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0" r:id="rId2"/>
    <p:sldId id="261" r:id="rId3"/>
    <p:sldId id="287" r:id="rId4"/>
    <p:sldId id="369" r:id="rId5"/>
    <p:sldId id="293" r:id="rId6"/>
    <p:sldId id="350" r:id="rId7"/>
    <p:sldId id="279" r:id="rId8"/>
    <p:sldId id="297" r:id="rId9"/>
    <p:sldId id="302" r:id="rId10"/>
    <p:sldId id="301" r:id="rId11"/>
    <p:sldId id="309" r:id="rId12"/>
    <p:sldId id="306" r:id="rId13"/>
    <p:sldId id="338" r:id="rId14"/>
    <p:sldId id="313" r:id="rId15"/>
    <p:sldId id="314" r:id="rId16"/>
    <p:sldId id="315" r:id="rId17"/>
    <p:sldId id="361" r:id="rId18"/>
    <p:sldId id="317" r:id="rId19"/>
    <p:sldId id="325" r:id="rId20"/>
    <p:sldId id="326" r:id="rId21"/>
    <p:sldId id="298" r:id="rId22"/>
    <p:sldId id="362" r:id="rId23"/>
    <p:sldId id="342" r:id="rId24"/>
    <p:sldId id="316" r:id="rId25"/>
    <p:sldId id="368" r:id="rId26"/>
    <p:sldId id="339" r:id="rId27"/>
    <p:sldId id="340" r:id="rId28"/>
    <p:sldId id="328" r:id="rId29"/>
    <p:sldId id="364" r:id="rId30"/>
    <p:sldId id="365" r:id="rId31"/>
    <p:sldId id="366" r:id="rId32"/>
    <p:sldId id="285" r:id="rId33"/>
    <p:sldId id="264" r:id="rId34"/>
    <p:sldId id="266" r:id="rId35"/>
    <p:sldId id="265" r:id="rId36"/>
    <p:sldId id="267" r:id="rId37"/>
    <p:sldId id="269" r:id="rId38"/>
    <p:sldId id="281" r:id="rId39"/>
    <p:sldId id="355" r:id="rId40"/>
    <p:sldId id="312" r:id="rId41"/>
    <p:sldId id="349" r:id="rId42"/>
  </p:sldIdLst>
  <p:sldSz cx="9144000" cy="6858000" type="screen4x3"/>
  <p:notesSz cx="6669088"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B8D6"/>
    <a:srgbClr val="412E50"/>
    <a:srgbClr val="4B355D"/>
    <a:srgbClr val="614776"/>
    <a:srgbClr val="E8E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5688" autoAdjust="0"/>
  </p:normalViewPr>
  <p:slideViewPr>
    <p:cSldViewPr snapToGrid="0">
      <p:cViewPr varScale="1">
        <p:scale>
          <a:sx n="75" d="100"/>
          <a:sy n="75" d="100"/>
        </p:scale>
        <p:origin x="1024" y="40"/>
      </p:cViewPr>
      <p:guideLst>
        <p:guide orient="horz" pos="2160"/>
        <p:guide pos="2880"/>
      </p:guideLst>
    </p:cSldViewPr>
  </p:slideViewPr>
  <p:notesTextViewPr>
    <p:cViewPr>
      <p:scale>
        <a:sx n="3" d="2"/>
        <a:sy n="3" d="2"/>
      </p:scale>
      <p:origin x="0" y="0"/>
    </p:cViewPr>
  </p:notesTextViewPr>
  <p:notesViewPr>
    <p:cSldViewPr snapToGrid="0" showGuides="1">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889938"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sz="quarter" idx="1"/>
          </p:nvPr>
        </p:nvSpPr>
        <p:spPr>
          <a:xfrm>
            <a:off x="3777608" y="1"/>
            <a:ext cx="2889938" cy="498057"/>
          </a:xfrm>
          <a:prstGeom prst="rect">
            <a:avLst/>
          </a:prstGeom>
        </p:spPr>
        <p:txBody>
          <a:bodyPr vert="horz" lIns="91456" tIns="45729" rIns="91456" bIns="45729" rtlCol="0"/>
          <a:lstStyle>
            <a:lvl1pPr algn="r">
              <a:defRPr sz="1200"/>
            </a:lvl1pPr>
          </a:lstStyle>
          <a:p>
            <a:fld id="{D7CE1437-13FD-45A1-94ED-8057655A4176}" type="datetimeFigureOut">
              <a:rPr lang="da-DK" smtClean="0"/>
              <a:t>21-09-2023</a:t>
            </a:fld>
            <a:endParaRPr lang="da-DK"/>
          </a:p>
        </p:txBody>
      </p:sp>
      <p:sp>
        <p:nvSpPr>
          <p:cNvPr id="4" name="Pladsholder til sidefod 3"/>
          <p:cNvSpPr>
            <a:spLocks noGrp="1"/>
          </p:cNvSpPr>
          <p:nvPr>
            <p:ph type="ftr" sz="quarter" idx="2"/>
          </p:nvPr>
        </p:nvSpPr>
        <p:spPr>
          <a:xfrm>
            <a:off x="1" y="9428587"/>
            <a:ext cx="2889938" cy="498056"/>
          </a:xfrm>
          <a:prstGeom prst="rect">
            <a:avLst/>
          </a:prstGeom>
        </p:spPr>
        <p:txBody>
          <a:bodyPr vert="horz" lIns="91456" tIns="45729" rIns="91456" bIns="45729" rtlCol="0" anchor="b"/>
          <a:lstStyle>
            <a:lvl1pPr algn="l">
              <a:defRPr sz="1200"/>
            </a:lvl1pPr>
          </a:lstStyle>
          <a:p>
            <a:endParaRPr lang="da-DK"/>
          </a:p>
        </p:txBody>
      </p:sp>
      <p:sp>
        <p:nvSpPr>
          <p:cNvPr id="5" name="Pladsholder til slidenummer 4"/>
          <p:cNvSpPr>
            <a:spLocks noGrp="1"/>
          </p:cNvSpPr>
          <p:nvPr>
            <p:ph type="sldNum" sz="quarter" idx="3"/>
          </p:nvPr>
        </p:nvSpPr>
        <p:spPr>
          <a:xfrm>
            <a:off x="3777608" y="9428587"/>
            <a:ext cx="2889938" cy="498056"/>
          </a:xfrm>
          <a:prstGeom prst="rect">
            <a:avLst/>
          </a:prstGeom>
        </p:spPr>
        <p:txBody>
          <a:bodyPr vert="horz" lIns="91456" tIns="45729" rIns="91456" bIns="45729" rtlCol="0" anchor="b"/>
          <a:lstStyle>
            <a:lvl1pPr algn="r">
              <a:defRPr sz="1200"/>
            </a:lvl1pPr>
          </a:lstStyle>
          <a:p>
            <a:fld id="{06C0D56B-C779-4792-A7BD-504526BDDCED}" type="slidenum">
              <a:rPr lang="da-DK" smtClean="0"/>
              <a:t>‹nr.›</a:t>
            </a:fld>
            <a:endParaRPr lang="da-DK"/>
          </a:p>
        </p:txBody>
      </p:sp>
    </p:spTree>
    <p:extLst>
      <p:ext uri="{BB962C8B-B14F-4D97-AF65-F5344CB8AC3E}">
        <p14:creationId xmlns:p14="http://schemas.microsoft.com/office/powerpoint/2010/main" val="364137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889938"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idx="1"/>
          </p:nvPr>
        </p:nvSpPr>
        <p:spPr>
          <a:xfrm>
            <a:off x="3777608" y="1"/>
            <a:ext cx="2889938" cy="498057"/>
          </a:xfrm>
          <a:prstGeom prst="rect">
            <a:avLst/>
          </a:prstGeom>
        </p:spPr>
        <p:txBody>
          <a:bodyPr vert="horz" lIns="91456" tIns="45729" rIns="91456" bIns="45729" rtlCol="0"/>
          <a:lstStyle>
            <a:lvl1pPr algn="r">
              <a:defRPr sz="1200"/>
            </a:lvl1pPr>
          </a:lstStyle>
          <a:p>
            <a:fld id="{C530D142-F45A-4200-9796-25901781026B}" type="datetimeFigureOut">
              <a:rPr lang="da-DK" smtClean="0"/>
              <a:t>21-09-2023</a:t>
            </a:fld>
            <a:endParaRPr lang="da-DK"/>
          </a:p>
        </p:txBody>
      </p:sp>
      <p:sp>
        <p:nvSpPr>
          <p:cNvPr id="4" name="Pladsholder til slidebillede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56" tIns="45729" rIns="91456" bIns="45729" rtlCol="0" anchor="ctr"/>
          <a:lstStyle/>
          <a:p>
            <a:endParaRPr lang="da-DK"/>
          </a:p>
        </p:txBody>
      </p:sp>
      <p:sp>
        <p:nvSpPr>
          <p:cNvPr id="5" name="Pladsholder til noter 4"/>
          <p:cNvSpPr>
            <a:spLocks noGrp="1"/>
          </p:cNvSpPr>
          <p:nvPr>
            <p:ph type="body" sz="quarter" idx="3"/>
          </p:nvPr>
        </p:nvSpPr>
        <p:spPr>
          <a:xfrm>
            <a:off x="666909" y="4777197"/>
            <a:ext cx="5335270" cy="3908614"/>
          </a:xfrm>
          <a:prstGeom prst="rect">
            <a:avLst/>
          </a:prstGeom>
        </p:spPr>
        <p:txBody>
          <a:bodyPr vert="horz" lIns="91456" tIns="45729" rIns="91456" bIns="45729"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7"/>
            <a:ext cx="2889938" cy="498056"/>
          </a:xfrm>
          <a:prstGeom prst="rect">
            <a:avLst/>
          </a:prstGeom>
        </p:spPr>
        <p:txBody>
          <a:bodyPr vert="horz" lIns="91456" tIns="45729" rIns="91456" bIns="45729"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8" y="9428587"/>
            <a:ext cx="2889938" cy="498056"/>
          </a:xfrm>
          <a:prstGeom prst="rect">
            <a:avLst/>
          </a:prstGeom>
        </p:spPr>
        <p:txBody>
          <a:bodyPr vert="horz" lIns="91456" tIns="45729" rIns="91456" bIns="45729" rtlCol="0" anchor="b"/>
          <a:lstStyle>
            <a:lvl1pPr algn="r">
              <a:defRPr sz="1200"/>
            </a:lvl1pPr>
          </a:lstStyle>
          <a:p>
            <a:fld id="{19E5DF54-D6CA-41F3-8355-E64BBB0D2242}" type="slidenum">
              <a:rPr lang="da-DK" smtClean="0"/>
              <a:t>‹nr.›</a:t>
            </a:fld>
            <a:endParaRPr lang="da-DK"/>
          </a:p>
        </p:txBody>
      </p:sp>
    </p:spTree>
    <p:extLst>
      <p:ext uri="{BB962C8B-B14F-4D97-AF65-F5344CB8AC3E}">
        <p14:creationId xmlns:p14="http://schemas.microsoft.com/office/powerpoint/2010/main" val="41518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9E5DF54-D6CA-41F3-8355-E64BBB0D2242}" type="slidenum">
              <a:rPr lang="da-DK" smtClean="0"/>
              <a:t>12</a:t>
            </a:fld>
            <a:endParaRPr lang="da-DK"/>
          </a:p>
        </p:txBody>
      </p:sp>
    </p:spTree>
    <p:extLst>
      <p:ext uri="{BB962C8B-B14F-4D97-AF65-F5344CB8AC3E}">
        <p14:creationId xmlns:p14="http://schemas.microsoft.com/office/powerpoint/2010/main" val="1590652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0728"/>
            <a:ext cx="8902787" cy="1008518"/>
          </a:xfrm>
          <a:prstGeom prst="rect">
            <a:avLst/>
          </a:prstGeom>
        </p:spPr>
      </p:pic>
      <p:sp>
        <p:nvSpPr>
          <p:cNvPr id="2" name="Titel 1"/>
          <p:cNvSpPr>
            <a:spLocks noGrp="1"/>
          </p:cNvSpPr>
          <p:nvPr>
            <p:ph type="title"/>
          </p:nvPr>
        </p:nvSpPr>
        <p:spPr>
          <a:xfrm>
            <a:off x="628650" y="4113895"/>
            <a:ext cx="7886700" cy="1325563"/>
          </a:xfrm>
        </p:spPr>
        <p:txBody>
          <a:bodyPr/>
          <a:lstStyle>
            <a:lvl1pPr algn="ctr">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621BE322-3EA4-43EC-878A-09BA6BB15C2E}" type="datetime1">
              <a:rPr lang="da-DK" smtClean="0"/>
              <a:t>21-09-2023</a:t>
            </a:fld>
            <a:endParaRPr lang="da-DK"/>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460" y="1236052"/>
            <a:ext cx="5881081" cy="1970811"/>
          </a:xfrm>
          <a:prstGeom prst="rect">
            <a:avLst/>
          </a:prstGeom>
        </p:spPr>
      </p:pic>
    </p:spTree>
    <p:extLst>
      <p:ext uri="{BB962C8B-B14F-4D97-AF65-F5344CB8AC3E}">
        <p14:creationId xmlns:p14="http://schemas.microsoft.com/office/powerpoint/2010/main" val="114321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1628774"/>
            <a:ext cx="2949178" cy="1228426"/>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3887391" y="1628776"/>
            <a:ext cx="4629150" cy="42322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p>
        </p:txBody>
      </p:sp>
      <p:sp>
        <p:nvSpPr>
          <p:cNvPr id="4" name="Pladsholder til tekst 3"/>
          <p:cNvSpPr>
            <a:spLocks noGrp="1"/>
          </p:cNvSpPr>
          <p:nvPr>
            <p:ph type="body" sz="half" idx="2"/>
          </p:nvPr>
        </p:nvSpPr>
        <p:spPr>
          <a:xfrm>
            <a:off x="629841" y="2857200"/>
            <a:ext cx="2949178" cy="3011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ABFB215F-D8C0-429D-B979-D2A06D6D0215}" type="datetime1">
              <a:rPr lang="da-DK" smtClean="0"/>
              <a:t>21-09-2023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895925603"/>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35843"/>
          </a:xfrm>
        </p:spPr>
        <p:txBody>
          <a:bodyPr/>
          <a:lstStyle>
            <a:lvl1pPr>
              <a:defRPr>
                <a:solidFill>
                  <a:schemeClr val="bg1"/>
                </a:solidFill>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628650" y="1628775"/>
            <a:ext cx="7886700"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1E15164E-CF36-4E44-A354-79BB90F1781F}" type="datetime1">
              <a:rPr lang="da-DK" smtClean="0"/>
              <a:t>21-09-2023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6548536"/>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1628776"/>
            <a:ext cx="1971675" cy="4548187"/>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1628775"/>
            <a:ext cx="5800725"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80BD018-8157-4BC3-B422-0FEE77C80D1C}" type="datetime1">
              <a:rPr lang="da-DK" smtClean="0"/>
              <a:t>21-09-2023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2719172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8650" y="647700"/>
            <a:ext cx="7886700" cy="1162050"/>
          </a:xfrm>
        </p:spPr>
        <p:txBody>
          <a:bodyPr anchor="b"/>
          <a:lstStyle>
            <a:lvl1pPr algn="ctr">
              <a:defRPr sz="4500"/>
            </a:lvl1p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DC7583B8-7705-4706-BC59-1B0E0528EEC2}" type="datetime1">
              <a:rPr lang="da-DK" smtClean="0"/>
              <a:t>21-09-2023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FD945FB1-3A11-4D04-B6C6-209C13F16512}" type="slidenum">
              <a:rPr lang="da-DK" smtClean="0"/>
              <a:t>‹nr.›</a:t>
            </a:fld>
            <a:endParaRPr lang="da-DK" dirty="0"/>
          </a:p>
        </p:txBody>
      </p:sp>
      <p:sp>
        <p:nvSpPr>
          <p:cNvPr id="7" name="Pladsholder til indhold 2"/>
          <p:cNvSpPr>
            <a:spLocks noGrp="1"/>
          </p:cNvSpPr>
          <p:nvPr>
            <p:ph idx="1"/>
          </p:nvPr>
        </p:nvSpPr>
        <p:spPr>
          <a:xfrm>
            <a:off x="628650" y="1914525"/>
            <a:ext cx="7886700" cy="42465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832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628775"/>
            <a:ext cx="6858000" cy="1881188"/>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p>
        </p:txBody>
      </p:sp>
      <p:sp>
        <p:nvSpPr>
          <p:cNvPr id="7" name="Pladsholder til dato 6"/>
          <p:cNvSpPr>
            <a:spLocks noGrp="1"/>
          </p:cNvSpPr>
          <p:nvPr>
            <p:ph type="dt" sz="half" idx="10"/>
          </p:nvPr>
        </p:nvSpPr>
        <p:spPr/>
        <p:txBody>
          <a:bodyPr/>
          <a:lstStyle/>
          <a:p>
            <a:fld id="{DAC1A205-D057-4F5F-B3A9-E71DD8250731}" type="datetime1">
              <a:rPr lang="da-DK" smtClean="0"/>
              <a:t>21-09-2023</a:t>
            </a:fld>
            <a:endParaRPr lang="da-DK"/>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3390514230"/>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23644"/>
          </a:xfrm>
        </p:spPr>
        <p:txBody>
          <a:bodyPr/>
          <a:lstStyle>
            <a:lvl1pPr>
              <a:defRPr>
                <a:solidFill>
                  <a:schemeClr val="bg1"/>
                </a:solidFill>
                <a:effectLst>
                  <a:outerShdw blurRad="38100" dist="12700" dir="6000000" algn="ctr" rotWithShape="0">
                    <a:schemeClr val="bg1">
                      <a:lumMod val="75000"/>
                      <a:alpha val="85000"/>
                    </a:schemeClr>
                  </a:outerShdw>
                </a:effectLst>
              </a:defRPr>
            </a:lvl1pPr>
          </a:lstStyle>
          <a:p>
            <a:r>
              <a:rPr lang="da-DK"/>
              <a:t>Klik for at redigere i master</a:t>
            </a:r>
            <a:endParaRPr lang="da-DK" dirty="0"/>
          </a:p>
        </p:txBody>
      </p:sp>
      <p:sp>
        <p:nvSpPr>
          <p:cNvPr id="3" name="Pladsholder til indhold 2"/>
          <p:cNvSpPr>
            <a:spLocks noGrp="1"/>
          </p:cNvSpPr>
          <p:nvPr>
            <p:ph idx="1"/>
          </p:nvPr>
        </p:nvSpPr>
        <p:spPr>
          <a:xfrm>
            <a:off x="628650" y="1628775"/>
            <a:ext cx="7886700" cy="4548188"/>
          </a:xfrm>
        </p:spPr>
        <p:txBody>
          <a:bodyPr/>
          <a:lstStyle>
            <a:lvl1pPr marL="355600" indent="-355600">
              <a:defRPr/>
            </a:lvl1pPr>
            <a:lvl2pPr marL="623888" indent="-280988">
              <a:defRPr/>
            </a:lvl2pPr>
            <a:lvl3pPr marL="892175" indent="-206375">
              <a:defRPr/>
            </a:lvl3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00693832-AFDA-43F4-BE8B-7A9CF83670F8}" type="datetime1">
              <a:rPr lang="da-DK" smtClean="0"/>
              <a:t>21-09-2023</a:t>
            </a:fld>
            <a:endParaRPr lang="da-DK"/>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975276559"/>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628776"/>
            <a:ext cx="7886700" cy="2933700"/>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F968EDE-8029-48BC-8FC5-D10A0EC2A449}" type="datetime1">
              <a:rPr lang="da-DK" smtClean="0"/>
              <a:t>21-09-2023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763565688"/>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16500"/>
          </a:xfrm>
        </p:spPr>
        <p:txBody>
          <a:bodyPr/>
          <a:lstStyle>
            <a:lvl1pPr>
              <a:defRPr>
                <a:solidFill>
                  <a:schemeClr val="bg1"/>
                </a:solidFill>
              </a:defRPr>
            </a:lvl1pPr>
          </a:lstStyle>
          <a:p>
            <a:r>
              <a:rPr lang="da-DK"/>
              <a:t>Klik for at redigere i master</a:t>
            </a:r>
            <a:endParaRPr lang="da-DK" dirty="0"/>
          </a:p>
        </p:txBody>
      </p:sp>
      <p:sp>
        <p:nvSpPr>
          <p:cNvPr id="3" name="Pladsholder til indhold 2"/>
          <p:cNvSpPr>
            <a:spLocks noGrp="1"/>
          </p:cNvSpPr>
          <p:nvPr>
            <p:ph sz="half" idx="1"/>
          </p:nvPr>
        </p:nvSpPr>
        <p:spPr>
          <a:xfrm>
            <a:off x="6286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6291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649685E-BB69-427E-BFE7-5D608B8E2DD9}" type="datetime1">
              <a:rPr lang="da-DK" smtClean="0"/>
              <a:t>21-09-2023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93661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8650" y="4179"/>
            <a:ext cx="7886700" cy="1031665"/>
          </a:xfrm>
        </p:spPr>
        <p:txBody>
          <a:bodyPr/>
          <a:lstStyle>
            <a:lvl1pPr>
              <a:defRPr>
                <a:solidFill>
                  <a:schemeClr val="bg1"/>
                </a:solidFill>
              </a:defRPr>
            </a:lvl1pPr>
          </a:lstStyle>
          <a:p>
            <a:r>
              <a:rPr lang="da-DK"/>
              <a:t>Klik for at redigere i master</a:t>
            </a:r>
            <a:endParaRPr lang="da-DK" dirty="0"/>
          </a:p>
        </p:txBody>
      </p:sp>
      <p:sp>
        <p:nvSpPr>
          <p:cNvPr id="3" name="Pladsholder til tekst 2"/>
          <p:cNvSpPr>
            <a:spLocks noGrp="1"/>
          </p:cNvSpPr>
          <p:nvPr>
            <p:ph type="body" idx="1"/>
          </p:nvPr>
        </p:nvSpPr>
        <p:spPr>
          <a:xfrm>
            <a:off x="629842" y="1628775"/>
            <a:ext cx="3868340"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28775"/>
            <a:ext cx="3887391"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p>
            <a:fld id="{8E1E33C1-C425-44C2-A133-2910561E1038}" type="datetime1">
              <a:rPr lang="da-DK" smtClean="0"/>
              <a:t>21-09-2023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849148543"/>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28699"/>
          </a:xfrm>
        </p:spPr>
        <p:txBody>
          <a:bodyPr/>
          <a:lstStyle>
            <a:lvl1pPr>
              <a:defRPr>
                <a:solidFill>
                  <a:schemeClr val="bg1"/>
                </a:solidFill>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91D5AE39-9E14-4481-A454-BA86CEFEB260}" type="datetime1">
              <a:rPr lang="da-DK" smtClean="0"/>
              <a:t>21-09-2023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45968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BE74E39-DED5-42DF-941C-6D3619F7807E}" type="datetime1">
              <a:rPr lang="da-DK" smtClean="0"/>
              <a:t>21-09-2023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3928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628776"/>
            <a:ext cx="2949178" cy="1221517"/>
          </a:xfrm>
        </p:spPr>
        <p:txBody>
          <a:bodyPr anchor="b"/>
          <a:lstStyle>
            <a:lvl1pPr>
              <a:defRPr sz="2400"/>
            </a:lvl1pPr>
          </a:lstStyle>
          <a:p>
            <a:r>
              <a:rPr lang="da-DK"/>
              <a:t>Klik for at redigere i master</a:t>
            </a:r>
            <a:endParaRPr lang="da-DK" dirty="0"/>
          </a:p>
        </p:txBody>
      </p:sp>
      <p:sp>
        <p:nvSpPr>
          <p:cNvPr id="3" name="Pladsholder til indhold 2"/>
          <p:cNvSpPr>
            <a:spLocks noGrp="1"/>
          </p:cNvSpPr>
          <p:nvPr>
            <p:ph idx="1"/>
          </p:nvPr>
        </p:nvSpPr>
        <p:spPr>
          <a:xfrm>
            <a:off x="3887391" y="1628776"/>
            <a:ext cx="4629150" cy="42322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629841" y="2907958"/>
            <a:ext cx="2949178" cy="296103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727A1BA4-4AEF-4C70-986A-7BED7083BF77}" type="datetime1">
              <a:rPr lang="da-DK" smtClean="0"/>
              <a:t>21-09-2023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708712894"/>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 y="1202"/>
            <a:ext cx="9144900" cy="1035945"/>
          </a:xfrm>
          <a:prstGeom prst="rect">
            <a:avLst/>
          </a:prstGeom>
        </p:spPr>
      </p:pic>
      <p:sp>
        <p:nvSpPr>
          <p:cNvPr id="2" name="Pladsholder til titel 1"/>
          <p:cNvSpPr>
            <a:spLocks noGrp="1"/>
          </p:cNvSpPr>
          <p:nvPr>
            <p:ph type="title"/>
          </p:nvPr>
        </p:nvSpPr>
        <p:spPr>
          <a:xfrm>
            <a:off x="628650" y="-9218"/>
            <a:ext cx="7886700" cy="1046366"/>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24683-C753-4A8A-B411-989C53B45EDE}" type="datetime1">
              <a:rPr lang="da-DK" smtClean="0"/>
              <a:t>21-09-2023</a:t>
            </a:fld>
            <a:endParaRPr lang="da-DK"/>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4956E9-C9BB-4A42-8F5B-E48AA9AA1C17}" type="slidenum">
              <a:rPr lang="da-DK" smtClean="0"/>
              <a:t>‹nr.›</a:t>
            </a:fld>
            <a:endParaRPr lang="da-DK"/>
          </a:p>
        </p:txBody>
      </p:sp>
      <p:pic>
        <p:nvPicPr>
          <p:cNvPr id="8" name="Billed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331629"/>
            <a:ext cx="1528010" cy="1528010"/>
          </a:xfrm>
          <a:prstGeom prst="rect">
            <a:avLst/>
          </a:prstGeom>
        </p:spPr>
      </p:pic>
      <p:sp>
        <p:nvSpPr>
          <p:cNvPr id="11" name="Tekstfelt 10"/>
          <p:cNvSpPr txBox="1"/>
          <p:nvPr userDrawn="1"/>
        </p:nvSpPr>
        <p:spPr>
          <a:xfrm>
            <a:off x="5703307" y="6554985"/>
            <a:ext cx="3270053" cy="253916"/>
          </a:xfrm>
          <a:prstGeom prst="rect">
            <a:avLst/>
          </a:prstGeom>
          <a:noFill/>
        </p:spPr>
        <p:txBody>
          <a:bodyPr wrap="square" rtlCol="0">
            <a:spAutoFit/>
          </a:bodyPr>
          <a:lstStyle/>
          <a:p>
            <a:pPr algn="r"/>
            <a:r>
              <a:rPr lang="da-DK" sz="1050" dirty="0">
                <a:latin typeface="Soho Gothic Std" panose="020B0503030504020204" pitchFamily="34" charset="0"/>
              </a:rPr>
              <a:t>RYBNERS</a:t>
            </a:r>
            <a:r>
              <a:rPr lang="da-DK" sz="1050" baseline="0" dirty="0">
                <a:latin typeface="Soho Gothic Std" panose="020B0503030504020204" pitchFamily="34" charset="0"/>
              </a:rPr>
              <a:t> HANDELSSKOLE</a:t>
            </a:r>
            <a:endParaRPr lang="da-DK" sz="1050" dirty="0">
              <a:latin typeface="Soho Gothic Std" panose="020B0503030504020204" pitchFamily="34" charset="0"/>
            </a:endParaRPr>
          </a:p>
        </p:txBody>
      </p:sp>
      <p:pic>
        <p:nvPicPr>
          <p:cNvPr id="12" name="Billed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947099" y="6624918"/>
            <a:ext cx="102821" cy="102821"/>
          </a:xfrm>
          <a:prstGeom prst="rect">
            <a:avLst/>
          </a:prstGeom>
        </p:spPr>
      </p:pic>
    </p:spTree>
    <p:extLst>
      <p:ext uri="{BB962C8B-B14F-4D97-AF65-F5344CB8AC3E}">
        <p14:creationId xmlns:p14="http://schemas.microsoft.com/office/powerpoint/2010/main" val="145616352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rybners.dk/voresuddannelser/handelsskole/uddannelser/hovedforloeb/administration"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f94shop.dk/" TargetMode="External"/><Relationship Id="rId7" Type="http://schemas.openxmlformats.org/officeDocument/2006/relationships/image" Target="../media/image42.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shop.f94.dk/vare-kategori/forlaget94/administr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hyperlink" Target="https://www.saxo.com/dk/kommunikation-i-praksis_heidi-andersenmarianne-leth-joernoe_haeftet_9788759332894?gclid=CjwKCAjwyaWZBhBGEiwACslQo96ckHiJJM1IqyuNs6jIGrJfiCHSY6CmB7gPOrrMvb1E1FaowBSZ8RoC5WcQAvD_Bw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hyperlink" Target="https://www.saxo.com/dk/projektstyring-i-teori-og-praksis_lars-krogh-jensen_haeftet_9788741277639?gclid=CjwKCAjwyaWZBhBGEiwACslQo39Syr08lzVxIxPbvxpXdxTIfXS8TUKl7YmWqjevTnGOF7noihWCzRoCrj8QAvD_Bw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48.svg"/></Relationships>
</file>

<file path=ppt/slides/_rels/slide2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hyperlink" Target="https://www.uvm.dk/uddannelsessystemet/overblik-over-det-danske-uddannelsessystem" TargetMode="Externa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praktikpladsen.dk/"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63.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hyperlink" Target="https://viden.stil.dk/pages/viewpage.action?pageId=1717268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68.sv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9.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65.svg"/></Relationships>
</file>

<file path=ppt/slides/_rels/slide34.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svg"/><Relationship Id="rId10" Type="http://schemas.openxmlformats.org/officeDocument/2006/relationships/image" Target="../media/image85.svg"/><Relationship Id="rId4" Type="http://schemas.openxmlformats.org/officeDocument/2006/relationships/image" Target="../media/image80.png"/><Relationship Id="rId9"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7.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uddannelsesnaevnet.dk/virksomheder/planer-for-oplaering" TargetMode="External"/><Relationship Id="rId2" Type="http://schemas.openxmlformats.org/officeDocument/2006/relationships/hyperlink" Target="https://www.uddannelsesnaevnet.dk/erhvervsuddannelser/kontoruddannelsen" TargetMode="Externa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9F5B9E1-4376-4405-92EA-956299185D0C}"/>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28649" y="436628"/>
            <a:ext cx="7886700" cy="4684449"/>
          </a:xfrm>
        </p:spPr>
        <p:txBody>
          <a:bodyPr>
            <a:normAutofit/>
          </a:bodyPr>
          <a:lstStyle/>
          <a:p>
            <a:pPr algn="ctr"/>
            <a:r>
              <a:rPr lang="da-DK" sz="3000" dirty="0">
                <a:solidFill>
                  <a:schemeClr val="bg1"/>
                </a:solidFill>
                <a:latin typeface="Bahnschrift" panose="020B0502040204020203" pitchFamily="34" charset="0"/>
              </a:rPr>
              <a:t>Informationsmøde</a:t>
            </a:r>
            <a:r>
              <a:rPr lang="da-DK" dirty="0">
                <a:latin typeface="Bahnschrift" panose="020B0502040204020203" pitchFamily="34" charset="0"/>
              </a:rPr>
              <a:t> </a:t>
            </a:r>
            <a:br>
              <a:rPr lang="da-DK" dirty="0">
                <a:latin typeface="Bahnschrift" panose="020B0502040204020203" pitchFamily="34" charset="0"/>
              </a:rPr>
            </a:br>
            <a:br>
              <a:rPr lang="da-DK" dirty="0">
                <a:latin typeface="Bahnschrift" panose="020B0502040204020203" pitchFamily="34" charset="0"/>
              </a:rPr>
            </a:br>
            <a:r>
              <a:rPr lang="da-DK" sz="6600" dirty="0">
                <a:solidFill>
                  <a:schemeClr val="bg1"/>
                </a:solidFill>
                <a:latin typeface="Bahnschrift" panose="020B0502040204020203" pitchFamily="34" charset="0"/>
              </a:rPr>
              <a:t>Kontoruddannelse</a:t>
            </a:r>
            <a:br>
              <a:rPr lang="da-DK" sz="4400" dirty="0">
                <a:solidFill>
                  <a:schemeClr val="bg1"/>
                </a:solidFill>
                <a:latin typeface="Bahnschrift" panose="020B0502040204020203" pitchFamily="34" charset="0"/>
              </a:rPr>
            </a:br>
            <a:r>
              <a:rPr lang="da-DK" sz="2800" dirty="0">
                <a:solidFill>
                  <a:schemeClr val="bg1"/>
                </a:solidFill>
                <a:latin typeface="Bahnschrift" panose="020B0502040204020203" pitchFamily="34" charset="0"/>
              </a:rPr>
              <a:t>med speciale i</a:t>
            </a:r>
            <a:br>
              <a:rPr lang="da-DK" sz="4400" dirty="0">
                <a:solidFill>
                  <a:schemeClr val="bg1"/>
                </a:solidFill>
                <a:latin typeface="Bahnschrift" panose="020B0502040204020203" pitchFamily="34" charset="0"/>
              </a:rPr>
            </a:br>
            <a:r>
              <a:rPr lang="da-DK" sz="4800" b="1" dirty="0">
                <a:solidFill>
                  <a:schemeClr val="bg1"/>
                </a:solidFill>
                <a:latin typeface="Bahnschrift" panose="020B0502040204020203" pitchFamily="34" charset="0"/>
              </a:rPr>
              <a:t>Administration</a:t>
            </a:r>
            <a:r>
              <a:rPr lang="da-DK" sz="4400" b="1" dirty="0">
                <a:solidFill>
                  <a:schemeClr val="bg1"/>
                </a:solidFill>
                <a:latin typeface="Bahnschrift" panose="020B0502040204020203" pitchFamily="34" charset="0"/>
              </a:rPr>
              <a:t> </a:t>
            </a:r>
            <a:endParaRPr lang="da-DK" dirty="0">
              <a:solidFill>
                <a:schemeClr val="bg1"/>
              </a:solidFill>
            </a:endParaRPr>
          </a:p>
        </p:txBody>
      </p:sp>
      <p:sp>
        <p:nvSpPr>
          <p:cNvPr id="3" name="Pladsholder til slidenummer 2"/>
          <p:cNvSpPr>
            <a:spLocks noGrp="1"/>
          </p:cNvSpPr>
          <p:nvPr>
            <p:ph type="sldNum" sz="quarter" idx="12"/>
          </p:nvPr>
        </p:nvSpPr>
        <p:spPr/>
        <p:txBody>
          <a:bodyPr/>
          <a:lstStyle/>
          <a:p>
            <a:fld id="{E94956E9-C9BB-4A42-8F5B-E48AA9AA1C17}" type="slidenum">
              <a:rPr lang="da-DK" smtClean="0"/>
              <a:t>1</a:t>
            </a:fld>
            <a:endParaRPr lang="da-DK"/>
          </a:p>
        </p:txBody>
      </p:sp>
      <p:pic>
        <p:nvPicPr>
          <p:cNvPr id="5" name="Billede 4">
            <a:extLst>
              <a:ext uri="{FF2B5EF4-FFF2-40B4-BE49-F238E27FC236}">
                <a16:creationId xmlns:a16="http://schemas.microsoft.com/office/drawing/2014/main" id="{7AAAE869-CB24-4344-946C-9A5749D26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336" y="5557705"/>
            <a:ext cx="1921327" cy="624125"/>
          </a:xfrm>
          <a:prstGeom prst="rect">
            <a:avLst/>
          </a:prstGeom>
        </p:spPr>
      </p:pic>
    </p:spTree>
    <p:extLst>
      <p:ext uri="{BB962C8B-B14F-4D97-AF65-F5344CB8AC3E}">
        <p14:creationId xmlns:p14="http://schemas.microsoft.com/office/powerpoint/2010/main" val="4029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14801A3-4376-4466-A440-C3E3B36E56EB}"/>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C2157E7C-01FC-4C8F-B8F1-130A121149E4}"/>
              </a:ext>
            </a:extLst>
          </p:cNvPr>
          <p:cNvSpPr/>
          <p:nvPr/>
        </p:nvSpPr>
        <p:spPr>
          <a:xfrm>
            <a:off x="0" y="1"/>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98B6B83B-AD6A-49ED-9217-A5A1844BDF3C}"/>
              </a:ext>
            </a:extLst>
          </p:cNvPr>
          <p:cNvSpPr>
            <a:spLocks noGrp="1"/>
          </p:cNvSpPr>
          <p:nvPr>
            <p:ph type="title"/>
          </p:nvPr>
        </p:nvSpPr>
        <p:spPr>
          <a:xfrm>
            <a:off x="1367406" y="790401"/>
            <a:ext cx="7147944" cy="650671"/>
          </a:xfrm>
        </p:spPr>
        <p:txBody>
          <a:bodyPr/>
          <a:lstStyle/>
          <a:p>
            <a:r>
              <a:rPr lang="da-DK" dirty="0">
                <a:solidFill>
                  <a:srgbClr val="4B355D"/>
                </a:solidFill>
                <a:effectLst/>
                <a:latin typeface="Bahnschrift" panose="020B0502040204020203" pitchFamily="34" charset="0"/>
              </a:rPr>
              <a:t>Undervisningen</a:t>
            </a:r>
          </a:p>
        </p:txBody>
      </p:sp>
      <p:sp>
        <p:nvSpPr>
          <p:cNvPr id="9" name="Pladsholder til indhold 2">
            <a:extLst>
              <a:ext uri="{FF2B5EF4-FFF2-40B4-BE49-F238E27FC236}">
                <a16:creationId xmlns:a16="http://schemas.microsoft.com/office/drawing/2014/main" id="{5F3538B3-60C5-4C4F-8A62-147D67BB5BD2}"/>
              </a:ext>
            </a:extLst>
          </p:cNvPr>
          <p:cNvSpPr txBox="1">
            <a:spLocks/>
          </p:cNvSpPr>
          <p:nvPr/>
        </p:nvSpPr>
        <p:spPr>
          <a:xfrm>
            <a:off x="1015068" y="1865954"/>
            <a:ext cx="7500282" cy="3947617"/>
          </a:xfrm>
          <a:prstGeom prst="rect">
            <a:avLst/>
          </a:prstGeom>
          <a:noFill/>
        </p:spPr>
        <p:txBody>
          <a:bodyPr vert="horz" lIns="91440" tIns="45720" rIns="91440" bIns="45720" rtlCol="0">
            <a:normAutofit fontScale="77500" lnSpcReduction="20000"/>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2300" dirty="0">
                <a:solidFill>
                  <a:srgbClr val="4B355D"/>
                </a:solidFill>
                <a:latin typeface="Bahnschrift" panose="020B0502040204020203" pitchFamily="34" charset="0"/>
              </a:rPr>
              <a:t>Med vores undervisning vil vi sikre den administrative kernefaglighed.</a:t>
            </a:r>
            <a:br>
              <a:rPr lang="da-DK" sz="2300" dirty="0">
                <a:solidFill>
                  <a:srgbClr val="4B355D"/>
                </a:solidFill>
                <a:latin typeface="Bahnschrift" panose="020B0502040204020203" pitchFamily="34" charset="0"/>
              </a:rPr>
            </a:br>
            <a:endParaRPr lang="da-DK" sz="2300" dirty="0">
              <a:solidFill>
                <a:srgbClr val="4B355D"/>
              </a:solidFill>
              <a:latin typeface="Bahnschrift" panose="020B0502040204020203" pitchFamily="34" charset="0"/>
            </a:endParaRPr>
          </a:p>
          <a:p>
            <a:pPr marL="0" indent="0">
              <a:buClr>
                <a:schemeClr val="bg1"/>
              </a:buClr>
              <a:buFont typeface="Wingdings" panose="05000000000000000000" pitchFamily="2" charset="2"/>
              <a:buNone/>
            </a:pPr>
            <a:r>
              <a:rPr lang="da-DK" sz="2300" b="1" dirty="0">
                <a:solidFill>
                  <a:srgbClr val="4B355D"/>
                </a:solidFill>
                <a:latin typeface="Bahnschrift" panose="020B0502040204020203" pitchFamily="34" charset="0"/>
              </a:rPr>
              <a:t>Derfor vægtes følgende i vores undervisning:</a:t>
            </a:r>
            <a:br>
              <a:rPr lang="da-DK" sz="2300" b="1" dirty="0">
                <a:solidFill>
                  <a:srgbClr val="4B355D"/>
                </a:solidFill>
                <a:latin typeface="Bahnschrift" panose="020B0502040204020203" pitchFamily="34" charset="0"/>
              </a:rPr>
            </a:br>
            <a:endParaRPr lang="da-DK" sz="2300" b="1" dirty="0">
              <a:solidFill>
                <a:srgbClr val="4B355D"/>
              </a:solidFill>
              <a:latin typeface="Bahnschrift" panose="020B0502040204020203" pitchFamily="34" charset="0"/>
            </a:endParaRP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Daglige diskussioner i plenum. Teoretiske og praksisnære.</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Refleksioner mellem teori og din virksomhed i plenum og individuelt</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Opgaver i etablerede DISC-grupper/individuel</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Øvelser</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Artikler</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Virksomhedsbesøg og </a:t>
            </a:r>
            <a:r>
              <a:rPr lang="da-DK" sz="2100" dirty="0" err="1">
                <a:solidFill>
                  <a:srgbClr val="4B355D"/>
                </a:solidFill>
                <a:latin typeface="Bahnschrift" panose="020B0502040204020203" pitchFamily="34" charset="0"/>
              </a:rPr>
              <a:t>caseundervisning</a:t>
            </a:r>
            <a:endParaRPr lang="da-DK" sz="2100" dirty="0">
              <a:solidFill>
                <a:srgbClr val="4B355D"/>
              </a:solidFill>
              <a:latin typeface="Bahnschrift" panose="020B0502040204020203" pitchFamily="34" charset="0"/>
            </a:endParaRP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Du skal påregne hjemmearbejde</a:t>
            </a:r>
          </a:p>
          <a:p>
            <a:pPr marL="0" indent="0">
              <a:buFont typeface="Wingdings" panose="05000000000000000000" pitchFamily="2" charset="2"/>
              <a:buNone/>
            </a:pPr>
            <a:endParaRPr lang="da-DK" dirty="0"/>
          </a:p>
          <a:p>
            <a:pPr marL="0" indent="0">
              <a:buFont typeface="Wingdings" panose="05000000000000000000" pitchFamily="2" charset="2"/>
              <a:buNone/>
            </a:pPr>
            <a:endParaRPr lang="da-DK" dirty="0"/>
          </a:p>
          <a:p>
            <a:pPr marL="0" indent="0">
              <a:buNone/>
            </a:pPr>
            <a:r>
              <a:rPr lang="da-DK" dirty="0">
                <a:solidFill>
                  <a:srgbClr val="4B355D"/>
                </a:solidFill>
                <a:latin typeface="Bahnschrift" panose="020B0502040204020203" pitchFamily="34" charset="0"/>
              </a:rPr>
              <a:t>Medbring materiale fra egen virksomhed når det fremgår af pensaplanen </a:t>
            </a:r>
            <a:r>
              <a:rPr lang="da-DK" dirty="0">
                <a:solidFill>
                  <a:srgbClr val="4B355D"/>
                </a:solidFill>
                <a:latin typeface="Bahnschrift" panose="020B0502040204020203" pitchFamily="34" charset="0"/>
                <a:sym typeface="Wingdings" panose="05000000000000000000" pitchFamily="2" charset="2"/>
              </a:rPr>
              <a:t> </a:t>
            </a:r>
            <a:endParaRPr lang="da-DK" dirty="0">
              <a:solidFill>
                <a:srgbClr val="4B355D"/>
              </a:solidFill>
              <a:latin typeface="Bahnschrift" panose="020B0502040204020203" pitchFamily="34" charset="0"/>
            </a:endParaRPr>
          </a:p>
          <a:p>
            <a:pPr>
              <a:buFont typeface="Wingdings" panose="05000000000000000000" pitchFamily="2" charset="2"/>
              <a:buChar char="Ø"/>
            </a:pPr>
            <a:endParaRPr lang="da-DK" dirty="0"/>
          </a:p>
          <a:p>
            <a:pPr>
              <a:buFont typeface="Wingdings" panose="05000000000000000000" pitchFamily="2" charset="2"/>
              <a:buChar char="Ø"/>
            </a:pPr>
            <a:endParaRPr lang="da-DK" dirty="0"/>
          </a:p>
        </p:txBody>
      </p:sp>
      <p:pic>
        <p:nvPicPr>
          <p:cNvPr id="10" name="Grafik 9" descr="Klasseværelse">
            <a:extLst>
              <a:ext uri="{FF2B5EF4-FFF2-40B4-BE49-F238E27FC236}">
                <a16:creationId xmlns:a16="http://schemas.microsoft.com/office/drawing/2014/main" id="{41012583-6A3B-4689-A467-F61117F180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790401"/>
            <a:ext cx="650671" cy="650671"/>
          </a:xfrm>
          <a:prstGeom prst="rect">
            <a:avLst/>
          </a:prstGeom>
        </p:spPr>
      </p:pic>
      <p:pic>
        <p:nvPicPr>
          <p:cNvPr id="11" name="Billede 10">
            <a:extLst>
              <a:ext uri="{FF2B5EF4-FFF2-40B4-BE49-F238E27FC236}">
                <a16:creationId xmlns:a16="http://schemas.microsoft.com/office/drawing/2014/main" id="{2C06F4DD-4A8F-4248-8103-0A69AB0F62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01531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1B6DC20-7911-4DD6-8A66-D00517072628}"/>
              </a:ext>
            </a:extLst>
          </p:cNvPr>
          <p:cNvSpPr/>
          <p:nvPr/>
        </p:nvSpPr>
        <p:spPr>
          <a:xfrm>
            <a:off x="0" y="8389"/>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p:cNvSpPr>
            <a:spLocks noGrp="1"/>
          </p:cNvSpPr>
          <p:nvPr>
            <p:ph idx="1"/>
          </p:nvPr>
        </p:nvSpPr>
        <p:spPr>
          <a:xfrm>
            <a:off x="549085" y="3086494"/>
            <a:ext cx="8045829" cy="1728132"/>
          </a:xfrm>
        </p:spPr>
        <p:txBody>
          <a:bodyPr/>
          <a:lstStyle/>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rPr>
              <a:t>https://rybners.dk/voresuddannelser/handelsskole/uddannelser/hovedforloeb/administration</a:t>
            </a:r>
            <a:endParaRPr lang="da-DK" sz="1400" dirty="0">
              <a:solidFill>
                <a:schemeClr val="bg1"/>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2000" dirty="0">
                <a:solidFill>
                  <a:schemeClr val="bg1"/>
                </a:solidFill>
                <a:latin typeface="Bahnschrift" panose="020B0502040204020203" pitchFamily="34" charset="0"/>
              </a:rPr>
              <a:t>Vælg optimal placering af skoleophold for oversigten</a:t>
            </a:r>
          </a:p>
        </p:txBody>
      </p:sp>
      <p:sp>
        <p:nvSpPr>
          <p:cNvPr id="6" name="Titel 1">
            <a:extLst>
              <a:ext uri="{FF2B5EF4-FFF2-40B4-BE49-F238E27FC236}">
                <a16:creationId xmlns:a16="http://schemas.microsoft.com/office/drawing/2014/main" id="{94DB8DB4-6F05-4F33-9DE6-F3F3879D246C}"/>
              </a:ext>
            </a:extLst>
          </p:cNvPr>
          <p:cNvSpPr txBox="1">
            <a:spLocks/>
          </p:cNvSpPr>
          <p:nvPr/>
        </p:nvSpPr>
        <p:spPr>
          <a:xfrm>
            <a:off x="1377367" y="1218173"/>
            <a:ext cx="6389264" cy="650147"/>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effectLst/>
                <a:latin typeface="Bahnschrift" panose="020B0502040204020203" pitchFamily="34" charset="0"/>
              </a:rPr>
              <a:t>Oversigt over de valgfrie specialefag</a:t>
            </a:r>
            <a:r>
              <a:rPr lang="da-DK" dirty="0">
                <a:latin typeface="Bahnschrift" panose="020B0502040204020203" pitchFamily="34" charset="0"/>
              </a:rPr>
              <a:t>	</a:t>
            </a:r>
          </a:p>
        </p:txBody>
      </p:sp>
      <p:pic>
        <p:nvPicPr>
          <p:cNvPr id="12" name="Grafik 11" descr="Liste">
            <a:extLst>
              <a:ext uri="{FF2B5EF4-FFF2-40B4-BE49-F238E27FC236}">
                <a16:creationId xmlns:a16="http://schemas.microsoft.com/office/drawing/2014/main" id="{D2B9256D-BEF0-4C63-B994-48201328EF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896" y="1198512"/>
            <a:ext cx="689471" cy="689471"/>
          </a:xfrm>
          <a:prstGeom prst="rect">
            <a:avLst/>
          </a:prstGeom>
        </p:spPr>
      </p:pic>
      <p:pic>
        <p:nvPicPr>
          <p:cNvPr id="7" name="Billede 6">
            <a:extLst>
              <a:ext uri="{FF2B5EF4-FFF2-40B4-BE49-F238E27FC236}">
                <a16:creationId xmlns:a16="http://schemas.microsoft.com/office/drawing/2014/main" id="{A3DDE120-104E-4B32-AA9F-00357B605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147035"/>
            <a:ext cx="1107838" cy="359871"/>
          </a:xfrm>
          <a:prstGeom prst="rect">
            <a:avLst/>
          </a:prstGeom>
        </p:spPr>
      </p:pic>
    </p:spTree>
    <p:extLst>
      <p:ext uri="{BB962C8B-B14F-4D97-AF65-F5344CB8AC3E}">
        <p14:creationId xmlns:p14="http://schemas.microsoft.com/office/powerpoint/2010/main" val="2964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88857C8-017E-490D-8ED9-8CA91C51A426}"/>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4" name="Tabel 3">
            <a:extLst>
              <a:ext uri="{FF2B5EF4-FFF2-40B4-BE49-F238E27FC236}">
                <a16:creationId xmlns:a16="http://schemas.microsoft.com/office/drawing/2014/main" id="{6118EF8D-A640-4218-BF83-70F0596B8ED1}"/>
              </a:ext>
            </a:extLst>
          </p:cNvPr>
          <p:cNvGraphicFramePr>
            <a:graphicFrameLocks noGrp="1"/>
          </p:cNvGraphicFramePr>
          <p:nvPr>
            <p:extLst>
              <p:ext uri="{D42A27DB-BD31-4B8C-83A1-F6EECF244321}">
                <p14:modId xmlns:p14="http://schemas.microsoft.com/office/powerpoint/2010/main" val="2364624436"/>
              </p:ext>
            </p:extLst>
          </p:nvPr>
        </p:nvGraphicFramePr>
        <p:xfrm>
          <a:off x="664534" y="580161"/>
          <a:ext cx="7814932" cy="5697678"/>
        </p:xfrm>
        <a:graphic>
          <a:graphicData uri="http://schemas.openxmlformats.org/drawingml/2006/table">
            <a:tbl>
              <a:tblPr firstRow="1" bandRow="1">
                <a:tableStyleId>{073A0DAA-6AF3-43AB-8588-CEC1D06C72B9}</a:tableStyleId>
              </a:tblPr>
              <a:tblGrid>
                <a:gridCol w="3907466">
                  <a:extLst>
                    <a:ext uri="{9D8B030D-6E8A-4147-A177-3AD203B41FA5}">
                      <a16:colId xmlns:a16="http://schemas.microsoft.com/office/drawing/2014/main" val="3521888617"/>
                    </a:ext>
                  </a:extLst>
                </a:gridCol>
                <a:gridCol w="3907466">
                  <a:extLst>
                    <a:ext uri="{9D8B030D-6E8A-4147-A177-3AD203B41FA5}">
                      <a16:colId xmlns:a16="http://schemas.microsoft.com/office/drawing/2014/main" val="560216085"/>
                    </a:ext>
                  </a:extLst>
                </a:gridCol>
              </a:tblGrid>
              <a:tr h="385235">
                <a:tc>
                  <a:txBody>
                    <a:bodyPr/>
                    <a:lstStyle/>
                    <a:p>
                      <a:pPr algn="ctr"/>
                      <a:r>
                        <a:rPr lang="da-DK" sz="1350" b="1" kern="1200" dirty="0">
                          <a:solidFill>
                            <a:schemeClr val="lt1"/>
                          </a:solidFill>
                          <a:latin typeface="Bahnschrift" panose="020B0502040204020203" pitchFamily="34" charset="0"/>
                          <a:ea typeface="+mn-ea"/>
                          <a:cs typeface="+mn-cs"/>
                        </a:rPr>
                        <a:t>Tidligere ordning – adm.</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4B355D"/>
                    </a:solidFill>
                  </a:tcPr>
                </a:tc>
                <a:tc>
                  <a:txBody>
                    <a:bodyPr/>
                    <a:lstStyle/>
                    <a:p>
                      <a:pPr algn="ctr"/>
                      <a:r>
                        <a:rPr lang="da-DK" sz="1350" b="1" kern="1200" dirty="0">
                          <a:solidFill>
                            <a:schemeClr val="lt1"/>
                          </a:solidFill>
                          <a:latin typeface="Bahnschrift" panose="020B0502040204020203" pitchFamily="34" charset="0"/>
                          <a:ea typeface="+mn-ea"/>
                          <a:cs typeface="+mn-cs"/>
                        </a:rPr>
                        <a:t>Ny ordning – adm.</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4B355D"/>
                    </a:solidFill>
                  </a:tcPr>
                </a:tc>
                <a:extLst>
                  <a:ext uri="{0D108BD9-81ED-4DB2-BD59-A6C34878D82A}">
                    <a16:rowId xmlns:a16="http://schemas.microsoft.com/office/drawing/2014/main" val="1637945475"/>
                  </a:ext>
                </a:extLst>
              </a:tr>
              <a:tr h="443285">
                <a:tc>
                  <a:txBody>
                    <a:bodyPr/>
                    <a:lstStyle/>
                    <a:p>
                      <a:pPr algn="l"/>
                      <a:r>
                        <a:rPr lang="da-DK" sz="1100" dirty="0">
                          <a:solidFill>
                            <a:srgbClr val="412E50"/>
                          </a:solidFill>
                          <a:latin typeface="Bahnschrift" panose="020B0502040204020203" pitchFamily="34" charset="0"/>
                        </a:rPr>
                        <a:t>Præsentationsteknik og personlig fremtoning – </a:t>
                      </a:r>
                      <a:r>
                        <a:rPr lang="da-DK" sz="1100" b="1" dirty="0">
                          <a:solidFill>
                            <a:srgbClr val="412E50"/>
                          </a:solidFill>
                          <a:latin typeface="Bahnschrift" panose="020B0502040204020203" pitchFamily="34" charset="0"/>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100" kern="1200" dirty="0">
                          <a:solidFill>
                            <a:srgbClr val="412E50"/>
                          </a:solidFill>
                          <a:latin typeface="Bahnschrift" panose="020B0502040204020203" pitchFamily="34" charset="0"/>
                          <a:ea typeface="+mn-ea"/>
                          <a:cs typeface="+mn-cs"/>
                        </a:rPr>
                        <a:t>Præsentationsteknik og personlig fremtoning - </a:t>
                      </a:r>
                      <a:r>
                        <a:rPr lang="da-DK" sz="1100" b="1" kern="1200" dirty="0">
                          <a:solidFill>
                            <a:srgbClr val="412E50"/>
                          </a:solidFill>
                          <a:latin typeface="Bahnschrift" panose="020B0502040204020203" pitchFamily="34" charset="0"/>
                          <a:ea typeface="+mn-ea"/>
                          <a:cs typeface="+mn-cs"/>
                        </a:rPr>
                        <a:t>1 uge</a:t>
                      </a:r>
                      <a:br>
                        <a:rPr lang="da-DK" sz="1100" kern="1200" dirty="0">
                          <a:solidFill>
                            <a:srgbClr val="412E50"/>
                          </a:solidFill>
                          <a:latin typeface="Bahnschrift" panose="020B0502040204020203" pitchFamily="34" charset="0"/>
                          <a:ea typeface="+mn-ea"/>
                          <a:cs typeface="+mn-cs"/>
                        </a:rPr>
                      </a:br>
                      <a:r>
                        <a:rPr lang="da-DK" sz="1100" kern="1200" dirty="0">
                          <a:solidFill>
                            <a:srgbClr val="412E50"/>
                          </a:solidFill>
                          <a:latin typeface="Bahnschrift" panose="020B0502040204020203" pitchFamily="34" charset="0"/>
                          <a:ea typeface="+mn-ea"/>
                          <a:cs typeface="+mn-cs"/>
                        </a:rPr>
                        <a:t>mulighed for AU eksamen – 5 ECTS</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754704378"/>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Løn og lovgivning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Løn og lovgivning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155080172"/>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Kvalitet og service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Kvalitet og service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1174555679"/>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Moms og afgifter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Avanceret regneark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3845321122"/>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Budgettering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Budgettering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2726259253"/>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Likviditetsstyring I+II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Likviditetsstyring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3050530493"/>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Salg og markedsføring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Salg og markedsføring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2574730982"/>
                  </a:ext>
                </a:extLst>
              </a:tr>
              <a:tr h="399373">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Økonomistyring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Værdiskabende optimering gennem automatisering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1511782652"/>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Bogføring i praksis – </a:t>
                      </a:r>
                      <a:r>
                        <a:rPr lang="da-DK" sz="1100" b="1" kern="1200" dirty="0">
                          <a:solidFill>
                            <a:srgbClr val="412E50"/>
                          </a:solidFill>
                          <a:latin typeface="Bahnschrift" panose="020B0502040204020203" pitchFamily="34" charset="0"/>
                          <a:ea typeface="+mn-ea"/>
                          <a:cs typeface="+mn-cs"/>
                        </a:rPr>
                        <a:t>3 dage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Økonomi for administration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653061609"/>
                  </a:ext>
                </a:extLst>
              </a:tr>
              <a:tr h="44328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Årsregnskaber for selskaber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Mundtlig kommunikation og konflikthåndtering – mulighed </a:t>
                      </a:r>
                      <a:br>
                        <a:rPr lang="da-DK" sz="1100" kern="1200" dirty="0">
                          <a:solidFill>
                            <a:srgbClr val="412E50"/>
                          </a:solidFill>
                          <a:latin typeface="Bahnschrift" panose="020B0502040204020203" pitchFamily="34" charset="0"/>
                          <a:ea typeface="+mn-ea"/>
                          <a:cs typeface="+mn-cs"/>
                        </a:rPr>
                      </a:br>
                      <a:r>
                        <a:rPr lang="da-DK" sz="1100" kern="1200" dirty="0">
                          <a:solidFill>
                            <a:srgbClr val="412E50"/>
                          </a:solidFill>
                          <a:latin typeface="Bahnschrift" panose="020B0502040204020203" pitchFamily="34" charset="0"/>
                          <a:ea typeface="+mn-ea"/>
                          <a:cs typeface="+mn-cs"/>
                        </a:rPr>
                        <a:t>for AU eksamen i Coaching og konflikthåndtering – 10 ECTS</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1993739385"/>
                  </a:ext>
                </a:extLst>
              </a:tr>
              <a:tr h="44328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LEAN – </a:t>
                      </a:r>
                      <a:r>
                        <a:rPr lang="da-DK" sz="1100" b="1" kern="1200" dirty="0">
                          <a:solidFill>
                            <a:srgbClr val="412E50"/>
                          </a:solidFill>
                          <a:latin typeface="Bahnschrift" panose="020B0502040204020203" pitchFamily="34" charset="0"/>
                          <a:ea typeface="+mn-ea"/>
                          <a:cs typeface="+mn-cs"/>
                        </a:rPr>
                        <a:t>3 dage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marL="0" indent="0">
                        <a:buFont typeface="Arial" panose="020B0604020202020204" pitchFamily="34" charset="0"/>
                        <a:buNone/>
                      </a:pPr>
                      <a:r>
                        <a:rPr lang="da-DK" sz="1100" kern="1200" dirty="0">
                          <a:solidFill>
                            <a:srgbClr val="412E50"/>
                          </a:solidFill>
                          <a:latin typeface="Bahnschrift" panose="020B0502040204020203" pitchFamily="34" charset="0"/>
                          <a:ea typeface="+mn-ea"/>
                          <a:cs typeface="+mn-cs"/>
                        </a:rPr>
                        <a:t>Kommunikation i praksis - </a:t>
                      </a:r>
                      <a:r>
                        <a:rPr lang="da-DK" sz="1100" b="1" kern="1200" dirty="0">
                          <a:solidFill>
                            <a:srgbClr val="412E50"/>
                          </a:solidFill>
                          <a:latin typeface="Bahnschrift" panose="020B0502040204020203" pitchFamily="34" charset="0"/>
                          <a:ea typeface="+mn-ea"/>
                          <a:cs typeface="+mn-cs"/>
                        </a:rPr>
                        <a:t>2 uger</a:t>
                      </a:r>
                    </a:p>
                    <a:p>
                      <a:pPr marL="0" indent="0">
                        <a:buFont typeface="Arial" panose="020B0604020202020204" pitchFamily="34" charset="0"/>
                        <a:buNone/>
                      </a:pPr>
                      <a:r>
                        <a:rPr lang="da-DK" sz="1100" kern="1200" dirty="0">
                          <a:solidFill>
                            <a:srgbClr val="412E50"/>
                          </a:solidFill>
                          <a:latin typeface="Bahnschrift" panose="020B0502040204020203" pitchFamily="34" charset="0"/>
                          <a:ea typeface="+mn-ea"/>
                          <a:cs typeface="+mn-cs"/>
                        </a:rPr>
                        <a:t>Mulighed for AU eksamen – 10 ECTS</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2627805160"/>
                  </a:ext>
                </a:extLst>
              </a:tr>
              <a:tr h="44328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Excel (avanceret regneark I+II)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100" kern="1200" dirty="0">
                          <a:solidFill>
                            <a:srgbClr val="412E50"/>
                          </a:solidFill>
                          <a:latin typeface="Bahnschrift" panose="020B0502040204020203" pitchFamily="34" charset="0"/>
                          <a:ea typeface="+mn-ea"/>
                          <a:cs typeface="+mn-cs"/>
                        </a:rPr>
                        <a:t>Projektstyring i praksis - </a:t>
                      </a:r>
                      <a:r>
                        <a:rPr lang="da-DK" sz="1100" b="1" kern="1200" dirty="0">
                          <a:solidFill>
                            <a:srgbClr val="412E50"/>
                          </a:solidFill>
                          <a:latin typeface="Bahnschrift" panose="020B0502040204020203" pitchFamily="34" charset="0"/>
                          <a:ea typeface="+mn-ea"/>
                          <a:cs typeface="+mn-cs"/>
                        </a:rPr>
                        <a:t>1 uge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100" kern="1200" dirty="0">
                          <a:solidFill>
                            <a:srgbClr val="412E50"/>
                          </a:solidFill>
                          <a:latin typeface="Bahnschrift" panose="020B0502040204020203" pitchFamily="34" charset="0"/>
                          <a:ea typeface="+mn-ea"/>
                          <a:cs typeface="+mn-cs"/>
                        </a:rPr>
                        <a:t>Mulighed for AU eksamen - 10 ECTS</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84987737"/>
                  </a:ext>
                </a:extLst>
              </a:tr>
              <a:tr h="4432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Struktur i administrative problemstillinger– </a:t>
                      </a:r>
                      <a:r>
                        <a:rPr lang="da-DK" sz="1100" b="1" kern="1200" dirty="0">
                          <a:solidFill>
                            <a:srgbClr val="412E50"/>
                          </a:solidFill>
                          <a:latin typeface="Bahnschrift" panose="020B0502040204020203" pitchFamily="34" charset="0"/>
                          <a:ea typeface="+mn-ea"/>
                          <a:cs typeface="+mn-cs"/>
                        </a:rPr>
                        <a:t>1 uge </a:t>
                      </a:r>
                      <a:r>
                        <a:rPr lang="da-DK" sz="1100" kern="1200" dirty="0">
                          <a:solidFill>
                            <a:srgbClr val="412E50"/>
                          </a:solidFill>
                          <a:latin typeface="Bahnschrift" panose="020B0502040204020203" pitchFamily="34" charset="0"/>
                          <a:ea typeface="+mn-ea"/>
                          <a:cs typeface="+mn-cs"/>
                        </a:rPr>
                        <a:t>(anbefales mht. fagprøven)</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Struktur i administrative problemstillinger  - </a:t>
                      </a:r>
                      <a:r>
                        <a:rPr lang="da-DK" sz="1100" b="1" kern="1200" dirty="0">
                          <a:solidFill>
                            <a:srgbClr val="412E50"/>
                          </a:solidFill>
                          <a:latin typeface="Bahnschrift" panose="020B0502040204020203" pitchFamily="34" charset="0"/>
                          <a:ea typeface="+mn-ea"/>
                          <a:cs typeface="+mn-cs"/>
                        </a:rPr>
                        <a:t>1 uge </a:t>
                      </a:r>
                      <a:br>
                        <a:rPr lang="da-DK" sz="1100" kern="1200" dirty="0">
                          <a:solidFill>
                            <a:srgbClr val="412E50"/>
                          </a:solidFill>
                          <a:latin typeface="Bahnschrift" panose="020B0502040204020203" pitchFamily="34" charset="0"/>
                          <a:ea typeface="+mn-ea"/>
                          <a:cs typeface="+mn-cs"/>
                        </a:rPr>
                      </a:br>
                      <a:r>
                        <a:rPr lang="da-DK" sz="1100" kern="1200" dirty="0">
                          <a:solidFill>
                            <a:srgbClr val="412E50"/>
                          </a:solidFill>
                          <a:latin typeface="Bahnschrift" panose="020B0502040204020203" pitchFamily="34" charset="0"/>
                          <a:ea typeface="+mn-ea"/>
                          <a:cs typeface="+mn-cs"/>
                        </a:rPr>
                        <a:t>(anbefales mht. fagprøven)</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1431246386"/>
                  </a:ext>
                </a:extLst>
              </a:tr>
            </a:tbl>
          </a:graphicData>
        </a:graphic>
      </p:graphicFrame>
    </p:spTree>
    <p:extLst>
      <p:ext uri="{BB962C8B-B14F-4D97-AF65-F5344CB8AC3E}">
        <p14:creationId xmlns:p14="http://schemas.microsoft.com/office/powerpoint/2010/main" val="374690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E5629E1-6232-45EB-8BBA-3392A2094621}"/>
              </a:ext>
            </a:extLst>
          </p:cNvPr>
          <p:cNvSpPr/>
          <p:nvPr/>
        </p:nvSpPr>
        <p:spPr>
          <a:xfrm>
            <a:off x="0" y="0"/>
            <a:ext cx="9144000" cy="2009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Billede 2"/>
          <p:cNvPicPr/>
          <p:nvPr/>
        </p:nvPicPr>
        <p:blipFill rotWithShape="1">
          <a:blip r:embed="rId2"/>
          <a:srcRect l="2319" r="5498" b="3085"/>
          <a:stretch/>
        </p:blipFill>
        <p:spPr>
          <a:xfrm>
            <a:off x="1084520" y="560194"/>
            <a:ext cx="6742408" cy="3953084"/>
          </a:xfrm>
          <a:prstGeom prst="rect">
            <a:avLst/>
          </a:prstGeom>
        </p:spPr>
      </p:pic>
      <p:sp>
        <p:nvSpPr>
          <p:cNvPr id="7" name="Rektangel 6">
            <a:extLst>
              <a:ext uri="{FF2B5EF4-FFF2-40B4-BE49-F238E27FC236}">
                <a16:creationId xmlns:a16="http://schemas.microsoft.com/office/drawing/2014/main" id="{1A3853F2-8D6E-4E45-9221-A52D53191114}"/>
              </a:ext>
            </a:extLst>
          </p:cNvPr>
          <p:cNvSpPr/>
          <p:nvPr/>
        </p:nvSpPr>
        <p:spPr>
          <a:xfrm>
            <a:off x="1084521" y="4848448"/>
            <a:ext cx="7010856" cy="1169551"/>
          </a:xfrm>
          <a:prstGeom prst="rect">
            <a:avLst/>
          </a:prstGeom>
        </p:spPr>
        <p:txBody>
          <a:bodyPr wrap="square">
            <a:spAutoFit/>
          </a:bodyPr>
          <a:lstStyle/>
          <a:p>
            <a:r>
              <a:rPr lang="da-DK" sz="1400" dirty="0">
                <a:latin typeface="Bahnschrift" panose="020B0502040204020203" pitchFamily="34" charset="0"/>
              </a:rPr>
              <a:t>For at få de 10 ECTS point, skal eleven op til privatist eksamen på </a:t>
            </a:r>
            <a:r>
              <a:rPr lang="da-DK" sz="1400" dirty="0" err="1">
                <a:latin typeface="Bahnschrift" panose="020B0502040204020203" pitchFamily="34" charset="0"/>
              </a:rPr>
              <a:t>SmartAcademy</a:t>
            </a:r>
            <a:r>
              <a:rPr lang="da-DK" sz="1400" dirty="0">
                <a:latin typeface="Bahnschrift" panose="020B0502040204020203" pitchFamily="34" charset="0"/>
              </a:rPr>
              <a:t> Esbjerg. Prisen er kr. 2700,- </a:t>
            </a:r>
            <a:br>
              <a:rPr lang="da-DK" sz="1400" dirty="0">
                <a:latin typeface="Bahnschrift" panose="020B0502040204020203" pitchFamily="34" charset="0"/>
              </a:rPr>
            </a:br>
            <a:endParaRPr lang="da-DK" sz="1400" dirty="0">
              <a:latin typeface="Bahnschrift" panose="020B0502040204020203" pitchFamily="34" charset="0"/>
            </a:endParaRPr>
          </a:p>
          <a:p>
            <a:r>
              <a:rPr lang="da-DK" sz="1400" dirty="0">
                <a:latin typeface="Bahnschrift" panose="020B0502040204020203" pitchFamily="34" charset="0"/>
              </a:rPr>
              <a:t>Regningen sendes fra Rybners direkte til virksomheden. Ikke eleven. Faget er bundet, men </a:t>
            </a:r>
            <a:r>
              <a:rPr lang="da-DK" sz="1400" dirty="0">
                <a:solidFill>
                  <a:srgbClr val="00B050"/>
                </a:solidFill>
                <a:latin typeface="Bahnschrift" panose="020B0502040204020203" pitchFamily="34" charset="0"/>
              </a:rPr>
              <a:t>det er frivilligt at gå op til den mundtlige eksamen</a:t>
            </a:r>
            <a:r>
              <a:rPr lang="da-DK" sz="1400" dirty="0">
                <a:latin typeface="Bahnschrift" panose="020B0502040204020203" pitchFamily="34" charset="0"/>
              </a:rPr>
              <a:t>, som giver de 10 ECTS point.</a:t>
            </a:r>
          </a:p>
        </p:txBody>
      </p:sp>
      <p:sp>
        <p:nvSpPr>
          <p:cNvPr id="8" name="Rektangel 7">
            <a:extLst>
              <a:ext uri="{FF2B5EF4-FFF2-40B4-BE49-F238E27FC236}">
                <a16:creationId xmlns:a16="http://schemas.microsoft.com/office/drawing/2014/main" id="{322F329F-FF92-497F-8D1A-6C55057DAE9B}"/>
              </a:ext>
            </a:extLst>
          </p:cNvPr>
          <p:cNvSpPr/>
          <p:nvPr/>
        </p:nvSpPr>
        <p:spPr>
          <a:xfrm>
            <a:off x="7410893" y="6440125"/>
            <a:ext cx="1733107" cy="41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2125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42B6006-19FB-49D1-A663-82793F060A8C}"/>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1447800" y="698342"/>
            <a:ext cx="7159793" cy="542537"/>
          </a:xfrm>
        </p:spPr>
        <p:txBody>
          <a:bodyPr>
            <a:normAutofit/>
          </a:bodyPr>
          <a:lstStyle/>
          <a:p>
            <a:r>
              <a:rPr lang="da-DK" sz="2200" dirty="0">
                <a:effectLst/>
                <a:latin typeface="Bahnschrift" panose="020B0502040204020203" pitchFamily="34" charset="0"/>
              </a:rPr>
              <a:t>4 ugers specialefag som erhvervsrettet på-bygning</a:t>
            </a:r>
            <a:endParaRPr lang="da-DK" sz="2000" dirty="0">
              <a:effectLst/>
            </a:endParaRPr>
          </a:p>
        </p:txBody>
      </p:sp>
      <p:sp>
        <p:nvSpPr>
          <p:cNvPr id="4" name="Pladsholder til slidenummer 3"/>
          <p:cNvSpPr>
            <a:spLocks noGrp="1"/>
          </p:cNvSpPr>
          <p:nvPr>
            <p:ph type="sldNum" sz="quarter" idx="12"/>
          </p:nvPr>
        </p:nvSpPr>
        <p:spPr/>
        <p:txBody>
          <a:bodyPr/>
          <a:lstStyle/>
          <a:p>
            <a:fld id="{E94956E9-C9BB-4A42-8F5B-E48AA9AA1C17}" type="slidenum">
              <a:rPr lang="da-DK" smtClean="0"/>
              <a:t>14</a:t>
            </a:fld>
            <a:endParaRPr lang="da-DK"/>
          </a:p>
        </p:txBody>
      </p:sp>
      <p:sp>
        <p:nvSpPr>
          <p:cNvPr id="3" name="Rektangel 2">
            <a:extLst>
              <a:ext uri="{FF2B5EF4-FFF2-40B4-BE49-F238E27FC236}">
                <a16:creationId xmlns:a16="http://schemas.microsoft.com/office/drawing/2014/main" id="{9215C339-22BB-4742-8559-360E4A6CA38A}"/>
              </a:ext>
            </a:extLst>
          </p:cNvPr>
          <p:cNvSpPr/>
          <p:nvPr/>
        </p:nvSpPr>
        <p:spPr>
          <a:xfrm>
            <a:off x="682794" y="1513220"/>
            <a:ext cx="4572000" cy="369332"/>
          </a:xfrm>
          <a:prstGeom prst="rect">
            <a:avLst/>
          </a:prstGeom>
        </p:spPr>
        <p:txBody>
          <a:bodyPr>
            <a:spAutoFit/>
          </a:bodyPr>
          <a:lstStyle/>
          <a:p>
            <a:r>
              <a:rPr lang="da-DK" dirty="0">
                <a:solidFill>
                  <a:schemeClr val="bg1"/>
                </a:solidFill>
                <a:latin typeface="Bahnschrift" panose="020B0502040204020203" pitchFamily="34" charset="0"/>
              </a:rPr>
              <a:t>Rybners udbyder følgende 10 ECTS </a:t>
            </a:r>
            <a:r>
              <a:rPr lang="da-DK" sz="1600" dirty="0">
                <a:solidFill>
                  <a:schemeClr val="bg1"/>
                </a:solidFill>
                <a:latin typeface="Bahnschrift" panose="020B0502040204020203" pitchFamily="34" charset="0"/>
              </a:rPr>
              <a:t>fag:</a:t>
            </a:r>
            <a:endParaRPr lang="da-DK" dirty="0">
              <a:solidFill>
                <a:schemeClr val="bg1"/>
              </a:solidFill>
              <a:latin typeface="Bahnschrift" panose="020B0502040204020203" pitchFamily="34" charset="0"/>
            </a:endParaRPr>
          </a:p>
        </p:txBody>
      </p:sp>
      <p:graphicFrame>
        <p:nvGraphicFramePr>
          <p:cNvPr id="7" name="Tabel 6">
            <a:extLst>
              <a:ext uri="{FF2B5EF4-FFF2-40B4-BE49-F238E27FC236}">
                <a16:creationId xmlns:a16="http://schemas.microsoft.com/office/drawing/2014/main" id="{959DA5F0-75BE-4CD4-B0D3-55F1F3BDBA2B}"/>
              </a:ext>
            </a:extLst>
          </p:cNvPr>
          <p:cNvGraphicFramePr>
            <a:graphicFrameLocks noGrp="1"/>
          </p:cNvGraphicFramePr>
          <p:nvPr>
            <p:extLst>
              <p:ext uri="{D42A27DB-BD31-4B8C-83A1-F6EECF244321}">
                <p14:modId xmlns:p14="http://schemas.microsoft.com/office/powerpoint/2010/main" val="791551392"/>
              </p:ext>
            </p:extLst>
          </p:nvPr>
        </p:nvGraphicFramePr>
        <p:xfrm>
          <a:off x="1153260" y="2051486"/>
          <a:ext cx="6837479" cy="4066796"/>
        </p:xfrm>
        <a:graphic>
          <a:graphicData uri="http://schemas.openxmlformats.org/drawingml/2006/table">
            <a:tbl>
              <a:tblPr firstRow="1" bandRow="1">
                <a:tableStyleId>{69CF1AB2-1976-4502-BF36-3FF5EA218861}</a:tableStyleId>
              </a:tblPr>
              <a:tblGrid>
                <a:gridCol w="3659871">
                  <a:extLst>
                    <a:ext uri="{9D8B030D-6E8A-4147-A177-3AD203B41FA5}">
                      <a16:colId xmlns:a16="http://schemas.microsoft.com/office/drawing/2014/main" val="4006392796"/>
                    </a:ext>
                  </a:extLst>
                </a:gridCol>
                <a:gridCol w="3177608">
                  <a:extLst>
                    <a:ext uri="{9D8B030D-6E8A-4147-A177-3AD203B41FA5}">
                      <a16:colId xmlns:a16="http://schemas.microsoft.com/office/drawing/2014/main" val="3839262311"/>
                    </a:ext>
                  </a:extLst>
                </a:gridCol>
              </a:tblGrid>
              <a:tr h="692232">
                <a:tc>
                  <a:txBody>
                    <a:bodyPr/>
                    <a:lstStyle/>
                    <a:p>
                      <a:pPr>
                        <a:lnSpc>
                          <a:spcPct val="115000"/>
                        </a:lnSpc>
                        <a:spcBef>
                          <a:spcPts val="1200"/>
                        </a:spcBef>
                        <a:spcAft>
                          <a:spcPts val="0"/>
                        </a:spcAft>
                      </a:pPr>
                      <a:br>
                        <a:rPr lang="da-DK" sz="1200" dirty="0">
                          <a:solidFill>
                            <a:srgbClr val="412E50"/>
                          </a:solidFill>
                          <a:effectLst/>
                          <a:latin typeface="Bahnschrift" panose="020B0502040204020203" pitchFamily="34" charset="0"/>
                        </a:rPr>
                      </a:br>
                      <a:r>
                        <a:rPr lang="da-DK" sz="1200" dirty="0">
                          <a:solidFill>
                            <a:srgbClr val="412E50"/>
                          </a:solidFill>
                          <a:effectLst/>
                          <a:latin typeface="Bahnschrift" panose="020B0502040204020203" pitchFamily="34" charset="0"/>
                        </a:rPr>
                        <a:t>Kommunikation i praksis (16145), 1 del.</a:t>
                      </a:r>
                      <a:br>
                        <a:rPr lang="da-DK" sz="1200" dirty="0">
                          <a:solidFill>
                            <a:srgbClr val="412E50"/>
                          </a:solidFill>
                          <a:effectLst/>
                          <a:latin typeface="Bahnschrift" panose="020B0502040204020203" pitchFamily="34" charset="0"/>
                        </a:rPr>
                      </a:br>
                      <a:r>
                        <a:rPr lang="da-DK" sz="1200" dirty="0">
                          <a:solidFill>
                            <a:srgbClr val="412E50"/>
                          </a:solidFill>
                          <a:effectLst/>
                          <a:latin typeface="Bahnschrift" panose="020B0502040204020203" pitchFamily="34" charset="0"/>
                        </a:rPr>
                        <a:t>- </a:t>
                      </a:r>
                      <a:r>
                        <a:rPr lang="da-DK" sz="1200" b="0" kern="1200" dirty="0">
                          <a:solidFill>
                            <a:srgbClr val="412E50"/>
                          </a:solidFill>
                          <a:effectLst/>
                          <a:latin typeface="Bahnschrift" panose="020B0502040204020203" pitchFamily="34" charset="0"/>
                          <a:ea typeface="+mn-ea"/>
                          <a:cs typeface="+mn-cs"/>
                        </a:rPr>
                        <a:t>et obligatorisk modul fra akademiuddannelsen i ”Kommunikation og Formidling” </a:t>
                      </a:r>
                      <a:br>
                        <a:rPr lang="da-DK" sz="1200" b="0" kern="1200" dirty="0">
                          <a:solidFill>
                            <a:srgbClr val="412E50"/>
                          </a:solidFill>
                          <a:effectLst/>
                          <a:latin typeface="Bahnschrift" panose="020B0502040204020203" pitchFamily="34" charset="0"/>
                          <a:ea typeface="+mn-ea"/>
                          <a:cs typeface="+mn-cs"/>
                        </a:rPr>
                      </a:br>
                      <a:endParaRPr lang="da-DK" sz="1200" b="0" dirty="0">
                        <a:solidFill>
                          <a:srgbClr val="412E50"/>
                        </a:solidFill>
                        <a:effectLst/>
                        <a:latin typeface="Bahnschrift" panose="020B0502040204020203"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412E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algn="ctr"/>
                      <a:r>
                        <a:rPr lang="da-DK" sz="1800" b="1" dirty="0">
                          <a:solidFill>
                            <a:srgbClr val="412E50"/>
                          </a:solidFill>
                          <a:effectLst/>
                          <a:latin typeface="Bahnschrift" panose="020B0502040204020203" pitchFamily="34" charset="0"/>
                        </a:rPr>
                        <a:t>uge 21, 2024</a:t>
                      </a:r>
                      <a:endParaRPr lang="da-DK" sz="1600" dirty="0">
                        <a:solidFill>
                          <a:srgbClr val="412E50"/>
                        </a:solidFill>
                        <a:latin typeface="Bahnschrift" panose="020B0502040204020203" pitchFamily="34" charset="0"/>
                      </a:endParaRPr>
                    </a:p>
                  </a:txBody>
                  <a:tcPr anchor="ctr">
                    <a:lnL w="12700" cap="flat" cmpd="sng" algn="ctr">
                      <a:solidFill>
                        <a:srgbClr val="412E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171735352"/>
                  </a:ext>
                </a:extLst>
              </a:tr>
              <a:tr h="692232">
                <a:tc>
                  <a:txBody>
                    <a:bodyPr/>
                    <a:lstStyle/>
                    <a:p>
                      <a:pPr>
                        <a:lnSpc>
                          <a:spcPct val="115000"/>
                        </a:lnSpc>
                        <a:spcBef>
                          <a:spcPts val="1200"/>
                        </a:spcBef>
                        <a:spcAft>
                          <a:spcPts val="0"/>
                        </a:spcAft>
                      </a:pP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Kommunikation i praksis (16145), 2 del.</a:t>
                      </a: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 </a:t>
                      </a:r>
                      <a:r>
                        <a:rPr lang="da-DK" sz="1200" b="0" kern="1200" dirty="0">
                          <a:solidFill>
                            <a:srgbClr val="412E50"/>
                          </a:solidFill>
                          <a:effectLst/>
                          <a:latin typeface="Bahnschrift" panose="020B0502040204020203" pitchFamily="34" charset="0"/>
                          <a:ea typeface="+mn-ea"/>
                          <a:cs typeface="+mn-cs"/>
                        </a:rPr>
                        <a:t>et obligatorisk modul fra akademiuddannelsen i ”Kommunikation og Formidling” </a:t>
                      </a:r>
                      <a:br>
                        <a:rPr lang="da-DK" sz="1200" b="0" kern="1200" dirty="0">
                          <a:solidFill>
                            <a:srgbClr val="412E50"/>
                          </a:solidFill>
                          <a:effectLst/>
                          <a:latin typeface="Bahnschrift" panose="020B0502040204020203" pitchFamily="34" charset="0"/>
                          <a:ea typeface="+mn-ea"/>
                          <a:cs typeface="+mn-cs"/>
                        </a:rPr>
                      </a:br>
                      <a:endParaRPr lang="da-DK" sz="1200" b="0" dirty="0">
                        <a:solidFill>
                          <a:srgbClr val="412E50"/>
                        </a:solidFill>
                        <a:effectLst/>
                        <a:latin typeface="Bahnschrift" panose="020B0502040204020203"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412E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2EE"/>
                    </a:solidFill>
                  </a:tcPr>
                </a:tc>
                <a:tc>
                  <a:txBody>
                    <a:bodyPr/>
                    <a:lstStyle/>
                    <a:p>
                      <a:pPr algn="ctr"/>
                      <a:r>
                        <a:rPr lang="da-DK" sz="1800" b="1" dirty="0">
                          <a:solidFill>
                            <a:srgbClr val="412E50"/>
                          </a:solidFill>
                          <a:effectLst/>
                          <a:latin typeface="Bahnschrift" panose="020B0502040204020203" pitchFamily="34" charset="0"/>
                        </a:rPr>
                        <a:t>uge 39, 2024</a:t>
                      </a:r>
                      <a:endParaRPr lang="da-DK" sz="1600" dirty="0">
                        <a:solidFill>
                          <a:srgbClr val="412E50"/>
                        </a:solidFill>
                        <a:latin typeface="Bahnschrift" panose="020B0502040204020203" pitchFamily="34" charset="0"/>
                      </a:endParaRPr>
                    </a:p>
                  </a:txBody>
                  <a:tcPr anchor="ctr">
                    <a:lnL w="12700" cap="flat" cmpd="sng" algn="ctr">
                      <a:solidFill>
                        <a:srgbClr val="412E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445921672"/>
                  </a:ext>
                </a:extLst>
              </a:tr>
              <a:tr h="562461">
                <a:tc>
                  <a:txBody>
                    <a:bodyPr/>
                    <a:lstStyle/>
                    <a:p>
                      <a:pPr>
                        <a:lnSpc>
                          <a:spcPct val="115000"/>
                        </a:lnSpc>
                        <a:spcBef>
                          <a:spcPts val="1200"/>
                        </a:spcBef>
                        <a:spcAft>
                          <a:spcPts val="0"/>
                        </a:spcAft>
                        <a:tabLst>
                          <a:tab pos="3352800" algn="l"/>
                        </a:tabLst>
                      </a:pP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Projektstyring  i praksis (16146) (1 uge i alt)</a:t>
                      </a: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 </a:t>
                      </a:r>
                      <a:r>
                        <a:rPr lang="da-DK" sz="1200" b="0" kern="1200" dirty="0">
                          <a:solidFill>
                            <a:srgbClr val="412E50"/>
                          </a:solidFill>
                          <a:effectLst/>
                          <a:latin typeface="Bahnschrift" panose="020B0502040204020203" pitchFamily="34" charset="0"/>
                          <a:ea typeface="+mn-ea"/>
                          <a:cs typeface="+mn-cs"/>
                        </a:rPr>
                        <a:t>et valgfag fra akademiuddannelsen i ”Ledelse”</a:t>
                      </a:r>
                      <a:br>
                        <a:rPr lang="da-DK" sz="1200" b="0" kern="1200" dirty="0">
                          <a:solidFill>
                            <a:srgbClr val="412E50"/>
                          </a:solidFill>
                          <a:effectLst/>
                          <a:latin typeface="Bahnschrift" panose="020B0502040204020203" pitchFamily="34" charset="0"/>
                          <a:ea typeface="+mn-ea"/>
                          <a:cs typeface="+mn-cs"/>
                        </a:rPr>
                      </a:br>
                      <a:endParaRPr lang="da-DK" sz="1200" b="0" dirty="0">
                        <a:solidFill>
                          <a:srgbClr val="412E50"/>
                        </a:solidFill>
                        <a:effectLst/>
                        <a:latin typeface="Bahnschrift" panose="020B0502040204020203"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412E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algn="ctr"/>
                      <a:r>
                        <a:rPr lang="da-DK" sz="1800" b="1" dirty="0">
                          <a:solidFill>
                            <a:srgbClr val="412E50"/>
                          </a:solidFill>
                          <a:effectLst/>
                          <a:latin typeface="Bahnschrift" panose="020B0502040204020203" pitchFamily="34" charset="0"/>
                        </a:rPr>
                        <a:t>uge 46, 2024</a:t>
                      </a:r>
                      <a:endParaRPr lang="da-DK" sz="1600" dirty="0">
                        <a:solidFill>
                          <a:srgbClr val="412E50"/>
                        </a:solidFill>
                        <a:latin typeface="Bahnschrift" panose="020B0502040204020203" pitchFamily="34" charset="0"/>
                      </a:endParaRPr>
                    </a:p>
                  </a:txBody>
                  <a:tcPr anchor="ctr">
                    <a:lnL w="12700" cap="flat" cmpd="sng" algn="ctr">
                      <a:solidFill>
                        <a:srgbClr val="412E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384988829"/>
                  </a:ext>
                </a:extLst>
              </a:tr>
              <a:tr h="562461">
                <a:tc>
                  <a:txBody>
                    <a:bodyPr/>
                    <a:lstStyle/>
                    <a:p>
                      <a:pPr>
                        <a:lnSpc>
                          <a:spcPct val="115000"/>
                        </a:lnSpc>
                        <a:spcBef>
                          <a:spcPts val="1200"/>
                        </a:spcBef>
                        <a:spcAft>
                          <a:spcPts val="0"/>
                        </a:spcAft>
                        <a:tabLst>
                          <a:tab pos="3352800" algn="l"/>
                        </a:tabLst>
                      </a:pPr>
                      <a:br>
                        <a:rPr lang="da-DK" sz="1200" b="1" kern="1200" dirty="0">
                          <a:solidFill>
                            <a:srgbClr val="412E50"/>
                          </a:solidFill>
                          <a:effectLst/>
                          <a:latin typeface="Bahnschrift" panose="020B0502040204020203" pitchFamily="34" charset="0"/>
                          <a:ea typeface="+mn-ea"/>
                          <a:cs typeface="+mn-cs"/>
                        </a:rPr>
                      </a:br>
                      <a:r>
                        <a:rPr lang="da-DK" sz="1200" b="1" kern="1200" dirty="0">
                          <a:solidFill>
                            <a:srgbClr val="412E50"/>
                          </a:solidFill>
                          <a:effectLst/>
                          <a:latin typeface="Bahnschrift" panose="020B0502040204020203" pitchFamily="34" charset="0"/>
                          <a:ea typeface="+mn-ea"/>
                          <a:cs typeface="+mn-cs"/>
                        </a:rPr>
                        <a:t>Coaching og konflikthåndtering</a:t>
                      </a:r>
                      <a:br>
                        <a:rPr lang="da-DK" sz="1200" b="1" kern="1200" dirty="0">
                          <a:solidFill>
                            <a:srgbClr val="412E50"/>
                          </a:solidFill>
                          <a:effectLst/>
                          <a:latin typeface="Bahnschrift" panose="020B0502040204020203" pitchFamily="34" charset="0"/>
                          <a:ea typeface="+mn-ea"/>
                          <a:cs typeface="+mn-cs"/>
                        </a:rPr>
                      </a:br>
                      <a:r>
                        <a:rPr lang="da-DK" sz="1200" b="0" kern="1200" dirty="0">
                          <a:solidFill>
                            <a:srgbClr val="412E50"/>
                          </a:solidFill>
                          <a:effectLst/>
                          <a:latin typeface="Bahnschrift" panose="020B0502040204020203" pitchFamily="34" charset="0"/>
                          <a:ea typeface="+mn-ea"/>
                          <a:cs typeface="+mn-cs"/>
                        </a:rPr>
                        <a:t>- et valgfag fra akademiuddannelsen i ”Ledelse”</a:t>
                      </a:r>
                      <a:br>
                        <a:rPr lang="da-DK" sz="1200" b="0" kern="1200" dirty="0">
                          <a:solidFill>
                            <a:srgbClr val="412E50"/>
                          </a:solidFill>
                          <a:effectLst/>
                          <a:latin typeface="Bahnschrift" panose="020B0502040204020203" pitchFamily="34" charset="0"/>
                          <a:ea typeface="+mn-ea"/>
                          <a:cs typeface="+mn-cs"/>
                        </a:rPr>
                      </a:br>
                      <a:endParaRPr lang="da-DK" sz="1200" b="0" kern="1200" dirty="0">
                        <a:solidFill>
                          <a:srgbClr val="412E50"/>
                        </a:solidFill>
                        <a:effectLst/>
                        <a:latin typeface="Bahnschrift" panose="020B0502040204020203"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rgbClr val="412E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2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1200" b="1" kern="1200" dirty="0">
                          <a:solidFill>
                            <a:srgbClr val="412E50"/>
                          </a:solidFill>
                          <a:effectLst/>
                          <a:latin typeface="Bahnschrift" panose="020B0502040204020203" pitchFamily="34" charset="0"/>
                          <a:ea typeface="+mn-ea"/>
                          <a:cs typeface="+mn-cs"/>
                        </a:rPr>
                        <a:t>Virksomhedskommunikation i uge 4 + </a:t>
                      </a:r>
                      <a:br>
                        <a:rPr lang="da-DK" sz="1200" b="1" kern="1200" dirty="0">
                          <a:solidFill>
                            <a:srgbClr val="412E50"/>
                          </a:solidFill>
                          <a:effectLst/>
                          <a:latin typeface="Bahnschrift" panose="020B0502040204020203" pitchFamily="34" charset="0"/>
                          <a:ea typeface="+mn-ea"/>
                          <a:cs typeface="+mn-cs"/>
                        </a:rPr>
                      </a:br>
                      <a:r>
                        <a:rPr lang="da-DK" sz="1200" b="1" kern="1200" dirty="0">
                          <a:solidFill>
                            <a:srgbClr val="412E50"/>
                          </a:solidFill>
                          <a:effectLst/>
                          <a:latin typeface="Bahnschrift" panose="020B0502040204020203" pitchFamily="34" charset="0"/>
                          <a:ea typeface="+mn-ea"/>
                          <a:cs typeface="+mn-cs"/>
                        </a:rPr>
                        <a:t>Mundtlig kommunikation i uge 5 </a:t>
                      </a:r>
                      <a:br>
                        <a:rPr lang="da-DK" sz="1200" b="1" kern="1200" dirty="0">
                          <a:solidFill>
                            <a:srgbClr val="412E50"/>
                          </a:solidFill>
                          <a:effectLst/>
                          <a:latin typeface="Bahnschrift" panose="020B0502040204020203" pitchFamily="34" charset="0"/>
                          <a:ea typeface="+mn-ea"/>
                          <a:cs typeface="+mn-cs"/>
                        </a:rPr>
                      </a:br>
                      <a:r>
                        <a:rPr lang="da-DK" sz="1200" b="1" kern="1200" dirty="0">
                          <a:solidFill>
                            <a:srgbClr val="412E50"/>
                          </a:solidFill>
                          <a:effectLst/>
                          <a:latin typeface="Bahnschrift" panose="020B0502040204020203" pitchFamily="34" charset="0"/>
                          <a:ea typeface="+mn-ea"/>
                          <a:cs typeface="+mn-cs"/>
                        </a:rPr>
                        <a:t>= eksamen i AU fag</a:t>
                      </a:r>
                    </a:p>
                  </a:txBody>
                  <a:tcPr anchor="ctr">
                    <a:lnL w="12700" cap="flat" cmpd="sng" algn="ctr">
                      <a:solidFill>
                        <a:srgbClr val="412E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1723815148"/>
                  </a:ext>
                </a:extLst>
              </a:tr>
            </a:tbl>
          </a:graphicData>
        </a:graphic>
      </p:graphicFrame>
      <p:pic>
        <p:nvPicPr>
          <p:cNvPr id="11" name="Billede 10">
            <a:extLst>
              <a:ext uri="{FF2B5EF4-FFF2-40B4-BE49-F238E27FC236}">
                <a16:creationId xmlns:a16="http://schemas.microsoft.com/office/drawing/2014/main" id="{A115D29D-4FFD-4CDC-BD2C-5B46DDA68A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13" name="Grafik 12" descr="Rejsetaske">
            <a:extLst>
              <a:ext uri="{FF2B5EF4-FFF2-40B4-BE49-F238E27FC236}">
                <a16:creationId xmlns:a16="http://schemas.microsoft.com/office/drawing/2014/main" id="{DBB9B97A-1F2A-445C-8023-6980A821E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794" y="634727"/>
            <a:ext cx="647700" cy="647700"/>
          </a:xfrm>
          <a:prstGeom prst="rect">
            <a:avLst/>
          </a:prstGeom>
        </p:spPr>
      </p:pic>
    </p:spTree>
    <p:extLst>
      <p:ext uri="{BB962C8B-B14F-4D97-AF65-F5344CB8AC3E}">
        <p14:creationId xmlns:p14="http://schemas.microsoft.com/office/powerpoint/2010/main" val="6884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0A40D21-CB98-423D-B261-3180578B2049}"/>
              </a:ext>
            </a:extLst>
          </p:cNvPr>
          <p:cNvSpPr/>
          <p:nvPr/>
        </p:nvSpPr>
        <p:spPr>
          <a:xfrm>
            <a:off x="0" y="12201"/>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993434" y="634695"/>
            <a:ext cx="6294756" cy="1023644"/>
          </a:xfrm>
        </p:spPr>
        <p:txBody>
          <a:bodyPr>
            <a:normAutofit fontScale="90000"/>
          </a:bodyPr>
          <a:lstStyle/>
          <a:p>
            <a:br>
              <a:rPr lang="da-DK" sz="2000" b="1" dirty="0">
                <a:effectLst/>
                <a:latin typeface="Bahnschrift" panose="020B0502040204020203" pitchFamily="34" charset="0"/>
              </a:rPr>
            </a:br>
            <a:r>
              <a:rPr lang="da-DK" sz="2000" b="1" dirty="0">
                <a:effectLst/>
                <a:latin typeface="Bahnschrift" panose="020B0502040204020203" pitchFamily="34" charset="0"/>
              </a:rPr>
              <a:t>16145 Kommunikation i praksis</a:t>
            </a:r>
            <a:br>
              <a:rPr lang="da-DK" sz="2000" b="1" dirty="0">
                <a:effectLst/>
                <a:latin typeface="Bahnschrift" panose="020B0502040204020203" pitchFamily="34" charset="0"/>
              </a:rPr>
            </a:br>
            <a:r>
              <a:rPr lang="da-DK" sz="2000" b="1" dirty="0">
                <a:effectLst/>
                <a:latin typeface="Bahnschrift" panose="020B0502040204020203" pitchFamily="34" charset="0"/>
              </a:rPr>
              <a:t>Niveau</a:t>
            </a:r>
            <a:r>
              <a:rPr lang="da-DK" sz="2000" dirty="0">
                <a:effectLst/>
                <a:latin typeface="Bahnschrift" panose="020B0502040204020203" pitchFamily="34" charset="0"/>
              </a:rPr>
              <a:t>: Ekspert (10 ECTS fra kommunikation og formidling)</a:t>
            </a:r>
            <a:br>
              <a:rPr lang="da-DK" sz="2000" dirty="0">
                <a:effectLst/>
                <a:latin typeface="Bahnschrift" panose="020B0502040204020203" pitchFamily="34" charset="0"/>
              </a:rPr>
            </a:br>
            <a:r>
              <a:rPr lang="da-DK" sz="2000" b="1" dirty="0">
                <a:effectLst/>
                <a:latin typeface="Bahnschrift" panose="020B0502040204020203" pitchFamily="34" charset="0"/>
              </a:rPr>
              <a:t>Varighed:</a:t>
            </a:r>
            <a:r>
              <a:rPr lang="da-DK" sz="2000" dirty="0">
                <a:effectLst/>
                <a:latin typeface="Bahnschrift" panose="020B0502040204020203" pitchFamily="34" charset="0"/>
              </a:rPr>
              <a:t> 2,0 uger</a:t>
            </a:r>
            <a:br>
              <a:rPr lang="da-DK" sz="1800" dirty="0">
                <a:effectLst/>
              </a:rPr>
            </a:br>
            <a:endParaRPr lang="da-DK" sz="1800" dirty="0"/>
          </a:p>
        </p:txBody>
      </p:sp>
      <p:sp>
        <p:nvSpPr>
          <p:cNvPr id="3" name="Pladsholder til indhold 2"/>
          <p:cNvSpPr>
            <a:spLocks noGrp="1"/>
          </p:cNvSpPr>
          <p:nvPr>
            <p:ph idx="1"/>
          </p:nvPr>
        </p:nvSpPr>
        <p:spPr>
          <a:xfrm>
            <a:off x="989769" y="2280833"/>
            <a:ext cx="7164461" cy="3583072"/>
          </a:xfrm>
        </p:spPr>
        <p:txBody>
          <a:bodyPr>
            <a:normAutofit/>
          </a:bodyPr>
          <a:lstStyle/>
          <a:p>
            <a:pPr>
              <a:buClr>
                <a:schemeClr val="bg1"/>
              </a:buClr>
              <a:buFont typeface="+mj-lt"/>
              <a:buAutoNum type="arabicPeriod"/>
            </a:pPr>
            <a:r>
              <a:rPr lang="da-DK" sz="1400" dirty="0">
                <a:solidFill>
                  <a:schemeClr val="bg1"/>
                </a:solidFill>
                <a:latin typeface="Bahnschrift" panose="020B0502040204020203" pitchFamily="34" charset="0"/>
              </a:rPr>
              <a:t>Eleven kan anvende udbredte planlægnings- og formidlingsværktøjer i opgaveløsningen </a:t>
            </a:r>
          </a:p>
          <a:p>
            <a:pPr>
              <a:buClr>
                <a:schemeClr val="bg1"/>
              </a:buClr>
              <a:buFont typeface="+mj-lt"/>
              <a:buAutoNum type="arabicPeriod"/>
            </a:pPr>
            <a:r>
              <a:rPr lang="da-DK" sz="1400" dirty="0">
                <a:solidFill>
                  <a:schemeClr val="bg1"/>
                </a:solidFill>
                <a:latin typeface="Bahnschrift" panose="020B0502040204020203" pitchFamily="34" charset="0"/>
              </a:rPr>
              <a:t>Eleven har viden om kommunikationens dynamiske processer i forhold til egen rolle samt i modtagers optik</a:t>
            </a:r>
          </a:p>
          <a:p>
            <a:pPr>
              <a:buClr>
                <a:schemeClr val="bg1"/>
              </a:buClr>
              <a:buFont typeface="+mj-lt"/>
              <a:buAutoNum type="arabicPeriod"/>
            </a:pPr>
            <a:r>
              <a:rPr lang="da-DK" sz="1400" dirty="0">
                <a:solidFill>
                  <a:schemeClr val="bg1"/>
                </a:solidFill>
                <a:latin typeface="Bahnschrift" panose="020B0502040204020203" pitchFamily="34" charset="0"/>
              </a:rPr>
              <a:t>Eleven har forståelse af verbal og nonverbal kommunikation </a:t>
            </a:r>
          </a:p>
          <a:p>
            <a:pPr>
              <a:buClr>
                <a:schemeClr val="bg1"/>
              </a:buClr>
              <a:buFont typeface="+mj-lt"/>
              <a:buAutoNum type="arabicPeriod"/>
            </a:pPr>
            <a:r>
              <a:rPr lang="da-DK" sz="1400" dirty="0">
                <a:solidFill>
                  <a:schemeClr val="bg1"/>
                </a:solidFill>
                <a:latin typeface="Bahnschrift" panose="020B0502040204020203" pitchFamily="34" charset="0"/>
              </a:rPr>
              <a:t>Eleven kan analysere og vurdere kommunikationsopgaven med henblik på en professionel løsning af denne </a:t>
            </a:r>
          </a:p>
          <a:p>
            <a:pPr>
              <a:buClr>
                <a:schemeClr val="bg1"/>
              </a:buClr>
              <a:buFont typeface="+mj-lt"/>
              <a:buAutoNum type="arabicPeriod"/>
            </a:pPr>
            <a:r>
              <a:rPr lang="da-DK" sz="1400" dirty="0">
                <a:solidFill>
                  <a:schemeClr val="bg1"/>
                </a:solidFill>
                <a:latin typeface="Bahnschrift" panose="020B0502040204020203" pitchFamily="34" charset="0"/>
              </a:rPr>
              <a:t>Eleven kan analysere og anvende sproget målrettet i forhold til den enkelte opgave </a:t>
            </a:r>
          </a:p>
          <a:p>
            <a:pPr>
              <a:buClr>
                <a:schemeClr val="bg1"/>
              </a:buClr>
              <a:buFont typeface="+mj-lt"/>
              <a:buAutoNum type="arabicPeriod"/>
            </a:pPr>
            <a:r>
              <a:rPr lang="da-DK" sz="1400" dirty="0">
                <a:solidFill>
                  <a:schemeClr val="bg1"/>
                </a:solidFill>
                <a:latin typeface="Bahnschrift" panose="020B0502040204020203" pitchFamily="34" charset="0"/>
              </a:rPr>
              <a:t>Eleven kan reflektere over egen personlig kommunikation </a:t>
            </a:r>
          </a:p>
          <a:p>
            <a:pPr>
              <a:buClr>
                <a:schemeClr val="bg1"/>
              </a:buClr>
              <a:buFont typeface="+mj-lt"/>
              <a:buAutoNum type="arabicPeriod"/>
            </a:pPr>
            <a:r>
              <a:rPr lang="da-DK" sz="1400" dirty="0">
                <a:solidFill>
                  <a:schemeClr val="bg1"/>
                </a:solidFill>
                <a:latin typeface="Bahnschrift" panose="020B0502040204020203" pitchFamily="34" charset="0"/>
              </a:rPr>
              <a:t>Eleven kan analysere og vurdere skriftlig, verbal og digital kommunikation i forhold til kommunikationens kontekst </a:t>
            </a:r>
          </a:p>
          <a:p>
            <a:pPr>
              <a:buClr>
                <a:schemeClr val="bg1"/>
              </a:buClr>
              <a:buFont typeface="+mj-lt"/>
              <a:buAutoNum type="arabicPeriod"/>
            </a:pPr>
            <a:r>
              <a:rPr lang="da-DK" sz="1400" dirty="0">
                <a:solidFill>
                  <a:schemeClr val="bg1"/>
                </a:solidFill>
                <a:latin typeface="Bahnschrift" panose="020B0502040204020203" pitchFamily="34" charset="0"/>
              </a:rPr>
              <a:t>Eleven kan selvstændigt anvende relevante modeller og værktøjer til udarbejdelse af skriftlige og digitale daglige kommunikationsopgaver</a:t>
            </a:r>
          </a:p>
        </p:txBody>
      </p:sp>
      <p:pic>
        <p:nvPicPr>
          <p:cNvPr id="11" name="Grafik 10" descr="Kundeanmeldelse">
            <a:extLst>
              <a:ext uri="{FF2B5EF4-FFF2-40B4-BE49-F238E27FC236}">
                <a16:creationId xmlns:a16="http://schemas.microsoft.com/office/drawing/2014/main" id="{607A195E-7E85-44BE-AEB0-98BE368010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311" y="689317"/>
            <a:ext cx="914400" cy="914400"/>
          </a:xfrm>
          <a:prstGeom prst="rect">
            <a:avLst/>
          </a:prstGeom>
        </p:spPr>
      </p:pic>
      <p:pic>
        <p:nvPicPr>
          <p:cNvPr id="7" name="Billede 6">
            <a:extLst>
              <a:ext uri="{FF2B5EF4-FFF2-40B4-BE49-F238E27FC236}">
                <a16:creationId xmlns:a16="http://schemas.microsoft.com/office/drawing/2014/main" id="{9252EED4-C6D6-4188-8E98-A22FF3D3FE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147035"/>
            <a:ext cx="1107838" cy="359871"/>
          </a:xfrm>
          <a:prstGeom prst="rect">
            <a:avLst/>
          </a:prstGeom>
        </p:spPr>
      </p:pic>
    </p:spTree>
    <p:extLst>
      <p:ext uri="{BB962C8B-B14F-4D97-AF65-F5344CB8AC3E}">
        <p14:creationId xmlns:p14="http://schemas.microsoft.com/office/powerpoint/2010/main" val="193587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7CDFB6-0AB6-44A0-8892-F03F7516DD2E}"/>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93615A77-894E-4C4D-B99E-69386025B1B1}"/>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9DAB9B0B-1FFF-49C0-BAF6-165B340F3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2" name="Titel 1"/>
          <p:cNvSpPr>
            <a:spLocks noGrp="1"/>
          </p:cNvSpPr>
          <p:nvPr>
            <p:ph type="title"/>
          </p:nvPr>
        </p:nvSpPr>
        <p:spPr>
          <a:xfrm>
            <a:off x="2080470" y="711745"/>
            <a:ext cx="7533838" cy="1023644"/>
          </a:xfrm>
        </p:spPr>
        <p:txBody>
          <a:bodyPr>
            <a:normAutofit/>
          </a:bodyPr>
          <a:lstStyle/>
          <a:p>
            <a:r>
              <a:rPr lang="da-DK" sz="1800" b="1" dirty="0">
                <a:solidFill>
                  <a:srgbClr val="412E50"/>
                </a:solidFill>
                <a:effectLst/>
                <a:latin typeface="Bahnschrift" panose="020B0502040204020203" pitchFamily="34" charset="0"/>
              </a:rPr>
              <a:t>16146 Projektstyring i praksis</a:t>
            </a:r>
            <a:br>
              <a:rPr lang="da-DK" sz="1800" b="1" dirty="0">
                <a:solidFill>
                  <a:srgbClr val="412E50"/>
                </a:solidFill>
                <a:effectLst/>
                <a:latin typeface="Bahnschrift" panose="020B0502040204020203" pitchFamily="34" charset="0"/>
              </a:rPr>
            </a:br>
            <a:r>
              <a:rPr lang="da-DK" sz="1800" b="1" dirty="0">
                <a:solidFill>
                  <a:srgbClr val="412E50"/>
                </a:solidFill>
                <a:effectLst/>
                <a:latin typeface="Bahnschrift" panose="020B0502040204020203" pitchFamily="34" charset="0"/>
              </a:rPr>
              <a:t>Niveau</a:t>
            </a:r>
            <a:r>
              <a:rPr lang="da-DK" sz="1800" dirty="0">
                <a:solidFill>
                  <a:srgbClr val="412E50"/>
                </a:solidFill>
                <a:effectLst/>
                <a:latin typeface="Bahnschrift" panose="020B0502040204020203" pitchFamily="34" charset="0"/>
              </a:rPr>
              <a:t>: Ekspert (10 ECTS fra Ledelse)</a:t>
            </a:r>
            <a:br>
              <a:rPr lang="da-DK" sz="1800" dirty="0">
                <a:solidFill>
                  <a:srgbClr val="412E50"/>
                </a:solidFill>
                <a:effectLst/>
                <a:latin typeface="Bahnschrift" panose="020B0502040204020203" pitchFamily="34" charset="0"/>
              </a:rPr>
            </a:br>
            <a:r>
              <a:rPr lang="da-DK" sz="1800" b="1" dirty="0">
                <a:solidFill>
                  <a:srgbClr val="412E50"/>
                </a:solidFill>
                <a:effectLst/>
                <a:latin typeface="Bahnschrift" panose="020B0502040204020203" pitchFamily="34" charset="0"/>
              </a:rPr>
              <a:t>Varighed:</a:t>
            </a:r>
            <a:r>
              <a:rPr lang="da-DK" sz="1800" dirty="0">
                <a:solidFill>
                  <a:srgbClr val="412E50"/>
                </a:solidFill>
                <a:effectLst/>
                <a:latin typeface="Bahnschrift" panose="020B0502040204020203" pitchFamily="34" charset="0"/>
              </a:rPr>
              <a:t> 1,0 uger</a:t>
            </a:r>
          </a:p>
        </p:txBody>
      </p:sp>
      <p:sp>
        <p:nvSpPr>
          <p:cNvPr id="3" name="Pladsholder til indhold 2"/>
          <p:cNvSpPr>
            <a:spLocks noGrp="1"/>
          </p:cNvSpPr>
          <p:nvPr>
            <p:ph idx="1"/>
          </p:nvPr>
        </p:nvSpPr>
        <p:spPr>
          <a:xfrm>
            <a:off x="884776" y="2165142"/>
            <a:ext cx="7374447" cy="3320730"/>
          </a:xfrm>
        </p:spPr>
        <p:txBody>
          <a:bodyPr>
            <a:normAutofit/>
          </a:bodyPr>
          <a:lstStyle/>
          <a:p>
            <a:pPr marL="457200" indent="-457200">
              <a:buFont typeface="+mj-lt"/>
              <a:buAutoNum type="arabicPeriod"/>
            </a:pPr>
            <a:r>
              <a:rPr lang="da-DK" sz="1400" dirty="0">
                <a:solidFill>
                  <a:srgbClr val="4B355D"/>
                </a:solidFill>
                <a:latin typeface="Bahnschrift" panose="020B0502040204020203" pitchFamily="34" charset="0"/>
              </a:rPr>
              <a:t>Eleven kan iagttage og indsamle empiri om projektkoordinering og styring samt relatere empirien til egen organisation og til egne ledelsesmæssige forhold, udfordringer og tiltag på en relevant måde</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indgå naturligt i udviklingsorienterede og/eller tværfaglige arbejdsprocesser inden for projektstyring </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varetage planlægningsfunktioner i relation til projektdeltagelse i praksis </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identificere og udvikle egne muligheder for fortsat videreuddannelse i forskellige læringsmiljøer - formel og uformel læring i forskellige kontekster</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i en struktureret sammenhæng udvikle egen ledelsespraksis inden for projektområdet</a:t>
            </a:r>
          </a:p>
        </p:txBody>
      </p:sp>
      <p:pic>
        <p:nvPicPr>
          <p:cNvPr id="9" name="Grafik 8" descr="Klasseværelse">
            <a:extLst>
              <a:ext uri="{FF2B5EF4-FFF2-40B4-BE49-F238E27FC236}">
                <a16:creationId xmlns:a16="http://schemas.microsoft.com/office/drawing/2014/main" id="{C0EA3000-84B7-44C9-B7C9-10BEEC66C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567" y="766367"/>
            <a:ext cx="914400" cy="914400"/>
          </a:xfrm>
          <a:prstGeom prst="rect">
            <a:avLst/>
          </a:prstGeom>
        </p:spPr>
      </p:pic>
    </p:spTree>
    <p:extLst>
      <p:ext uri="{BB962C8B-B14F-4D97-AF65-F5344CB8AC3E}">
        <p14:creationId xmlns:p14="http://schemas.microsoft.com/office/powerpoint/2010/main" val="3329605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D88CF3E-DDCC-4F93-B8E4-72D9057820E5}"/>
              </a:ext>
            </a:extLst>
          </p:cNvPr>
          <p:cNvSpPr/>
          <p:nvPr/>
        </p:nvSpPr>
        <p:spPr>
          <a:xfrm>
            <a:off x="0" y="12201"/>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a:extLst>
              <a:ext uri="{FF2B5EF4-FFF2-40B4-BE49-F238E27FC236}">
                <a16:creationId xmlns:a16="http://schemas.microsoft.com/office/drawing/2014/main" id="{E7A60C02-2198-4A59-A514-716FCD85AA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78777"/>
            <a:ext cx="1107838" cy="359871"/>
          </a:xfrm>
          <a:prstGeom prst="rect">
            <a:avLst/>
          </a:prstGeom>
        </p:spPr>
      </p:pic>
      <p:sp>
        <p:nvSpPr>
          <p:cNvPr id="2" name="Titel 1">
            <a:extLst>
              <a:ext uri="{FF2B5EF4-FFF2-40B4-BE49-F238E27FC236}">
                <a16:creationId xmlns:a16="http://schemas.microsoft.com/office/drawing/2014/main" id="{3F3AE5DA-AB25-4282-B341-C192839C7A66}"/>
              </a:ext>
            </a:extLst>
          </p:cNvPr>
          <p:cNvSpPr>
            <a:spLocks noGrp="1"/>
          </p:cNvSpPr>
          <p:nvPr>
            <p:ph type="title"/>
          </p:nvPr>
        </p:nvSpPr>
        <p:spPr>
          <a:xfrm>
            <a:off x="1945197" y="877596"/>
            <a:ext cx="6787742" cy="1023644"/>
          </a:xfrm>
        </p:spPr>
        <p:txBody>
          <a:bodyPr>
            <a:noAutofit/>
          </a:bodyPr>
          <a:lstStyle/>
          <a:p>
            <a:r>
              <a:rPr lang="da-DK" sz="1800" b="1" dirty="0">
                <a:effectLst/>
                <a:latin typeface="Bahnschrift" panose="020B0502040204020203" pitchFamily="34" charset="0"/>
              </a:rPr>
              <a:t>Coaching og konflikthåndtering</a:t>
            </a:r>
            <a:br>
              <a:rPr lang="da-DK" sz="1800" b="1" dirty="0">
                <a:effectLst/>
                <a:latin typeface="Bahnschrift" panose="020B0502040204020203" pitchFamily="34" charset="0"/>
              </a:rPr>
            </a:br>
            <a:r>
              <a:rPr lang="da-DK" sz="1800" b="1" dirty="0">
                <a:effectLst/>
                <a:latin typeface="Bahnschrift" panose="020B0502040204020203" pitchFamily="34" charset="0"/>
              </a:rPr>
              <a:t>Niveau</a:t>
            </a:r>
            <a:r>
              <a:rPr lang="da-DK" sz="1800" dirty="0">
                <a:effectLst/>
                <a:latin typeface="Bahnschrift" panose="020B0502040204020203" pitchFamily="34" charset="0"/>
              </a:rPr>
              <a:t>: Ekspert (10 ECTS)</a:t>
            </a:r>
            <a:br>
              <a:rPr lang="da-DK" sz="1800" dirty="0">
                <a:effectLst/>
                <a:latin typeface="Bahnschrift" panose="020B0502040204020203" pitchFamily="34" charset="0"/>
              </a:rPr>
            </a:br>
            <a:r>
              <a:rPr lang="da-DK" sz="1800" b="1" dirty="0">
                <a:effectLst/>
                <a:latin typeface="Bahnschrift" panose="020B0502040204020203" pitchFamily="34" charset="0"/>
              </a:rPr>
              <a:t>Varighed:</a:t>
            </a:r>
            <a:r>
              <a:rPr lang="da-DK" sz="1800" dirty="0">
                <a:effectLst/>
                <a:latin typeface="Bahnschrift" panose="020B0502040204020203" pitchFamily="34" charset="0"/>
              </a:rPr>
              <a:t> 2,0 uger (Virksomhedskommunikation uge 4 </a:t>
            </a:r>
            <a:br>
              <a:rPr lang="da-DK" sz="1800" dirty="0">
                <a:effectLst/>
                <a:latin typeface="Bahnschrift" panose="020B0502040204020203" pitchFamily="34" charset="0"/>
              </a:rPr>
            </a:br>
            <a:r>
              <a:rPr lang="da-DK" sz="1800" dirty="0">
                <a:effectLst/>
                <a:latin typeface="Bahnschrift" panose="020B0502040204020203" pitchFamily="34" charset="0"/>
              </a:rPr>
              <a:t>+ Mundtlig kommunikation og konflikthåndtering i uge 5)</a:t>
            </a:r>
            <a:endParaRPr lang="da-DK" sz="1800" dirty="0">
              <a:latin typeface="Bahnschrift" panose="020B0502040204020203" pitchFamily="34" charset="0"/>
            </a:endParaRPr>
          </a:p>
        </p:txBody>
      </p:sp>
      <p:sp>
        <p:nvSpPr>
          <p:cNvPr id="3" name="Pladsholder til indhold 2">
            <a:extLst>
              <a:ext uri="{FF2B5EF4-FFF2-40B4-BE49-F238E27FC236}">
                <a16:creationId xmlns:a16="http://schemas.microsoft.com/office/drawing/2014/main" id="{70D8BFA7-CEC2-4E84-BB4D-372AB1B26AB3}"/>
              </a:ext>
            </a:extLst>
          </p:cNvPr>
          <p:cNvSpPr>
            <a:spLocks noGrp="1"/>
          </p:cNvSpPr>
          <p:nvPr>
            <p:ph idx="1"/>
          </p:nvPr>
        </p:nvSpPr>
        <p:spPr>
          <a:xfrm>
            <a:off x="670857" y="2414938"/>
            <a:ext cx="7802286" cy="3555621"/>
          </a:xfrm>
        </p:spPr>
        <p:txBody>
          <a:bodyPr>
            <a:normAutofit/>
          </a:bodyPr>
          <a:lstStyle/>
          <a:p>
            <a:pPr marL="0" indent="0">
              <a:buClr>
                <a:schemeClr val="bg1"/>
              </a:buClr>
              <a:buNone/>
            </a:pPr>
            <a:r>
              <a:rPr lang="da-DK" dirty="0">
                <a:solidFill>
                  <a:schemeClr val="bg1"/>
                </a:solidFill>
                <a:latin typeface="Bahnschrift" panose="020B0502040204020203" pitchFamily="34" charset="0"/>
              </a:rPr>
              <a:t>Indhold:</a:t>
            </a:r>
          </a:p>
          <a:p>
            <a:pPr lvl="1">
              <a:lnSpc>
                <a:spcPct val="15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Coaching, teorier, modeller og værktøjer</a:t>
            </a:r>
          </a:p>
          <a:p>
            <a:pPr lvl="1">
              <a:lnSpc>
                <a:spcPct val="15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Konflikthåndtering, teorier, modeller, værktøjer</a:t>
            </a:r>
          </a:p>
          <a:p>
            <a:pPr lvl="1">
              <a:lnSpc>
                <a:spcPct val="15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Kommunikative teorier, modeller og værktøjer</a:t>
            </a:r>
          </a:p>
          <a:p>
            <a:pPr lvl="1">
              <a:lnSpc>
                <a:spcPct val="15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Den organisatoriske ramme omkring konflikthåndtering og coaching</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Psykologien – </a:t>
            </a:r>
            <a:r>
              <a:rPr lang="da-DK" dirty="0" err="1">
                <a:solidFill>
                  <a:schemeClr val="bg1"/>
                </a:solidFill>
                <a:latin typeface="Bahnschrift" panose="020B0502040204020203" pitchFamily="34" charset="0"/>
              </a:rPr>
              <a:t>mindsettet</a:t>
            </a:r>
            <a:r>
              <a:rPr lang="da-DK" dirty="0">
                <a:solidFill>
                  <a:schemeClr val="bg1"/>
                </a:solidFill>
                <a:latin typeface="Bahnschrift" panose="020B0502040204020203" pitchFamily="34" charset="0"/>
              </a:rPr>
              <a:t> og de</a:t>
            </a:r>
            <a:br>
              <a:rPr lang="da-DK" dirty="0">
                <a:solidFill>
                  <a:schemeClr val="bg1"/>
                </a:solidFill>
                <a:latin typeface="Bahnschrift" panose="020B0502040204020203" pitchFamily="34" charset="0"/>
              </a:rPr>
            </a:br>
            <a:r>
              <a:rPr lang="da-DK" dirty="0">
                <a:solidFill>
                  <a:schemeClr val="bg1"/>
                </a:solidFill>
                <a:latin typeface="Bahnschrift" panose="020B0502040204020203" pitchFamily="34" charset="0"/>
              </a:rPr>
              <a:t>ledelsesmæssige/medarbejdermæssig kompetencer</a:t>
            </a:r>
          </a:p>
        </p:txBody>
      </p:sp>
      <p:pic>
        <p:nvPicPr>
          <p:cNvPr id="8" name="Grafik 7" descr="Smilende ansigt uden udfyldning">
            <a:extLst>
              <a:ext uri="{FF2B5EF4-FFF2-40B4-BE49-F238E27FC236}">
                <a16:creationId xmlns:a16="http://schemas.microsoft.com/office/drawing/2014/main" id="{4266533C-99E9-4C38-9704-009AAFFAD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1312" y="1219584"/>
            <a:ext cx="591424" cy="591424"/>
          </a:xfrm>
          <a:prstGeom prst="rect">
            <a:avLst/>
          </a:prstGeom>
        </p:spPr>
      </p:pic>
      <p:pic>
        <p:nvPicPr>
          <p:cNvPr id="10" name="Grafik 9" descr="Vredt ansigt uden udfyldning">
            <a:extLst>
              <a:ext uri="{FF2B5EF4-FFF2-40B4-BE49-F238E27FC236}">
                <a16:creationId xmlns:a16="http://schemas.microsoft.com/office/drawing/2014/main" id="{484D740D-8ED8-42F2-9D1F-8A8288CAD8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648" y="879864"/>
            <a:ext cx="591424" cy="591424"/>
          </a:xfrm>
          <a:prstGeom prst="rect">
            <a:avLst/>
          </a:prstGeom>
        </p:spPr>
      </p:pic>
    </p:spTree>
    <p:extLst>
      <p:ext uri="{BB962C8B-B14F-4D97-AF65-F5344CB8AC3E}">
        <p14:creationId xmlns:p14="http://schemas.microsoft.com/office/powerpoint/2010/main" val="1080928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6E51C7-41D7-47AE-A7F3-5999D43D561F}"/>
              </a:ext>
            </a:extLst>
          </p:cNvPr>
          <p:cNvSpPr/>
          <p:nvPr/>
        </p:nvSpPr>
        <p:spPr>
          <a:xfrm>
            <a:off x="7467600" y="6093324"/>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9F8C3C7A-956B-45C6-8B0C-14A18DB6F7FC}"/>
              </a:ext>
            </a:extLst>
          </p:cNvPr>
          <p:cNvSpPr/>
          <p:nvPr/>
        </p:nvSpPr>
        <p:spPr>
          <a:xfrm>
            <a:off x="0" y="-12201"/>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F2AE1DAF-7522-4B29-83BE-40A760D194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41603"/>
            <a:ext cx="1112000" cy="372643"/>
          </a:xfrm>
          <a:prstGeom prst="rect">
            <a:avLst/>
          </a:prstGeom>
        </p:spPr>
      </p:pic>
      <p:sp>
        <p:nvSpPr>
          <p:cNvPr id="2" name="Titel 1"/>
          <p:cNvSpPr>
            <a:spLocks noGrp="1"/>
          </p:cNvSpPr>
          <p:nvPr>
            <p:ph type="title"/>
          </p:nvPr>
        </p:nvSpPr>
        <p:spPr>
          <a:xfrm>
            <a:off x="1417215" y="380722"/>
            <a:ext cx="7886700" cy="1016500"/>
          </a:xfrm>
        </p:spPr>
        <p:txBody>
          <a:bodyPr>
            <a:normAutofit/>
          </a:bodyPr>
          <a:lstStyle/>
          <a:p>
            <a:r>
              <a:rPr lang="da-DK" sz="2800" dirty="0">
                <a:solidFill>
                  <a:srgbClr val="4B355D"/>
                </a:solidFill>
                <a:latin typeface="Bahnschrift" panose="020B0502040204020203" pitchFamily="34" charset="0"/>
              </a:rPr>
              <a:t>Undervisningsmaterialer</a:t>
            </a:r>
          </a:p>
        </p:txBody>
      </p:sp>
      <p:sp>
        <p:nvSpPr>
          <p:cNvPr id="3" name="Pladsholder til indhold 2"/>
          <p:cNvSpPr>
            <a:spLocks noGrp="1"/>
          </p:cNvSpPr>
          <p:nvPr>
            <p:ph sz="half" idx="1"/>
          </p:nvPr>
        </p:nvSpPr>
        <p:spPr>
          <a:xfrm>
            <a:off x="569260" y="1955090"/>
            <a:ext cx="4622858" cy="3535675"/>
          </a:xfrm>
        </p:spPr>
        <p:txBody>
          <a:bodyPr>
            <a:normAutofit lnSpcReduction="10000"/>
          </a:bodyPr>
          <a:lstStyle/>
          <a:p>
            <a:pPr marL="0" indent="0">
              <a:buNone/>
            </a:pPr>
            <a:r>
              <a:rPr lang="da-DK" dirty="0">
                <a:solidFill>
                  <a:srgbClr val="4B355D"/>
                </a:solidFill>
                <a:latin typeface="Bahnschrift" panose="020B0502040204020203" pitchFamily="34" charset="0"/>
              </a:rPr>
              <a:t>Eleverne skal selv anskaffe bøgerne:</a:t>
            </a:r>
          </a:p>
          <a:p>
            <a:pPr lvl="1">
              <a:buFont typeface="Arial" panose="020B0604020202020204" pitchFamily="34" charset="0"/>
              <a:buChar char="•"/>
            </a:pP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dirty="0">
                <a:solidFill>
                  <a:srgbClr val="4B355D"/>
                </a:solidFill>
                <a:latin typeface="Bahnschrift" panose="020B0502040204020203" pitchFamily="34" charset="0"/>
              </a:rPr>
              <a:t>Grundbog til administration:</a:t>
            </a:r>
          </a:p>
          <a:p>
            <a:pPr lvl="1">
              <a:buFont typeface="Arial" panose="020B0604020202020204" pitchFamily="34" charset="0"/>
              <a:buChar char="•"/>
            </a:pP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dirty="0">
                <a:solidFill>
                  <a:srgbClr val="4B355D"/>
                </a:solidFill>
                <a:latin typeface="Bahnschrift" panose="020B0502040204020203" pitchFamily="34" charset="0"/>
                <a:hlinkClick r:id="rId3">
                  <a:extLst>
                    <a:ext uri="{A12FA001-AC4F-418D-AE19-62706E023703}">
                      <ahyp:hlinkClr xmlns:ahyp="http://schemas.microsoft.com/office/drawing/2018/hyperlinkcolor" val="tx"/>
                    </a:ext>
                  </a:extLst>
                </a:hlinkClick>
              </a:rPr>
              <a:t>https://f94shop.dk/</a:t>
            </a:r>
            <a:endParaRPr lang="da-DK" dirty="0">
              <a:solidFill>
                <a:srgbClr val="4B355D"/>
              </a:solidFill>
              <a:latin typeface="Bahnschrift" panose="020B0502040204020203" pitchFamily="34" charset="0"/>
            </a:endParaRPr>
          </a:p>
          <a:p>
            <a:pPr lvl="1">
              <a:buFont typeface="Arial" panose="020B0604020202020204" pitchFamily="34" charset="0"/>
              <a:buChar char="•"/>
            </a:pPr>
            <a:endParaRPr lang="da-DK" dirty="0">
              <a:solidFill>
                <a:srgbClr val="4B355D"/>
              </a:solidFill>
              <a:latin typeface="Bahnschrift" panose="020B0502040204020203" pitchFamily="34" charset="0"/>
            </a:endParaRPr>
          </a:p>
          <a:p>
            <a:pPr lvl="2">
              <a:buFont typeface="Arial" panose="020B0604020202020204" pitchFamily="34" charset="0"/>
              <a:buChar char="•"/>
            </a:pPr>
            <a:r>
              <a:rPr lang="da-DK" dirty="0">
                <a:solidFill>
                  <a:srgbClr val="4B355D"/>
                </a:solidFill>
                <a:latin typeface="Bahnschrift" panose="020B0502040204020203" pitchFamily="34" charset="0"/>
              </a:rPr>
              <a:t>Teori og Metode I:	kr. 373,75</a:t>
            </a:r>
          </a:p>
          <a:p>
            <a:pPr lvl="2">
              <a:buFont typeface="Arial" panose="020B0604020202020204" pitchFamily="34" charset="0"/>
              <a:buChar char="•"/>
            </a:pPr>
            <a:r>
              <a:rPr lang="da-DK" dirty="0">
                <a:solidFill>
                  <a:srgbClr val="4B355D"/>
                </a:solidFill>
                <a:latin typeface="Bahnschrift" panose="020B0502040204020203" pitchFamily="34" charset="0"/>
              </a:rPr>
              <a:t>Teori og Metode II:	kr. 373,75</a:t>
            </a:r>
          </a:p>
          <a:p>
            <a:pPr lvl="2">
              <a:buFont typeface="Arial" panose="020B0604020202020204" pitchFamily="34" charset="0"/>
              <a:buChar char="•"/>
            </a:pPr>
            <a:endParaRPr lang="da-DK" dirty="0">
              <a:solidFill>
                <a:srgbClr val="4B355D"/>
              </a:solidFill>
              <a:latin typeface="Bahnschrift" panose="020B0502040204020203" pitchFamily="34" charset="0"/>
            </a:endParaRPr>
          </a:p>
          <a:p>
            <a:pPr lvl="2">
              <a:buFont typeface="Arial" panose="020B0604020202020204" pitchFamily="34" charset="0"/>
              <a:buChar char="•"/>
            </a:pPr>
            <a:r>
              <a:rPr lang="da-DK" dirty="0">
                <a:solidFill>
                  <a:srgbClr val="4B355D"/>
                </a:solidFill>
                <a:latin typeface="Bahnschrift" panose="020B0502040204020203" pitchFamily="34" charset="0"/>
                <a:hlinkClick r:id="rId4"/>
              </a:rPr>
              <a:t>https://shop.f94.dk/vare-kategori/forlaget94/administration/</a:t>
            </a:r>
            <a:endParaRPr lang="da-DK" dirty="0">
              <a:solidFill>
                <a:srgbClr val="4B355D"/>
              </a:solidFill>
              <a:latin typeface="Bahnschrift" panose="020B0502040204020203" pitchFamily="34" charset="0"/>
            </a:endParaRPr>
          </a:p>
          <a:p>
            <a:pPr lvl="2">
              <a:buFont typeface="Arial" panose="020B0604020202020204" pitchFamily="34" charset="0"/>
              <a:buChar char="•"/>
            </a:pPr>
            <a:endParaRPr lang="da-DK" dirty="0">
              <a:solidFill>
                <a:srgbClr val="4B355D"/>
              </a:solidFill>
              <a:latin typeface="Bahnschrift" panose="020B0502040204020203" pitchFamily="34" charset="0"/>
            </a:endParaRPr>
          </a:p>
          <a:p>
            <a:pPr lvl="2">
              <a:buFont typeface="Arial" panose="020B0604020202020204" pitchFamily="34" charset="0"/>
              <a:buChar char="•"/>
            </a:pPr>
            <a:r>
              <a:rPr lang="da-DK" dirty="0">
                <a:solidFill>
                  <a:srgbClr val="4B355D"/>
                </a:solidFill>
                <a:latin typeface="Bahnschrift" panose="020B0502040204020203" pitchFamily="34" charset="0"/>
              </a:rPr>
              <a:t>Der tages forbehold for prisændringer </a:t>
            </a:r>
          </a:p>
          <a:p>
            <a:pPr lvl="2"/>
            <a:endParaRPr lang="da-DK" dirty="0"/>
          </a:p>
        </p:txBody>
      </p:sp>
      <p:pic>
        <p:nvPicPr>
          <p:cNvPr id="6" name="Grafik 5" descr="Bøger">
            <a:extLst>
              <a:ext uri="{FF2B5EF4-FFF2-40B4-BE49-F238E27FC236}">
                <a16:creationId xmlns:a16="http://schemas.microsoft.com/office/drawing/2014/main" id="{2BF1D709-1591-4D65-8F89-0AB2922E41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8115" y="545667"/>
            <a:ext cx="653959" cy="653959"/>
          </a:xfrm>
          <a:prstGeom prst="rect">
            <a:avLst/>
          </a:prstGeom>
        </p:spPr>
      </p:pic>
      <p:sp>
        <p:nvSpPr>
          <p:cNvPr id="10" name="Rektangel 9">
            <a:extLst>
              <a:ext uri="{FF2B5EF4-FFF2-40B4-BE49-F238E27FC236}">
                <a16:creationId xmlns:a16="http://schemas.microsoft.com/office/drawing/2014/main" id="{A40BC64D-E966-427E-87B4-B92AE325F0A9}"/>
              </a:ext>
            </a:extLst>
          </p:cNvPr>
          <p:cNvSpPr/>
          <p:nvPr/>
        </p:nvSpPr>
        <p:spPr>
          <a:xfrm>
            <a:off x="6140741" y="-12201"/>
            <a:ext cx="2704089" cy="6894603"/>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28" name="Picture 4" descr="https://f94shop.dk/wp-content/uploads/2017/10/2106194-F94-Teori-og-metode-1-2020-Omslag_forside-231x326.jpg">
            <a:extLst>
              <a:ext uri="{FF2B5EF4-FFF2-40B4-BE49-F238E27FC236}">
                <a16:creationId xmlns:a16="http://schemas.microsoft.com/office/drawing/2014/main" id="{38E1BED3-EA6A-40AC-A11D-955B88C6E2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9333" y="572535"/>
            <a:ext cx="1781777" cy="25145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f94shop.dk/wp-content/uploads/2017/03/2106195-F94-Teori-og-metode-2-2020-Omslag_forside-231x326.jpg">
            <a:extLst>
              <a:ext uri="{FF2B5EF4-FFF2-40B4-BE49-F238E27FC236}">
                <a16:creationId xmlns:a16="http://schemas.microsoft.com/office/drawing/2014/main" id="{1F02CD9C-FBDE-415E-AA47-39D03A82E590}"/>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6609333" y="3347228"/>
            <a:ext cx="1781777" cy="251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2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460B143-46EB-49FE-8941-EB85E15BAB96}"/>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Pladsholder til indhold 2">
            <a:extLst>
              <a:ext uri="{FF2B5EF4-FFF2-40B4-BE49-F238E27FC236}">
                <a16:creationId xmlns:a16="http://schemas.microsoft.com/office/drawing/2014/main" id="{35EE0BF9-C146-414F-A92C-B09DE78D1A86}"/>
              </a:ext>
            </a:extLst>
          </p:cNvPr>
          <p:cNvSpPr txBox="1">
            <a:spLocks/>
          </p:cNvSpPr>
          <p:nvPr/>
        </p:nvSpPr>
        <p:spPr>
          <a:xfrm>
            <a:off x="628650" y="1816836"/>
            <a:ext cx="3599331" cy="34202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Grundbog til 10 ECTS fag</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Et obligatorisk modul fra akademiuddannelsen i ”Kommunikation og Formidling”</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”Kommunikation i praksis”</a:t>
            </a:r>
          </a:p>
          <a:p>
            <a:pPr lvl="1">
              <a:buClr>
                <a:schemeClr val="bg1"/>
              </a:buClr>
              <a:buFont typeface="Arial" panose="020B0604020202020204" pitchFamily="34" charset="0"/>
              <a:buChar char="•"/>
            </a:pPr>
            <a:r>
              <a:rPr lang="da-DK" sz="1200" dirty="0">
                <a:solidFill>
                  <a:schemeClr val="bg1"/>
                </a:solidFill>
                <a:latin typeface="Bahnschrift" panose="020B0502040204020203" pitchFamily="34" charset="0"/>
              </a:rPr>
              <a:t>Kr. 279,95,-</a:t>
            </a:r>
          </a:p>
        </p:txBody>
      </p:sp>
      <p:sp>
        <p:nvSpPr>
          <p:cNvPr id="10" name="Rektangel 9">
            <a:extLst>
              <a:ext uri="{FF2B5EF4-FFF2-40B4-BE49-F238E27FC236}">
                <a16:creationId xmlns:a16="http://schemas.microsoft.com/office/drawing/2014/main" id="{3041FB20-3ECA-4E7A-AC36-6DBC2E4EAB78}"/>
              </a:ext>
            </a:extLst>
          </p:cNvPr>
          <p:cNvSpPr/>
          <p:nvPr/>
        </p:nvSpPr>
        <p:spPr>
          <a:xfrm>
            <a:off x="4630723" y="1609830"/>
            <a:ext cx="3884627" cy="1384995"/>
          </a:xfrm>
          <a:prstGeom prst="rect">
            <a:avLst/>
          </a:prstGeom>
        </p:spPr>
        <p:txBody>
          <a:bodyPr wrap="square">
            <a:spAutoFit/>
          </a:bodyPr>
          <a:lstStyle/>
          <a:p>
            <a:r>
              <a:rPr lang="da-DK" sz="1400" dirty="0">
                <a:solidFill>
                  <a:schemeClr val="bg1"/>
                </a:solidFill>
                <a:latin typeface="Bahnschrift" panose="020B0502040204020203" pitchFamily="34" charset="0"/>
              </a:rPr>
              <a:t>Kommunikation er på mange måder et vigtigt område, og i "Kommunikation i praksis" får du som studerende et indblik i de processer og overvejelser, der er knyttet til kommunikation, hvad end der er tale om skriftlig, verbal eller digital kommunikation.  </a:t>
            </a:r>
          </a:p>
        </p:txBody>
      </p:sp>
      <p:pic>
        <p:nvPicPr>
          <p:cNvPr id="11" name="Billede 10">
            <a:extLst>
              <a:ext uri="{FF2B5EF4-FFF2-40B4-BE49-F238E27FC236}">
                <a16:creationId xmlns:a16="http://schemas.microsoft.com/office/drawing/2014/main" id="{8EDC28D8-14C4-48F5-A11A-0424FB42143C}"/>
              </a:ext>
            </a:extLst>
          </p:cNvPr>
          <p:cNvPicPr>
            <a:picLocks noChangeAspect="1"/>
          </p:cNvPicPr>
          <p:nvPr/>
        </p:nvPicPr>
        <p:blipFill>
          <a:blip r:embed="rId2"/>
          <a:stretch>
            <a:fillRect/>
          </a:stretch>
        </p:blipFill>
        <p:spPr>
          <a:xfrm>
            <a:off x="7182141" y="3151288"/>
            <a:ext cx="1333209" cy="2102676"/>
          </a:xfrm>
          <a:prstGeom prst="rect">
            <a:avLst/>
          </a:prstGeom>
        </p:spPr>
      </p:pic>
      <p:sp>
        <p:nvSpPr>
          <p:cNvPr id="12" name="Rektangel 11">
            <a:extLst>
              <a:ext uri="{FF2B5EF4-FFF2-40B4-BE49-F238E27FC236}">
                <a16:creationId xmlns:a16="http://schemas.microsoft.com/office/drawing/2014/main" id="{FF58F7BD-DF44-4824-B418-16719C2F8E0F}"/>
              </a:ext>
            </a:extLst>
          </p:cNvPr>
          <p:cNvSpPr/>
          <p:nvPr/>
        </p:nvSpPr>
        <p:spPr>
          <a:xfrm>
            <a:off x="4636123" y="3151288"/>
            <a:ext cx="2546018" cy="2031325"/>
          </a:xfrm>
          <a:prstGeom prst="rect">
            <a:avLst/>
          </a:prstGeom>
        </p:spPr>
        <p:txBody>
          <a:bodyPr wrap="square">
            <a:spAutoFit/>
          </a:bodyPr>
          <a:lstStyle/>
          <a:p>
            <a:r>
              <a:rPr lang="da-DK" sz="1400" dirty="0">
                <a:solidFill>
                  <a:schemeClr val="bg1"/>
                </a:solidFill>
                <a:latin typeface="Bahnschrift" panose="020B0502040204020203" pitchFamily="34" charset="0"/>
              </a:rPr>
              <a:t>"Kommunikation i praksis" indeholder en oversigt over de forskellige former for kommunikation og detaljer omkring, hvad man skal huske og have fokus på, når man anvender de forskellige kommunikationsformer i praksis. </a:t>
            </a:r>
            <a:endParaRPr lang="da-DK" sz="1400" dirty="0"/>
          </a:p>
        </p:txBody>
      </p:sp>
      <p:pic>
        <p:nvPicPr>
          <p:cNvPr id="13" name="Billede 12">
            <a:extLst>
              <a:ext uri="{FF2B5EF4-FFF2-40B4-BE49-F238E27FC236}">
                <a16:creationId xmlns:a16="http://schemas.microsoft.com/office/drawing/2014/main" id="{C1E897EC-1218-4956-9288-498E3A0F4E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2" name="Titel 1"/>
          <p:cNvSpPr>
            <a:spLocks noGrp="1"/>
          </p:cNvSpPr>
          <p:nvPr>
            <p:ph type="title"/>
          </p:nvPr>
        </p:nvSpPr>
        <p:spPr>
          <a:xfrm>
            <a:off x="628650" y="552066"/>
            <a:ext cx="7886700" cy="1016500"/>
          </a:xfrm>
        </p:spPr>
        <p:txBody>
          <a:bodyPr>
            <a:normAutofit/>
          </a:bodyPr>
          <a:lstStyle/>
          <a:p>
            <a:r>
              <a:rPr lang="da-DK" sz="3200" dirty="0">
                <a:latin typeface="Bahnschrift" panose="020B0502040204020203" pitchFamily="34" charset="0"/>
              </a:rPr>
              <a:t>10 ECTS akademifag</a:t>
            </a:r>
          </a:p>
        </p:txBody>
      </p:sp>
      <p:sp>
        <p:nvSpPr>
          <p:cNvPr id="15" name="Ellipse 14">
            <a:extLst>
              <a:ext uri="{FF2B5EF4-FFF2-40B4-BE49-F238E27FC236}">
                <a16:creationId xmlns:a16="http://schemas.microsoft.com/office/drawing/2014/main" id="{A9104576-63F9-4C35-92BF-AEBC5C9A35EB}"/>
              </a:ext>
            </a:extLst>
          </p:cNvPr>
          <p:cNvSpPr/>
          <p:nvPr/>
        </p:nvSpPr>
        <p:spPr>
          <a:xfrm>
            <a:off x="670715" y="4044189"/>
            <a:ext cx="2097247" cy="209724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a-DK" sz="800"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https://www.saxo.com/dk/kommunikation-i-praksis_heidi-andersenmarianne-leth-joernoe_haeftet_9788759332894?gclid=CjwKCAjwyaWZBhBGEiwACslQo96ckHiJJM1IqyuNs6jIGrJfiCHSY6CmB7gPOrrMvb1E1FaowBSZ8RoC5WcQAvD_BwE</a:t>
            </a:r>
            <a:endParaRPr lang="da-DK" sz="800" dirty="0">
              <a:solidFill>
                <a:schemeClr val="bg1"/>
              </a:solidFill>
              <a:latin typeface="Bahnschrift" panose="020B0502040204020203" pitchFamily="34" charset="0"/>
            </a:endParaRPr>
          </a:p>
        </p:txBody>
      </p:sp>
      <p:pic>
        <p:nvPicPr>
          <p:cNvPr id="17" name="Grafik 16" descr="Send">
            <a:extLst>
              <a:ext uri="{FF2B5EF4-FFF2-40B4-BE49-F238E27FC236}">
                <a16:creationId xmlns:a16="http://schemas.microsoft.com/office/drawing/2014/main" id="{66F8067D-8AB8-47F9-BBDF-12F9EEC35C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011">
            <a:off x="2078105" y="5504592"/>
            <a:ext cx="712683" cy="712683"/>
          </a:xfrm>
          <a:prstGeom prst="rect">
            <a:avLst/>
          </a:prstGeom>
        </p:spPr>
      </p:pic>
    </p:spTree>
    <p:extLst>
      <p:ext uri="{BB962C8B-B14F-4D97-AF65-F5344CB8AC3E}">
        <p14:creationId xmlns:p14="http://schemas.microsoft.com/office/powerpoint/2010/main" val="36789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E94956E9-C9BB-4A42-8F5B-E48AA9AA1C17}" type="slidenum">
              <a:rPr lang="da-DK" smtClean="0"/>
              <a:t>2</a:t>
            </a:fld>
            <a:endParaRPr lang="da-DK"/>
          </a:p>
        </p:txBody>
      </p:sp>
      <p:sp>
        <p:nvSpPr>
          <p:cNvPr id="9" name="Rektangel 8">
            <a:extLst>
              <a:ext uri="{FF2B5EF4-FFF2-40B4-BE49-F238E27FC236}">
                <a16:creationId xmlns:a16="http://schemas.microsoft.com/office/drawing/2014/main" id="{BA3E9961-7C61-45F3-886D-8B4EB09D9BE1}"/>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id="{2ABB3FC3-1ECD-4397-9C06-2EB25D78D5A4}"/>
              </a:ext>
            </a:extLst>
          </p:cNvPr>
          <p:cNvSpPr>
            <a:spLocks noGrp="1"/>
          </p:cNvSpPr>
          <p:nvPr>
            <p:ph type="title"/>
          </p:nvPr>
        </p:nvSpPr>
        <p:spPr>
          <a:xfrm>
            <a:off x="1424030" y="782077"/>
            <a:ext cx="6837552" cy="650147"/>
          </a:xfrm>
        </p:spPr>
        <p:txBody>
          <a:bodyPr/>
          <a:lstStyle/>
          <a:p>
            <a:r>
              <a:rPr lang="da-DK" sz="3200" dirty="0">
                <a:effectLst/>
                <a:latin typeface="Bahnschrift" panose="020B0502040204020203" pitchFamily="34" charset="0"/>
              </a:rPr>
              <a:t>Agenda</a:t>
            </a:r>
            <a:r>
              <a:rPr lang="da-DK" dirty="0">
                <a:latin typeface="Bahnschrift" panose="020B0502040204020203" pitchFamily="34" charset="0"/>
              </a:rPr>
              <a:t>	</a:t>
            </a:r>
          </a:p>
        </p:txBody>
      </p:sp>
      <p:sp>
        <p:nvSpPr>
          <p:cNvPr id="11" name="Pladsholder til indhold 2">
            <a:extLst>
              <a:ext uri="{FF2B5EF4-FFF2-40B4-BE49-F238E27FC236}">
                <a16:creationId xmlns:a16="http://schemas.microsoft.com/office/drawing/2014/main" id="{19BA364C-C87C-46D7-9B12-60BCE8DE1368}"/>
              </a:ext>
            </a:extLst>
          </p:cNvPr>
          <p:cNvSpPr>
            <a:spLocks noGrp="1"/>
          </p:cNvSpPr>
          <p:nvPr>
            <p:ph idx="1"/>
          </p:nvPr>
        </p:nvSpPr>
        <p:spPr>
          <a:xfrm>
            <a:off x="979415" y="1997891"/>
            <a:ext cx="7132740" cy="3446564"/>
          </a:xfrm>
        </p:spPr>
        <p:txBody>
          <a:bodyPr>
            <a:normAutofit lnSpcReduction="10000"/>
          </a:bodyPr>
          <a:lstStyle/>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Præsentation af personalet ved Rybners</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Elevforløb, tidligere og ny ordning og over 25 år</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Skoleophold</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DISC-profil</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Undervisning</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Fagprøve</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www.lærepladsen.dk</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Mødestruktur </a:t>
            </a:r>
          </a:p>
        </p:txBody>
      </p:sp>
      <p:pic>
        <p:nvPicPr>
          <p:cNvPr id="12" name="Grafik 11" descr="Kontrolliste">
            <a:extLst>
              <a:ext uri="{FF2B5EF4-FFF2-40B4-BE49-F238E27FC236}">
                <a16:creationId xmlns:a16="http://schemas.microsoft.com/office/drawing/2014/main" id="{6A350A1A-3EF5-4164-8EA7-4B9B284EEA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883" y="782077"/>
            <a:ext cx="650147" cy="650147"/>
          </a:xfrm>
          <a:prstGeom prst="rect">
            <a:avLst/>
          </a:prstGeom>
        </p:spPr>
      </p:pic>
      <p:pic>
        <p:nvPicPr>
          <p:cNvPr id="13" name="Billede 12">
            <a:extLst>
              <a:ext uri="{FF2B5EF4-FFF2-40B4-BE49-F238E27FC236}">
                <a16:creationId xmlns:a16="http://schemas.microsoft.com/office/drawing/2014/main" id="{DF404EC4-4758-41D8-AAA6-07A03FE073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52200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90AC084-37C7-4A81-AFB1-9B5EC474FFA5}"/>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94D6175C-1A00-4A70-B39A-987546C785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9" name="Titel 1">
            <a:extLst>
              <a:ext uri="{FF2B5EF4-FFF2-40B4-BE49-F238E27FC236}">
                <a16:creationId xmlns:a16="http://schemas.microsoft.com/office/drawing/2014/main" id="{7A747AAC-89E4-4BA6-A824-9B92373C72E3}"/>
              </a:ext>
            </a:extLst>
          </p:cNvPr>
          <p:cNvSpPr txBox="1">
            <a:spLocks/>
          </p:cNvSpPr>
          <p:nvPr/>
        </p:nvSpPr>
        <p:spPr>
          <a:xfrm>
            <a:off x="628650" y="552066"/>
            <a:ext cx="7886700" cy="10165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3200" dirty="0">
                <a:latin typeface="Bahnschrift" panose="020B0502040204020203" pitchFamily="34" charset="0"/>
              </a:rPr>
              <a:t>10 ECTS akademifag</a:t>
            </a:r>
          </a:p>
        </p:txBody>
      </p:sp>
      <p:sp>
        <p:nvSpPr>
          <p:cNvPr id="3" name="Pladsholder til indhold 2"/>
          <p:cNvSpPr>
            <a:spLocks noGrp="1"/>
          </p:cNvSpPr>
          <p:nvPr>
            <p:ph sz="half" idx="1"/>
          </p:nvPr>
        </p:nvSpPr>
        <p:spPr>
          <a:xfrm>
            <a:off x="628650" y="1850337"/>
            <a:ext cx="3886200" cy="3278785"/>
          </a:xfrm>
        </p:spPr>
        <p:txBody>
          <a:bodyPr>
            <a:normAutofit/>
          </a:bodyPr>
          <a:lstStyle/>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Grundbog til 10 ECTS fag</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Valgfag fra akademiuddannelsen ”Ledelse”</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b="1" dirty="0">
                <a:solidFill>
                  <a:schemeClr val="bg1"/>
                </a:solidFill>
                <a:latin typeface="Bahnschrift" panose="020B0502040204020203" pitchFamily="34" charset="0"/>
              </a:rPr>
              <a:t>Projektstyring i teori og praksis</a:t>
            </a:r>
          </a:p>
          <a:p>
            <a:pPr>
              <a:buClr>
                <a:schemeClr val="bg1"/>
              </a:buClr>
              <a:buFont typeface="Arial" panose="020B0604020202020204" pitchFamily="34" charset="0"/>
              <a:buChar char="•"/>
            </a:pPr>
            <a:r>
              <a:rPr lang="da-DK" sz="1200" b="1" dirty="0">
                <a:solidFill>
                  <a:schemeClr val="bg1"/>
                </a:solidFill>
                <a:latin typeface="Bahnschrift" panose="020B0502040204020203" pitchFamily="34" charset="0"/>
              </a:rPr>
              <a:t>Kr.  219,95</a:t>
            </a:r>
          </a:p>
        </p:txBody>
      </p:sp>
      <p:pic>
        <p:nvPicPr>
          <p:cNvPr id="2050" name="Picture 2" descr="Bog, hæftet Projektstyring i teori og praksis af Lars Krogh Jense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979640" y="3717064"/>
            <a:ext cx="1512797" cy="2131669"/>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4414304" y="1844924"/>
            <a:ext cx="4125811" cy="3416320"/>
          </a:xfrm>
          <a:prstGeom prst="rect">
            <a:avLst/>
          </a:prstGeom>
        </p:spPr>
        <p:txBody>
          <a:bodyPr wrap="square">
            <a:spAutoFit/>
          </a:bodyPr>
          <a:lstStyle/>
          <a:p>
            <a:r>
              <a:rPr lang="da-DK" sz="1200" dirty="0">
                <a:solidFill>
                  <a:schemeClr val="bg1"/>
                </a:solidFill>
                <a:latin typeface="Bahnschrift" panose="020B0502040204020203" pitchFamily="34" charset="0"/>
              </a:rPr>
              <a:t>Projektstyring i teori og praksis af Lars Krogh Jensen, Stine L. Guldmann og Anders G. </a:t>
            </a:r>
            <a:r>
              <a:rPr lang="da-DK" sz="1200" dirty="0" err="1">
                <a:solidFill>
                  <a:schemeClr val="bg1"/>
                </a:solidFill>
                <a:latin typeface="Bahnschrift" panose="020B0502040204020203" pitchFamily="34" charset="0"/>
              </a:rPr>
              <a:t>Liljeberg</a:t>
            </a:r>
            <a:r>
              <a:rPr lang="da-DK" sz="1200" dirty="0">
                <a:solidFill>
                  <a:schemeClr val="bg1"/>
                </a:solidFill>
                <a:latin typeface="Bahnschrift" panose="020B0502040204020203" pitchFamily="34" charset="0"/>
              </a:rPr>
              <a:t> gør det let og overskueligt for dig at styre et projekt trin for trin.</a:t>
            </a:r>
            <a:br>
              <a:rPr lang="da-DK" sz="1200" dirty="0">
                <a:solidFill>
                  <a:schemeClr val="bg1"/>
                </a:solidFill>
                <a:latin typeface="Bahnschrift" panose="020B0502040204020203" pitchFamily="34" charset="0"/>
              </a:rPr>
            </a:b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Du får en nyttig gennemgang af projektstyringsmetoder og masser af cases og øvelser, der gør dig i stand til at være en endnu bedre projektleder. Projektets faser gennemgås, så du får styr på der forskellige processer og værktøjer. </a:t>
            </a:r>
            <a:br>
              <a:rPr lang="da-DK" sz="1200" dirty="0">
                <a:solidFill>
                  <a:schemeClr val="bg1"/>
                </a:solidFill>
                <a:latin typeface="Bahnschrift" panose="020B0502040204020203" pitchFamily="34" charset="0"/>
              </a:rPr>
            </a:b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Projektstyring i teori og praksis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er både til dig, der gerne vil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lære at styre projekter, og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den mere erfarende projektleder,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der kan få glæde af f.eks. nye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projektstyringsværktøjer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og viden om, hvordan et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projekt dokumenteres.</a:t>
            </a:r>
            <a:r>
              <a:rPr lang="da-DK" sz="1100" dirty="0">
                <a:solidFill>
                  <a:schemeClr val="bg1"/>
                </a:solidFill>
                <a:latin typeface="Bahnschrift" panose="020B0502040204020203" pitchFamily="34" charset="0"/>
              </a:rPr>
              <a:t> </a:t>
            </a:r>
          </a:p>
        </p:txBody>
      </p:sp>
      <p:sp>
        <p:nvSpPr>
          <p:cNvPr id="12" name="Ellipse 11">
            <a:extLst>
              <a:ext uri="{FF2B5EF4-FFF2-40B4-BE49-F238E27FC236}">
                <a16:creationId xmlns:a16="http://schemas.microsoft.com/office/drawing/2014/main" id="{62FA5CD4-CD16-4E81-877F-1F6438B9C4A5}"/>
              </a:ext>
            </a:extLst>
          </p:cNvPr>
          <p:cNvSpPr/>
          <p:nvPr/>
        </p:nvSpPr>
        <p:spPr>
          <a:xfrm>
            <a:off x="682167" y="3920798"/>
            <a:ext cx="2097247" cy="209724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a-DK" sz="800"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https://www.saxo.com/dk/projektstyring-i-teori-og-praksis_lars-krogh-jensen_haeftet_9788741277639?gclid=CjwKCAjwyaWZBhBGEiwACslQo39Syr08lzVxIxPbvxpXdxTIfXS8TUKl7YmWqjevTnGOF7noihWCzRoCrj8QAvD_BwE</a:t>
            </a:r>
            <a:r>
              <a:rPr lang="da-DK" sz="800" dirty="0">
                <a:solidFill>
                  <a:schemeClr val="bg1"/>
                </a:solidFill>
                <a:latin typeface="Bahnschrift" panose="020B0502040204020203" pitchFamily="34" charset="0"/>
              </a:rPr>
              <a:t> </a:t>
            </a:r>
          </a:p>
        </p:txBody>
      </p:sp>
      <p:pic>
        <p:nvPicPr>
          <p:cNvPr id="13" name="Grafik 12" descr="Send">
            <a:extLst>
              <a:ext uri="{FF2B5EF4-FFF2-40B4-BE49-F238E27FC236}">
                <a16:creationId xmlns:a16="http://schemas.microsoft.com/office/drawing/2014/main" id="{1AE24B7A-3D23-4563-9342-81F1D1598B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011">
            <a:off x="2047612" y="5381201"/>
            <a:ext cx="712683" cy="712683"/>
          </a:xfrm>
          <a:prstGeom prst="rect">
            <a:avLst/>
          </a:prstGeom>
        </p:spPr>
      </p:pic>
    </p:spTree>
    <p:extLst>
      <p:ext uri="{BB962C8B-B14F-4D97-AF65-F5344CB8AC3E}">
        <p14:creationId xmlns:p14="http://schemas.microsoft.com/office/powerpoint/2010/main" val="116144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213767B-A020-4B42-BA0A-5592CB3CCCE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A47AB230-5277-4BA8-B14E-78AE1C2A37FA}"/>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9" name="Billede 8">
            <a:extLst>
              <a:ext uri="{FF2B5EF4-FFF2-40B4-BE49-F238E27FC236}">
                <a16:creationId xmlns:a16="http://schemas.microsoft.com/office/drawing/2014/main" id="{41F5311A-8B75-4FC2-815F-714838EF4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2" name="Titel 1"/>
          <p:cNvSpPr>
            <a:spLocks noGrp="1"/>
          </p:cNvSpPr>
          <p:nvPr>
            <p:ph type="ctrTitle"/>
          </p:nvPr>
        </p:nvSpPr>
        <p:spPr>
          <a:xfrm>
            <a:off x="2096724" y="827469"/>
            <a:ext cx="7886700" cy="493932"/>
          </a:xfrm>
        </p:spPr>
        <p:txBody>
          <a:bodyPr>
            <a:normAutofit/>
          </a:bodyPr>
          <a:lstStyle/>
          <a:p>
            <a:pPr algn="l"/>
            <a:r>
              <a:rPr lang="da-DK" sz="2800" dirty="0">
                <a:solidFill>
                  <a:srgbClr val="4B355D"/>
                </a:solidFill>
                <a:latin typeface="Bahnschrift" panose="020B0502040204020203" pitchFamily="34" charset="0"/>
              </a:rPr>
              <a:t>Fagprøve</a:t>
            </a:r>
          </a:p>
        </p:txBody>
      </p:sp>
      <p:sp>
        <p:nvSpPr>
          <p:cNvPr id="3" name="Pladsholder til indhold 2"/>
          <p:cNvSpPr>
            <a:spLocks noGrp="1"/>
          </p:cNvSpPr>
          <p:nvPr>
            <p:ph idx="1"/>
          </p:nvPr>
        </p:nvSpPr>
        <p:spPr>
          <a:xfrm>
            <a:off x="1152525" y="1891696"/>
            <a:ext cx="6838950" cy="3688694"/>
          </a:xfrm>
          <a:noFill/>
          <a:ln>
            <a:noFill/>
          </a:ln>
        </p:spPr>
        <p:txBody>
          <a:bodyPr>
            <a:normAutofit/>
          </a:bodyPr>
          <a:lstStyle/>
          <a:p>
            <a:pPr>
              <a:buFont typeface="Arial" panose="020B0604020202020204" pitchFamily="34" charset="0"/>
              <a:buChar char="•"/>
            </a:pPr>
            <a:r>
              <a:rPr lang="da-DK" sz="1400" dirty="0">
                <a:solidFill>
                  <a:srgbClr val="4B355D"/>
                </a:solidFill>
                <a:latin typeface="Bahnschrift" panose="020B0502040204020203" pitchFamily="34" charset="0"/>
              </a:rPr>
              <a:t>Når vi skal lave undersøgelser og skrive større rapporter, er det vigtigt at kunne indsamle forskellige informationer til at belyse et emne.</a:t>
            </a:r>
          </a:p>
          <a:p>
            <a:pPr>
              <a:buFont typeface="Arial" panose="020B0604020202020204" pitchFamily="34" charset="0"/>
              <a:buChar char="•"/>
            </a:pPr>
            <a:endParaRPr lang="da-DK" sz="1400" dirty="0">
              <a:solidFill>
                <a:srgbClr val="4B355D"/>
              </a:solidFill>
              <a:latin typeface="Bahnschrift" panose="020B0502040204020203" pitchFamily="34" charset="0"/>
            </a:endParaRPr>
          </a:p>
          <a:p>
            <a:pPr>
              <a:buFont typeface="Arial" panose="020B0604020202020204" pitchFamily="34" charset="0"/>
              <a:buChar char="•"/>
            </a:pPr>
            <a:r>
              <a:rPr lang="da-DK" sz="1400" dirty="0">
                <a:solidFill>
                  <a:srgbClr val="4B355D"/>
                </a:solidFill>
                <a:latin typeface="Bahnschrift" panose="020B0502040204020203" pitchFamily="34" charset="0"/>
              </a:rPr>
              <a:t>Samtidig er det af stor betydning, at vi kan vurdere kilderne, hvor vi får vores informationer fra og ikke mindst er det i vores daglige arbejde vigtigt at kunne strukturere de indsamlede data.</a:t>
            </a:r>
          </a:p>
          <a:p>
            <a:pPr>
              <a:buFont typeface="Arial" panose="020B0604020202020204" pitchFamily="34" charset="0"/>
              <a:buChar char="•"/>
            </a:pPr>
            <a:endParaRPr lang="da-DK" sz="1400" dirty="0">
              <a:solidFill>
                <a:srgbClr val="4B355D"/>
              </a:solidFill>
              <a:latin typeface="Bahnschrift" panose="020B0502040204020203" pitchFamily="34" charset="0"/>
            </a:endParaRPr>
          </a:p>
          <a:p>
            <a:pPr>
              <a:buFont typeface="Arial" panose="020B0604020202020204" pitchFamily="34" charset="0"/>
              <a:buChar char="•"/>
            </a:pPr>
            <a:r>
              <a:rPr lang="da-DK" sz="1400" dirty="0">
                <a:solidFill>
                  <a:srgbClr val="4B355D"/>
                </a:solidFill>
                <a:latin typeface="Bahnschrift" panose="020B0502040204020203" pitchFamily="34" charset="0"/>
              </a:rPr>
              <a:t>Til fagprøven er det meget vigtigt at kunne mestre ovennævnte punkter, da det giver en god struktur og et sagligt indhold på en overskuelig måde.</a:t>
            </a:r>
          </a:p>
          <a:p>
            <a:pPr>
              <a:buFont typeface="Arial" panose="020B0604020202020204" pitchFamily="34" charset="0"/>
              <a:buChar char="•"/>
            </a:pPr>
            <a:endParaRPr lang="da-DK" sz="1400" dirty="0">
              <a:solidFill>
                <a:srgbClr val="4B355D"/>
              </a:solidFill>
              <a:latin typeface="Bahnschrift" panose="020B0502040204020203" pitchFamily="34" charset="0"/>
            </a:endParaRPr>
          </a:p>
          <a:p>
            <a:pPr>
              <a:buFont typeface="Arial" panose="020B0604020202020204" pitchFamily="34" charset="0"/>
              <a:buChar char="•"/>
            </a:pPr>
            <a:r>
              <a:rPr lang="da-DK" sz="1400" dirty="0">
                <a:solidFill>
                  <a:srgbClr val="4B355D"/>
                </a:solidFill>
                <a:latin typeface="Bahnschrift" panose="020B0502040204020203" pitchFamily="34" charset="0"/>
              </a:rPr>
              <a:t>Specialefag Administration	</a:t>
            </a:r>
            <a:r>
              <a:rPr lang="da-DK" sz="1600" dirty="0">
                <a:solidFill>
                  <a:srgbClr val="4B355D"/>
                </a:solidFill>
                <a:latin typeface="Bahnschrift" panose="020B0502040204020203" pitchFamily="34" charset="0"/>
              </a:rPr>
              <a:t>	</a:t>
            </a:r>
          </a:p>
          <a:p>
            <a:pPr lvl="1">
              <a:buFont typeface="Arial" panose="020B0604020202020204" pitchFamily="34" charset="0"/>
              <a:buChar char="•"/>
            </a:pPr>
            <a:r>
              <a:rPr lang="da-DK" sz="1200" dirty="0">
                <a:solidFill>
                  <a:srgbClr val="4B355D"/>
                </a:solidFill>
                <a:latin typeface="Bahnschrift" panose="020B0502040204020203" pitchFamily="34" charset="0"/>
              </a:rPr>
              <a:t>1 uge til fagprøven (4 skrivedag + 1 eksamensdag) </a:t>
            </a:r>
          </a:p>
          <a:p>
            <a:pPr lvl="1">
              <a:buFont typeface="Arial" panose="020B0604020202020204" pitchFamily="34" charset="0"/>
              <a:buChar char="•"/>
            </a:pPr>
            <a:r>
              <a:rPr lang="da-DK" sz="1200" dirty="0">
                <a:solidFill>
                  <a:srgbClr val="4B355D"/>
                </a:solidFill>
                <a:latin typeface="Bahnschrift" panose="020B0502040204020203" pitchFamily="34" charset="0"/>
              </a:rPr>
              <a:t>Virksomhed får refusion for den uge eleven er oppe til fagprøven</a:t>
            </a:r>
          </a:p>
        </p:txBody>
      </p:sp>
      <p:pic>
        <p:nvPicPr>
          <p:cNvPr id="10" name="Grafik 9" descr="Oprullet eksamensbevis">
            <a:extLst>
              <a:ext uri="{FF2B5EF4-FFF2-40B4-BE49-F238E27FC236}">
                <a16:creationId xmlns:a16="http://schemas.microsoft.com/office/drawing/2014/main" id="{692E1B5A-AC37-482B-BB4B-8A62580453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2525" y="783678"/>
            <a:ext cx="743387" cy="743387"/>
          </a:xfrm>
          <a:prstGeom prst="rect">
            <a:avLst/>
          </a:prstGeom>
        </p:spPr>
      </p:pic>
    </p:spTree>
    <p:extLst>
      <p:ext uri="{BB962C8B-B14F-4D97-AF65-F5344CB8AC3E}">
        <p14:creationId xmlns:p14="http://schemas.microsoft.com/office/powerpoint/2010/main" val="3783058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22691A2-1D00-47A9-9A9E-2C202AC29779}"/>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1">
            <a:extLst>
              <a:ext uri="{FF2B5EF4-FFF2-40B4-BE49-F238E27FC236}">
                <a16:creationId xmlns:a16="http://schemas.microsoft.com/office/drawing/2014/main" id="{78564925-0429-4129-BEF9-CCBF3D34CA2B}"/>
              </a:ext>
            </a:extLst>
          </p:cNvPr>
          <p:cNvSpPr txBox="1">
            <a:spLocks/>
          </p:cNvSpPr>
          <p:nvPr/>
        </p:nvSpPr>
        <p:spPr>
          <a:xfrm>
            <a:off x="1652631" y="1113668"/>
            <a:ext cx="7886700" cy="66884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a:solidFill>
                  <a:schemeClr val="bg1"/>
                </a:solidFill>
                <a:latin typeface="Bahnschrift" panose="020B0502040204020203" pitchFamily="34" charset="0"/>
              </a:rPr>
              <a:t>Uddannelsesbevis	</a:t>
            </a:r>
            <a:endParaRPr lang="da-DK" sz="3200" dirty="0">
              <a:solidFill>
                <a:schemeClr val="bg1"/>
              </a:solidFill>
              <a:latin typeface="Bahnschrift" panose="020B0502040204020203" pitchFamily="34" charset="0"/>
            </a:endParaRPr>
          </a:p>
        </p:txBody>
      </p:sp>
      <p:sp>
        <p:nvSpPr>
          <p:cNvPr id="10" name="Pladsholder til indhold 3">
            <a:extLst>
              <a:ext uri="{FF2B5EF4-FFF2-40B4-BE49-F238E27FC236}">
                <a16:creationId xmlns:a16="http://schemas.microsoft.com/office/drawing/2014/main" id="{A44968D8-6413-4EC6-A6BA-F3899954E55B}"/>
              </a:ext>
            </a:extLst>
          </p:cNvPr>
          <p:cNvSpPr txBox="1">
            <a:spLocks/>
          </p:cNvSpPr>
          <p:nvPr/>
        </p:nvSpPr>
        <p:spPr>
          <a:xfrm>
            <a:off x="1363211" y="2666402"/>
            <a:ext cx="6417578" cy="19360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dirty="0">
                <a:solidFill>
                  <a:schemeClr val="bg1"/>
                </a:solidFill>
                <a:latin typeface="Bahnschrift" panose="020B0502040204020203" pitchFamily="34" charset="0"/>
              </a:rPr>
              <a:t>Fremsendes via digital post, i dagene efter at eleven er udlært. </a:t>
            </a:r>
          </a:p>
          <a:p>
            <a:pPr>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dirty="0">
                <a:solidFill>
                  <a:schemeClr val="bg1"/>
                </a:solidFill>
                <a:latin typeface="Bahnschrift" panose="020B0502040204020203" pitchFamily="34" charset="0"/>
              </a:rPr>
              <a:t> Eleven modtager ikke uddannelsesbeviset når fagprøve eksamen er gennemført. </a:t>
            </a:r>
          </a:p>
        </p:txBody>
      </p:sp>
      <p:pic>
        <p:nvPicPr>
          <p:cNvPr id="11" name="Grafik 10" descr="Eksamensbevis">
            <a:extLst>
              <a:ext uri="{FF2B5EF4-FFF2-40B4-BE49-F238E27FC236}">
                <a16:creationId xmlns:a16="http://schemas.microsoft.com/office/drawing/2014/main" id="{B9E556DB-CBE5-4842-ACC8-18E63E19FE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71" y="1112531"/>
            <a:ext cx="792760" cy="792760"/>
          </a:xfrm>
          <a:prstGeom prst="rect">
            <a:avLst/>
          </a:prstGeom>
        </p:spPr>
      </p:pic>
      <p:pic>
        <p:nvPicPr>
          <p:cNvPr id="12" name="Billede 11">
            <a:extLst>
              <a:ext uri="{FF2B5EF4-FFF2-40B4-BE49-F238E27FC236}">
                <a16:creationId xmlns:a16="http://schemas.microsoft.com/office/drawing/2014/main" id="{9A02C6AA-CA45-4A43-9F10-7EB766AA4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7" name="Billede 6">
            <a:extLst>
              <a:ext uri="{FF2B5EF4-FFF2-40B4-BE49-F238E27FC236}">
                <a16:creationId xmlns:a16="http://schemas.microsoft.com/office/drawing/2014/main" id="{A1D5B490-6321-4CFD-B2FE-CA5F636B1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57990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509045-90BF-4C43-BD27-3BE19C684B6E}"/>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A92C59D4-2832-4E04-9DAB-1D934002AFC9}"/>
              </a:ext>
            </a:extLst>
          </p:cNvPr>
          <p:cNvSpPr txBox="1">
            <a:spLocks/>
          </p:cNvSpPr>
          <p:nvPr/>
        </p:nvSpPr>
        <p:spPr>
          <a:xfrm>
            <a:off x="1452255" y="951393"/>
            <a:ext cx="7886700" cy="512538"/>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a:effectLst/>
                <a:latin typeface="Bahnschrift" panose="020B0502040204020203" pitchFamily="34" charset="0"/>
              </a:rPr>
              <a:t>Indkaldelse og pensumliste</a:t>
            </a:r>
            <a:endParaRPr lang="da-DK" sz="3200" dirty="0">
              <a:effectLst/>
              <a:latin typeface="Bahnschrift" panose="020B0502040204020203" pitchFamily="34" charset="0"/>
            </a:endParaRPr>
          </a:p>
        </p:txBody>
      </p:sp>
      <p:sp>
        <p:nvSpPr>
          <p:cNvPr id="9" name="Rektangel 8">
            <a:extLst>
              <a:ext uri="{FF2B5EF4-FFF2-40B4-BE49-F238E27FC236}">
                <a16:creationId xmlns:a16="http://schemas.microsoft.com/office/drawing/2014/main" id="{DFDC4160-D508-4465-B711-136D7E7C9D6C}"/>
              </a:ext>
            </a:extLst>
          </p:cNvPr>
          <p:cNvSpPr/>
          <p:nvPr/>
        </p:nvSpPr>
        <p:spPr>
          <a:xfrm>
            <a:off x="1227631" y="2172748"/>
            <a:ext cx="6688738" cy="3266538"/>
          </a:xfrm>
          <a:prstGeom prst="rect">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latin typeface="Bahnschrift" panose="020B0502040204020203" pitchFamily="34" charset="0"/>
              </a:rPr>
              <a:t>Du vil få din indkaldelse til skoleopholdene </a:t>
            </a:r>
            <a:br>
              <a:rPr lang="da-DK" sz="2000" dirty="0">
                <a:latin typeface="Bahnschrift" panose="020B0502040204020203" pitchFamily="34" charset="0"/>
              </a:rPr>
            </a:br>
            <a:r>
              <a:rPr lang="da-DK" sz="2000" dirty="0">
                <a:latin typeface="Bahnschrift" panose="020B0502040204020203" pitchFamily="34" charset="0"/>
              </a:rPr>
              <a:t>i din digitale postkasse.</a:t>
            </a:r>
            <a:br>
              <a:rPr lang="da-DK" sz="2000" dirty="0">
                <a:latin typeface="Bahnschrift" panose="020B0502040204020203" pitchFamily="34" charset="0"/>
              </a:rPr>
            </a:br>
            <a:endParaRPr lang="da-DK" sz="2000" dirty="0">
              <a:latin typeface="Bahnschrift" panose="020B0502040204020203" pitchFamily="34" charset="0"/>
            </a:endParaRPr>
          </a:p>
          <a:p>
            <a:pPr algn="ctr"/>
            <a:r>
              <a:rPr lang="da-DK" sz="2000" dirty="0">
                <a:latin typeface="Bahnschrift" panose="020B0502040204020203" pitchFamily="34" charset="0"/>
              </a:rPr>
              <a:t>Din pensumliste vil fremgå af </a:t>
            </a:r>
            <a:r>
              <a:rPr lang="da-DK" sz="2000" dirty="0" err="1">
                <a:latin typeface="Bahnschrift" panose="020B0502040204020203" pitchFamily="34" charset="0"/>
              </a:rPr>
              <a:t>moodlerummet</a:t>
            </a:r>
            <a:r>
              <a:rPr lang="da-DK" sz="2000" dirty="0">
                <a:latin typeface="Bahnschrift" panose="020B0502040204020203" pitchFamily="34" charset="0"/>
              </a:rPr>
              <a:t> ca. 10 dage før skolestart.</a:t>
            </a:r>
          </a:p>
        </p:txBody>
      </p:sp>
      <p:pic>
        <p:nvPicPr>
          <p:cNvPr id="11" name="Billede 10">
            <a:extLst>
              <a:ext uri="{FF2B5EF4-FFF2-40B4-BE49-F238E27FC236}">
                <a16:creationId xmlns:a16="http://schemas.microsoft.com/office/drawing/2014/main" id="{7251686F-29C4-4BEF-90DD-A610B7217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3" name="Grafik 2" descr="Postkasse">
            <a:extLst>
              <a:ext uri="{FF2B5EF4-FFF2-40B4-BE49-F238E27FC236}">
                <a16:creationId xmlns:a16="http://schemas.microsoft.com/office/drawing/2014/main" id="{6BED6BCC-BA77-42E2-8A9A-DBE792BFAF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897" y="753225"/>
            <a:ext cx="764358" cy="764358"/>
          </a:xfrm>
          <a:prstGeom prst="rect">
            <a:avLst/>
          </a:prstGeom>
        </p:spPr>
      </p:pic>
    </p:spTree>
    <p:extLst>
      <p:ext uri="{BB962C8B-B14F-4D97-AF65-F5344CB8AC3E}">
        <p14:creationId xmlns:p14="http://schemas.microsoft.com/office/powerpoint/2010/main" val="370498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2A32F16-EA82-4EDD-B09A-51C445404F71}"/>
              </a:ext>
            </a:extLst>
          </p:cNvPr>
          <p:cNvSpPr/>
          <p:nvPr/>
        </p:nvSpPr>
        <p:spPr>
          <a:xfrm>
            <a:off x="0" y="0"/>
            <a:ext cx="9144000" cy="1459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id="{D4242433-1042-453C-8E3D-32C61D99414B}"/>
              </a:ext>
            </a:extLst>
          </p:cNvPr>
          <p:cNvSpPr>
            <a:spLocks noGrp="1"/>
          </p:cNvSpPr>
          <p:nvPr>
            <p:ph type="ctrTitle"/>
          </p:nvPr>
        </p:nvSpPr>
        <p:spPr>
          <a:xfrm>
            <a:off x="1435143" y="1143760"/>
            <a:ext cx="7591411" cy="561436"/>
          </a:xfrm>
        </p:spPr>
        <p:txBody>
          <a:bodyPr>
            <a:normAutofit fontScale="90000"/>
          </a:bodyPr>
          <a:lstStyle/>
          <a:p>
            <a:pPr algn="l"/>
            <a:br>
              <a:rPr lang="da-DK" dirty="0">
                <a:solidFill>
                  <a:srgbClr val="4B355D"/>
                </a:solidFill>
              </a:rPr>
            </a:br>
            <a:br>
              <a:rPr lang="da-DK" dirty="0">
                <a:solidFill>
                  <a:srgbClr val="4B355D"/>
                </a:solidFill>
              </a:rPr>
            </a:br>
            <a:r>
              <a:rPr lang="da-DK" sz="3600" dirty="0">
                <a:solidFill>
                  <a:srgbClr val="4B355D"/>
                </a:solidFill>
                <a:latin typeface="Bahnschrift" panose="020B0502040204020203" pitchFamily="34" charset="0"/>
              </a:rPr>
              <a:t>Undervisning</a:t>
            </a:r>
            <a:endParaRPr lang="da-DK" dirty="0">
              <a:solidFill>
                <a:srgbClr val="4B355D"/>
              </a:solidFill>
              <a:latin typeface="Bahnschrift" panose="020B0502040204020203" pitchFamily="34" charset="0"/>
            </a:endParaRPr>
          </a:p>
        </p:txBody>
      </p:sp>
      <p:sp>
        <p:nvSpPr>
          <p:cNvPr id="11" name="Pladsholder til indhold 3">
            <a:extLst>
              <a:ext uri="{FF2B5EF4-FFF2-40B4-BE49-F238E27FC236}">
                <a16:creationId xmlns:a16="http://schemas.microsoft.com/office/drawing/2014/main" id="{671644C1-15B3-4338-9552-62FAB254C358}"/>
              </a:ext>
            </a:extLst>
          </p:cNvPr>
          <p:cNvSpPr>
            <a:spLocks noGrp="1"/>
          </p:cNvSpPr>
          <p:nvPr>
            <p:ph idx="1"/>
          </p:nvPr>
        </p:nvSpPr>
        <p:spPr>
          <a:xfrm>
            <a:off x="1159650" y="1553787"/>
            <a:ext cx="6824699" cy="3750426"/>
          </a:xfrm>
        </p:spPr>
        <p:txBody>
          <a:bodyPr>
            <a:normAutofit/>
          </a:bodyPr>
          <a:lstStyle/>
          <a:p>
            <a:endParaRPr lang="da-DK" dirty="0"/>
          </a:p>
          <a:p>
            <a:pPr lvl="2"/>
            <a:endParaRPr lang="da-DK" dirty="0"/>
          </a:p>
          <a:p>
            <a:pPr>
              <a:buFont typeface="Arial" panose="020B0604020202020204" pitchFamily="34" charset="0"/>
              <a:buChar char="•"/>
            </a:pPr>
            <a:r>
              <a:rPr lang="da-DK" sz="1800" dirty="0">
                <a:solidFill>
                  <a:srgbClr val="4B355D"/>
                </a:solidFill>
                <a:latin typeface="Bahnschrift" panose="020B0502040204020203" pitchFamily="34" charset="0"/>
              </a:rPr>
              <a:t>Undervisningsplatform:</a:t>
            </a: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sz="1600" dirty="0">
                <a:solidFill>
                  <a:srgbClr val="4B355D"/>
                </a:solidFill>
                <a:latin typeface="Bahnschrift" panose="020B0502040204020203" pitchFamily="34" charset="0"/>
              </a:rPr>
              <a:t>Alt undervisningsmateriale ligger på </a:t>
            </a:r>
            <a:r>
              <a:rPr lang="da-DK" sz="1600" u="sng" dirty="0">
                <a:solidFill>
                  <a:srgbClr val="4B355D"/>
                </a:solidFill>
                <a:latin typeface="Bahnschrift" panose="020B0502040204020203" pitchFamily="34" charset="0"/>
              </a:rPr>
              <a:t>www. Moodle.Rybners.dk</a:t>
            </a:r>
          </a:p>
          <a:p>
            <a:pPr>
              <a:buFont typeface="Arial" panose="020B0604020202020204" pitchFamily="34" charset="0"/>
              <a:buChar char="•"/>
            </a:pPr>
            <a:endParaRPr lang="da-DK"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Her får I adgang 10 dage før skoleophold</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Her ligger videoer, PowerPoint mm. </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Indimellem vil der være behov for at køre onlineundervisning – dette vil blive aftalt nærmere med den pågældende underviser. </a:t>
            </a:r>
          </a:p>
        </p:txBody>
      </p:sp>
      <p:pic>
        <p:nvPicPr>
          <p:cNvPr id="12" name="Grafik 11" descr="Professor">
            <a:extLst>
              <a:ext uri="{FF2B5EF4-FFF2-40B4-BE49-F238E27FC236}">
                <a16:creationId xmlns:a16="http://schemas.microsoft.com/office/drawing/2014/main" id="{4B1980A3-F0F6-4BE8-8959-2A2F23189F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64" y="1094973"/>
            <a:ext cx="590579" cy="590579"/>
          </a:xfrm>
          <a:prstGeom prst="rect">
            <a:avLst/>
          </a:prstGeom>
        </p:spPr>
      </p:pic>
      <p:sp>
        <p:nvSpPr>
          <p:cNvPr id="13" name="Rektangel 12">
            <a:extLst>
              <a:ext uri="{FF2B5EF4-FFF2-40B4-BE49-F238E27FC236}">
                <a16:creationId xmlns:a16="http://schemas.microsoft.com/office/drawing/2014/main" id="{39C0E0AE-87EC-41BD-B533-E41AC4F64BF4}"/>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id="{51A7499A-909C-4BC5-832F-7E370A51E2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9025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A0650EB-A823-4699-A22E-9CE07E09B7BF}"/>
              </a:ext>
            </a:extLst>
          </p:cNvPr>
          <p:cNvSpPr/>
          <p:nvPr/>
        </p:nvSpPr>
        <p:spPr>
          <a:xfrm>
            <a:off x="0" y="0"/>
            <a:ext cx="9143999" cy="6858000"/>
          </a:xfrm>
          <a:prstGeom prst="rect">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itel 1">
            <a:extLst>
              <a:ext uri="{FF2B5EF4-FFF2-40B4-BE49-F238E27FC236}">
                <a16:creationId xmlns:a16="http://schemas.microsoft.com/office/drawing/2014/main" id="{920390D4-9790-420A-B2BC-DE488DE42815}"/>
              </a:ext>
            </a:extLst>
          </p:cNvPr>
          <p:cNvSpPr txBox="1">
            <a:spLocks/>
          </p:cNvSpPr>
          <p:nvPr/>
        </p:nvSpPr>
        <p:spPr>
          <a:xfrm>
            <a:off x="865582" y="930027"/>
            <a:ext cx="2503657" cy="45223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000">
                <a:effectLst/>
                <a:latin typeface="Bahnschrift" panose="020B0502040204020203" pitchFamily="34" charset="0"/>
              </a:rPr>
              <a:t>Det danske </a:t>
            </a:r>
            <a:br>
              <a:rPr lang="da-DK" sz="2000">
                <a:effectLst/>
                <a:latin typeface="Bahnschrift" panose="020B0502040204020203" pitchFamily="34" charset="0"/>
              </a:rPr>
            </a:br>
            <a:r>
              <a:rPr lang="da-DK" sz="2000">
                <a:effectLst/>
                <a:latin typeface="Bahnschrift" panose="020B0502040204020203" pitchFamily="34" charset="0"/>
              </a:rPr>
              <a:t>uddannelsessystem </a:t>
            </a:r>
            <a:endParaRPr lang="da-DK" sz="2000" dirty="0">
              <a:effectLst/>
              <a:latin typeface="Bahnschrift" panose="020B0502040204020203" pitchFamily="34" charset="0"/>
            </a:endParaRPr>
          </a:p>
        </p:txBody>
      </p:sp>
      <p:sp>
        <p:nvSpPr>
          <p:cNvPr id="14" name="Rektangel 13">
            <a:extLst>
              <a:ext uri="{FF2B5EF4-FFF2-40B4-BE49-F238E27FC236}">
                <a16:creationId xmlns:a16="http://schemas.microsoft.com/office/drawing/2014/main" id="{69B18955-2B1E-470A-B0AE-A73F7387EB5B}"/>
              </a:ext>
            </a:extLst>
          </p:cNvPr>
          <p:cNvSpPr/>
          <p:nvPr/>
        </p:nvSpPr>
        <p:spPr>
          <a:xfrm>
            <a:off x="346693" y="6069394"/>
            <a:ext cx="3104854" cy="592470"/>
          </a:xfrm>
          <a:prstGeom prst="rect">
            <a:avLst/>
          </a:prstGeom>
        </p:spPr>
        <p:txBody>
          <a:bodyPr wrap="square">
            <a:spAutoFit/>
          </a:bodyPr>
          <a:lstStyle/>
          <a:p>
            <a:r>
              <a:rPr lang="da-DK" sz="11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https://www.uvm.dk/uddannelsessystemet/overblik-over-det-danske-uddannelsessystem</a:t>
            </a:r>
            <a:endParaRPr lang="da-DK" sz="1100" dirty="0">
              <a:solidFill>
                <a:schemeClr val="bg1"/>
              </a:solidFill>
              <a:latin typeface="Bahnschrift" panose="020B0502040204020203" pitchFamily="34" charset="0"/>
            </a:endParaRPr>
          </a:p>
          <a:p>
            <a:endParaRPr lang="da-DK" sz="1050" dirty="0"/>
          </a:p>
        </p:txBody>
      </p:sp>
      <p:pic>
        <p:nvPicPr>
          <p:cNvPr id="15" name="Grafik 14" descr="Rygsæk">
            <a:extLst>
              <a:ext uri="{FF2B5EF4-FFF2-40B4-BE49-F238E27FC236}">
                <a16:creationId xmlns:a16="http://schemas.microsoft.com/office/drawing/2014/main" id="{9A349F38-83B0-4CA1-BE8E-4E8BCF31D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112" y="852559"/>
            <a:ext cx="592470" cy="592470"/>
          </a:xfrm>
          <a:prstGeom prst="rect">
            <a:avLst/>
          </a:prstGeom>
        </p:spPr>
      </p:pic>
      <p:pic>
        <p:nvPicPr>
          <p:cNvPr id="21" name="Grafik 20" descr="Link">
            <a:extLst>
              <a:ext uri="{FF2B5EF4-FFF2-40B4-BE49-F238E27FC236}">
                <a16:creationId xmlns:a16="http://schemas.microsoft.com/office/drawing/2014/main" id="{9536F10C-6988-49C8-BAE3-E28AB736495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978" y="5772745"/>
            <a:ext cx="334253" cy="334253"/>
          </a:xfrm>
          <a:prstGeom prst="rect">
            <a:avLst/>
          </a:prstGeom>
        </p:spPr>
      </p:pic>
      <p:pic>
        <p:nvPicPr>
          <p:cNvPr id="6" name="Billede 5">
            <a:extLst>
              <a:ext uri="{FF2B5EF4-FFF2-40B4-BE49-F238E27FC236}">
                <a16:creationId xmlns:a16="http://schemas.microsoft.com/office/drawing/2014/main" id="{482114E0-56DD-B73E-04A7-3CF96545164E}"/>
              </a:ext>
            </a:extLst>
          </p:cNvPr>
          <p:cNvPicPr>
            <a:picLocks noChangeAspect="1"/>
          </p:cNvPicPr>
          <p:nvPr/>
        </p:nvPicPr>
        <p:blipFill>
          <a:blip r:embed="rId7"/>
          <a:stretch>
            <a:fillRect/>
          </a:stretch>
        </p:blipFill>
        <p:spPr>
          <a:xfrm>
            <a:off x="0" y="0"/>
            <a:ext cx="9144000" cy="6751014"/>
          </a:xfrm>
          <a:prstGeom prst="rect">
            <a:avLst/>
          </a:prstGeom>
        </p:spPr>
      </p:pic>
    </p:spTree>
    <p:extLst>
      <p:ext uri="{BB962C8B-B14F-4D97-AF65-F5344CB8AC3E}">
        <p14:creationId xmlns:p14="http://schemas.microsoft.com/office/powerpoint/2010/main" val="1303210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7DE02CE-447F-4D23-BB79-4F1BE9C70675}"/>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F0416DD3-B557-408B-BF30-F613A6E01F5E}"/>
              </a:ext>
            </a:extLst>
          </p:cNvPr>
          <p:cNvSpPr txBox="1">
            <a:spLocks/>
          </p:cNvSpPr>
          <p:nvPr/>
        </p:nvSpPr>
        <p:spPr>
          <a:xfrm>
            <a:off x="750551" y="792653"/>
            <a:ext cx="7642895"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pPr algn="ctr"/>
            <a:r>
              <a:rPr lang="da-DK" sz="2800" dirty="0">
                <a:effectLst/>
                <a:latin typeface="Bahnschrift" panose="020B0502040204020203" pitchFamily="34" charset="0"/>
              </a:rPr>
              <a:t>Skriv fra UCSYD, studievejleder i </a:t>
            </a:r>
            <a:br>
              <a:rPr lang="da-DK" sz="2800" dirty="0">
                <a:effectLst/>
                <a:latin typeface="Bahnschrift" panose="020B0502040204020203" pitchFamily="34" charset="0"/>
              </a:rPr>
            </a:br>
            <a:r>
              <a:rPr lang="da-DK" sz="2800" dirty="0">
                <a:effectLst/>
                <a:latin typeface="Bahnschrift" panose="020B0502040204020203" pitchFamily="34" charset="0"/>
              </a:rPr>
              <a:t>videregående uddannelser – Trine </a:t>
            </a:r>
            <a:r>
              <a:rPr lang="da-DK" sz="2800" dirty="0" err="1">
                <a:effectLst/>
                <a:latin typeface="Bahnschrift" panose="020B0502040204020203" pitchFamily="34" charset="0"/>
              </a:rPr>
              <a:t>Rønholdt</a:t>
            </a:r>
            <a:endParaRPr lang="da-DK" sz="2800" dirty="0">
              <a:effectLst/>
              <a:latin typeface="Bahnschrift" panose="020B0502040204020203" pitchFamily="34" charset="0"/>
            </a:endParaRPr>
          </a:p>
        </p:txBody>
      </p:sp>
      <p:sp>
        <p:nvSpPr>
          <p:cNvPr id="7" name="Pladsholder til indhold 2">
            <a:extLst>
              <a:ext uri="{FF2B5EF4-FFF2-40B4-BE49-F238E27FC236}">
                <a16:creationId xmlns:a16="http://schemas.microsoft.com/office/drawing/2014/main" id="{84897C6A-70AC-4404-9668-E168AFC5BB78}"/>
              </a:ext>
            </a:extLst>
          </p:cNvPr>
          <p:cNvSpPr txBox="1">
            <a:spLocks/>
          </p:cNvSpPr>
          <p:nvPr/>
        </p:nvSpPr>
        <p:spPr>
          <a:xfrm>
            <a:off x="939304" y="2373006"/>
            <a:ext cx="7265390" cy="3035504"/>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800">
                <a:solidFill>
                  <a:schemeClr val="bg1"/>
                </a:solidFill>
                <a:latin typeface="Bahnschrift" panose="020B0502040204020203" pitchFamily="34" charset="0"/>
              </a:rPr>
              <a:t>En erhvervsuddannelse med speciale er på niveau 4 i den danske kvalifikationsramme. Det er en studentereksamen også. </a:t>
            </a:r>
          </a:p>
          <a:p>
            <a:pPr>
              <a:buClr>
                <a:schemeClr val="bg1"/>
              </a:buClr>
              <a:buFont typeface="Arial" panose="020B0604020202020204" pitchFamily="34" charset="0"/>
              <a:buChar char="•"/>
            </a:pPr>
            <a:endParaRPr lang="da-DK" sz="180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a:solidFill>
                  <a:schemeClr val="bg1"/>
                </a:solidFill>
                <a:latin typeface="Bahnschrift" panose="020B0502040204020203" pitchFamily="34" charset="0"/>
              </a:rPr>
              <a:t>Det kvalificerer til optagelse på en akademiuddannelse såfremt de har minimum 2 års relevant erhvervserfaring efter endt uddannelse. Det kan godt være deres studentereksamen. </a:t>
            </a:r>
          </a:p>
          <a:p>
            <a:pPr>
              <a:buClr>
                <a:schemeClr val="bg1"/>
              </a:buClr>
              <a:buFont typeface="Arial" panose="020B0604020202020204" pitchFamily="34" charset="0"/>
              <a:buChar char="•"/>
            </a:pPr>
            <a:endParaRPr lang="da-DK" sz="180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a:solidFill>
                  <a:schemeClr val="bg1"/>
                </a:solidFill>
                <a:latin typeface="Bahnschrift" panose="020B0502040204020203" pitchFamily="34" charset="0"/>
              </a:rPr>
              <a:t>Akademiuddannelserne er på niveau 5 og er forudsætning for at komme ind på en diplomuddannelse, som er niveau 6 og dermed bachelorniveau.</a:t>
            </a:r>
            <a:endParaRPr lang="da-DK" sz="1800" dirty="0">
              <a:solidFill>
                <a:schemeClr val="bg1"/>
              </a:solidFill>
              <a:latin typeface="Bahnschrift" panose="020B0502040204020203" pitchFamily="34" charset="0"/>
            </a:endParaRPr>
          </a:p>
        </p:txBody>
      </p:sp>
      <p:pic>
        <p:nvPicPr>
          <p:cNvPr id="8" name="Billede 7">
            <a:extLst>
              <a:ext uri="{FF2B5EF4-FFF2-40B4-BE49-F238E27FC236}">
                <a16:creationId xmlns:a16="http://schemas.microsoft.com/office/drawing/2014/main" id="{76790D12-7D6D-496F-8612-4CBA3337BF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55006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388EA81-C7E7-4678-90A9-CC775E9847AB}"/>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94E67A16-876D-49A2-9E86-DBE5FFF7EC6C}"/>
              </a:ext>
            </a:extLst>
          </p:cNvPr>
          <p:cNvSpPr txBox="1">
            <a:spLocks/>
          </p:cNvSpPr>
          <p:nvPr/>
        </p:nvSpPr>
        <p:spPr>
          <a:xfrm>
            <a:off x="578840" y="920810"/>
            <a:ext cx="7952763"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pPr algn="ctr"/>
            <a:r>
              <a:rPr lang="da-DK" sz="2800">
                <a:effectLst/>
                <a:latin typeface="Bahnschrift" panose="020B0502040204020203" pitchFamily="34" charset="0"/>
              </a:rPr>
              <a:t>Skriv fra Erhvervsakademiet Sydvest - Esbjerg, Kim Skøtt</a:t>
            </a:r>
            <a:endParaRPr lang="da-DK" sz="2800" dirty="0">
              <a:effectLst/>
              <a:latin typeface="Bahnschrift" panose="020B0502040204020203" pitchFamily="34" charset="0"/>
            </a:endParaRPr>
          </a:p>
        </p:txBody>
      </p:sp>
      <p:sp>
        <p:nvSpPr>
          <p:cNvPr id="7" name="Pladsholder til indhold 2">
            <a:extLst>
              <a:ext uri="{FF2B5EF4-FFF2-40B4-BE49-F238E27FC236}">
                <a16:creationId xmlns:a16="http://schemas.microsoft.com/office/drawing/2014/main" id="{3CFF69C5-CA07-4200-A276-53EAC4A5D016}"/>
              </a:ext>
            </a:extLst>
          </p:cNvPr>
          <p:cNvSpPr txBox="1">
            <a:spLocks/>
          </p:cNvSpPr>
          <p:nvPr/>
        </p:nvSpPr>
        <p:spPr>
          <a:xfrm>
            <a:off x="826051" y="2134803"/>
            <a:ext cx="7491893" cy="3519377"/>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a-DK" dirty="0"/>
          </a:p>
          <a:p>
            <a:pPr>
              <a:buClr>
                <a:schemeClr val="bg1"/>
              </a:buClr>
              <a:buFont typeface="Arial" panose="020B0604020202020204" pitchFamily="34" charset="0"/>
              <a:buChar char="•"/>
            </a:pPr>
            <a:r>
              <a:rPr lang="da-DK" sz="2000" dirty="0">
                <a:solidFill>
                  <a:schemeClr val="bg1"/>
                </a:solidFill>
                <a:latin typeface="Bahnschrift" panose="020B0502040204020203" pitchFamily="34" charset="0"/>
              </a:rPr>
              <a:t>KVU = Kort videregående uddannelse på fuldtidsstudierne. </a:t>
            </a:r>
            <a:br>
              <a:rPr lang="da-DK" sz="2000" dirty="0">
                <a:solidFill>
                  <a:schemeClr val="bg1"/>
                </a:solidFill>
                <a:latin typeface="Bahnschrift" panose="020B0502040204020203" pitchFamily="34" charset="0"/>
              </a:rPr>
            </a:br>
            <a:r>
              <a:rPr lang="da-DK" sz="2000" dirty="0">
                <a:solidFill>
                  <a:schemeClr val="bg1"/>
                </a:solidFill>
                <a:latin typeface="Bahnschrift" panose="020B0502040204020203" pitchFamily="34" charset="0"/>
              </a:rPr>
              <a:t>Det er her, at fx Markedsøkonomerne er placeret. </a:t>
            </a:r>
            <a:br>
              <a:rPr lang="da-DK" sz="2000" dirty="0">
                <a:solidFill>
                  <a:schemeClr val="bg1"/>
                </a:solidFill>
                <a:latin typeface="Bahnschrift" panose="020B0502040204020203" pitchFamily="34" charset="0"/>
              </a:rPr>
            </a:br>
            <a:r>
              <a:rPr lang="da-DK" sz="2000" dirty="0">
                <a:solidFill>
                  <a:schemeClr val="bg1"/>
                </a:solidFill>
                <a:latin typeface="Bahnschrift" panose="020B0502040204020203" pitchFamily="34" charset="0"/>
              </a:rPr>
              <a:t>Niveau 5 uddannelse</a:t>
            </a:r>
          </a:p>
          <a:p>
            <a:pPr>
              <a:buClr>
                <a:schemeClr val="bg1"/>
              </a:buClr>
              <a:buFont typeface="Arial" panose="020B0604020202020204" pitchFamily="34" charset="0"/>
              <a:buChar char="•"/>
            </a:pPr>
            <a:endParaRPr lang="da-DK" sz="20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b="1" dirty="0">
                <a:solidFill>
                  <a:schemeClr val="bg1"/>
                </a:solidFill>
                <a:latin typeface="Bahnschrift" panose="020B0502040204020203" pitchFamily="34" charset="0"/>
              </a:rPr>
              <a:t>MVU</a:t>
            </a:r>
            <a:r>
              <a:rPr lang="da-DK" sz="1400" dirty="0">
                <a:solidFill>
                  <a:schemeClr val="bg1"/>
                </a:solidFill>
                <a:latin typeface="Bahnschrift" panose="020B0502040204020203" pitchFamily="34" charset="0"/>
              </a:rPr>
              <a:t> = Mellem videregående uddannelse. Det er bachelor niveau. Niveau 6 uddannelse</a:t>
            </a:r>
          </a:p>
          <a:p>
            <a:pPr>
              <a:buClr>
                <a:schemeClr val="bg1"/>
              </a:buClr>
              <a:buFont typeface="Arial" panose="020B0604020202020204" pitchFamily="34" charset="0"/>
              <a:buChar char="•"/>
            </a:pPr>
            <a:r>
              <a:rPr lang="da-DK" sz="1400" b="1" dirty="0">
                <a:solidFill>
                  <a:schemeClr val="bg1"/>
                </a:solidFill>
                <a:latin typeface="Bahnschrift" panose="020B0502040204020203" pitchFamily="34" charset="0"/>
              </a:rPr>
              <a:t>LVU</a:t>
            </a:r>
            <a:r>
              <a:rPr lang="da-DK" sz="1400" dirty="0">
                <a:solidFill>
                  <a:schemeClr val="bg1"/>
                </a:solidFill>
                <a:latin typeface="Bahnschrift" panose="020B0502040204020203" pitchFamily="34" charset="0"/>
              </a:rPr>
              <a:t> = Lang videregående uddannelse. Det er kandidatniveau. Niveau 7 uddannelse</a:t>
            </a:r>
          </a:p>
          <a:p>
            <a:pPr>
              <a:buClr>
                <a:schemeClr val="bg1"/>
              </a:buClr>
              <a:buFont typeface="Arial" panose="020B0604020202020204" pitchFamily="34" charset="0"/>
              <a:buChar char="•"/>
            </a:pPr>
            <a:endParaRPr lang="da-DK" sz="20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2000" dirty="0">
                <a:solidFill>
                  <a:schemeClr val="bg1"/>
                </a:solidFill>
                <a:latin typeface="Bahnschrift" panose="020B0502040204020203" pitchFamily="34" charset="0"/>
              </a:rPr>
              <a:t>VVU er Voksen Videregående Uddannelse, den bruger vi ikke ret meget længere </a:t>
            </a:r>
          </a:p>
        </p:txBody>
      </p:sp>
      <p:pic>
        <p:nvPicPr>
          <p:cNvPr id="8" name="Billede 7">
            <a:extLst>
              <a:ext uri="{FF2B5EF4-FFF2-40B4-BE49-F238E27FC236}">
                <a16:creationId xmlns:a16="http://schemas.microsoft.com/office/drawing/2014/main" id="{7E74D982-F99F-43B3-9007-8500E77AB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41988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E94956E9-C9BB-4A42-8F5B-E48AA9AA1C17}" type="slidenum">
              <a:rPr lang="da-DK" smtClean="0"/>
              <a:t>28</a:t>
            </a:fld>
            <a:endParaRPr lang="da-DK"/>
          </a:p>
        </p:txBody>
      </p:sp>
      <p:sp>
        <p:nvSpPr>
          <p:cNvPr id="9" name="Rektangel 8">
            <a:extLst>
              <a:ext uri="{FF2B5EF4-FFF2-40B4-BE49-F238E27FC236}">
                <a16:creationId xmlns:a16="http://schemas.microsoft.com/office/drawing/2014/main" id="{6CC04B67-3A8A-4ECB-B545-CCF0A08DE763}"/>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id="{A6714FB5-B234-4A2E-A5C6-1F27C078C45A}"/>
              </a:ext>
            </a:extLst>
          </p:cNvPr>
          <p:cNvSpPr>
            <a:spLocks noGrp="1"/>
          </p:cNvSpPr>
          <p:nvPr>
            <p:ph type="title"/>
          </p:nvPr>
        </p:nvSpPr>
        <p:spPr>
          <a:xfrm>
            <a:off x="1577655" y="603914"/>
            <a:ext cx="7886700" cy="1023644"/>
          </a:xfrm>
        </p:spPr>
        <p:txBody>
          <a:bodyPr>
            <a:normAutofit/>
          </a:bodyPr>
          <a:lstStyle/>
          <a:p>
            <a:r>
              <a:rPr lang="da-DK" sz="2800" dirty="0">
                <a:solidFill>
                  <a:srgbClr val="4B355D"/>
                </a:solidFill>
                <a:effectLst/>
                <a:latin typeface="Bahnschrift" panose="020B0502040204020203" pitchFamily="34" charset="0"/>
              </a:rPr>
              <a:t>HD</a:t>
            </a:r>
          </a:p>
        </p:txBody>
      </p:sp>
      <p:sp>
        <p:nvSpPr>
          <p:cNvPr id="11" name="Pladsholder til indhold 2">
            <a:extLst>
              <a:ext uri="{FF2B5EF4-FFF2-40B4-BE49-F238E27FC236}">
                <a16:creationId xmlns:a16="http://schemas.microsoft.com/office/drawing/2014/main" id="{A8563D84-0588-4B95-BCDC-B494557C9723}"/>
              </a:ext>
            </a:extLst>
          </p:cNvPr>
          <p:cNvSpPr>
            <a:spLocks noGrp="1"/>
          </p:cNvSpPr>
          <p:nvPr>
            <p:ph idx="1"/>
          </p:nvPr>
        </p:nvSpPr>
        <p:spPr>
          <a:xfrm>
            <a:off x="1031583" y="1993900"/>
            <a:ext cx="7080833" cy="3471731"/>
          </a:xfrm>
        </p:spPr>
        <p:txBody>
          <a:bodyPr>
            <a:normAutofit/>
          </a:bodyPr>
          <a:lstStyle/>
          <a:p>
            <a:pPr>
              <a:buFont typeface="Arial" panose="020B0604020202020204" pitchFamily="34" charset="0"/>
              <a:buChar char="•"/>
            </a:pPr>
            <a:r>
              <a:rPr lang="da-DK" sz="1800" dirty="0">
                <a:solidFill>
                  <a:srgbClr val="4B355D"/>
                </a:solidFill>
                <a:latin typeface="Bahnschrift" panose="020B0502040204020203" pitchFamily="34" charset="0"/>
              </a:rPr>
              <a:t>Vigtigt at understrege HD er et andet system – en universitetsbaseret diplomuddannelsen. </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HD1 svarer til Akademiuddannelserne</a:t>
            </a:r>
          </a:p>
          <a:p>
            <a:pPr>
              <a:buFont typeface="Arial" panose="020B0604020202020204" pitchFamily="34" charset="0"/>
              <a:buChar char="•"/>
            </a:pPr>
            <a:r>
              <a:rPr lang="da-DK" sz="1800" dirty="0">
                <a:solidFill>
                  <a:srgbClr val="4B355D"/>
                </a:solidFill>
                <a:latin typeface="Bahnschrift" panose="020B0502040204020203" pitchFamily="34" charset="0"/>
              </a:rPr>
              <a:t>HD2 svarer til Diplomuddannelserne (fx den merkantile diplomuddannelse, Diplom i ledelse etc.)</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Vigtigt at understrege, at en akademiuddannelse, som er en niveau 5 uddannelse, er på niveau med HD1, </a:t>
            </a:r>
            <a:r>
              <a:rPr lang="da-DK" sz="1600" u="sng" dirty="0">
                <a:solidFill>
                  <a:srgbClr val="4B355D"/>
                </a:solidFill>
                <a:latin typeface="Bahnschrift" panose="020B0502040204020203" pitchFamily="34" charset="0"/>
              </a:rPr>
              <a:t>MEN</a:t>
            </a:r>
            <a:r>
              <a:rPr lang="da-DK" sz="1600" dirty="0">
                <a:solidFill>
                  <a:srgbClr val="4B355D"/>
                </a:solidFill>
                <a:latin typeface="Bahnschrift" panose="020B0502040204020203" pitchFamily="34" charset="0"/>
              </a:rPr>
              <a:t> den giver ikke merit til at gå direkte ind på HD2. Der er et par enkelte akademiuddannelser, der med den rigtige fagsammensætning (kræver Erhvervsøkonomi, Erhvervsret, Globaløkonomi og Statistik) kan give studiekompetence til HD2.</a:t>
            </a:r>
          </a:p>
        </p:txBody>
      </p:sp>
      <p:pic>
        <p:nvPicPr>
          <p:cNvPr id="12" name="Grafik 11" descr="Studenterhue">
            <a:extLst>
              <a:ext uri="{FF2B5EF4-FFF2-40B4-BE49-F238E27FC236}">
                <a16:creationId xmlns:a16="http://schemas.microsoft.com/office/drawing/2014/main" id="{1CC66D01-C968-444A-887C-79CE20DFB7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650" y="781252"/>
            <a:ext cx="643855" cy="643855"/>
          </a:xfrm>
          <a:prstGeom prst="rect">
            <a:avLst/>
          </a:prstGeom>
        </p:spPr>
      </p:pic>
      <p:sp>
        <p:nvSpPr>
          <p:cNvPr id="13" name="Rektangel 12">
            <a:extLst>
              <a:ext uri="{FF2B5EF4-FFF2-40B4-BE49-F238E27FC236}">
                <a16:creationId xmlns:a16="http://schemas.microsoft.com/office/drawing/2014/main" id="{17FCFDCC-7109-4566-BA7D-DDB72EA06A48}"/>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id="{644F1EFE-44B6-425E-B31F-FA74F7B4E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21129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E94956E9-C9BB-4A42-8F5B-E48AA9AA1C17}" type="slidenum">
              <a:rPr lang="da-DK" smtClean="0"/>
              <a:t>29</a:t>
            </a:fld>
            <a:endParaRPr lang="da-DK"/>
          </a:p>
        </p:txBody>
      </p:sp>
      <p:sp>
        <p:nvSpPr>
          <p:cNvPr id="9" name="Rektangel 8">
            <a:extLst>
              <a:ext uri="{FF2B5EF4-FFF2-40B4-BE49-F238E27FC236}">
                <a16:creationId xmlns:a16="http://schemas.microsoft.com/office/drawing/2014/main" id="{76295E8C-0395-4399-A5C2-A9BE14F09134}"/>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indhold 2">
            <a:extLst>
              <a:ext uri="{FF2B5EF4-FFF2-40B4-BE49-F238E27FC236}">
                <a16:creationId xmlns:a16="http://schemas.microsoft.com/office/drawing/2014/main" id="{018E635E-55DF-4080-9D3E-34D6D6AB53A0}"/>
              </a:ext>
            </a:extLst>
          </p:cNvPr>
          <p:cNvSpPr>
            <a:spLocks noGrp="1"/>
          </p:cNvSpPr>
          <p:nvPr>
            <p:ph idx="1"/>
          </p:nvPr>
        </p:nvSpPr>
        <p:spPr>
          <a:xfrm>
            <a:off x="608201" y="2007438"/>
            <a:ext cx="8131799" cy="4033794"/>
          </a:xfrm>
        </p:spPr>
        <p:txBody>
          <a:bodyPr>
            <a:normAutofit/>
          </a:bodyPr>
          <a:lstStyle/>
          <a:p>
            <a:pPr marL="0" indent="0">
              <a:buClr>
                <a:schemeClr val="bg1"/>
              </a:buClr>
              <a:buNone/>
            </a:pPr>
            <a:r>
              <a:rPr lang="da-DK" sz="1800" dirty="0">
                <a:solidFill>
                  <a:schemeClr val="bg1"/>
                </a:solidFill>
                <a:latin typeface="Bahnschrift" panose="020B0502040204020203" pitchFamily="34" charset="0"/>
              </a:rPr>
              <a:t>Lærepladsen.dk er tænkt som én samlet indgang for virksomheder og elever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Udviklingen pågår fortsat</a:t>
            </a: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endParaRPr>
          </a:p>
          <a:p>
            <a:pPr marL="0" indent="0">
              <a:buClr>
                <a:schemeClr val="bg1"/>
              </a:buClr>
              <a:buNone/>
            </a:pPr>
            <a:r>
              <a:rPr lang="da-DK" sz="1800" dirty="0">
                <a:solidFill>
                  <a:schemeClr val="bg1"/>
                </a:solidFill>
                <a:latin typeface="Bahnschrift" panose="020B0502040204020203" pitchFamily="34" charset="0"/>
              </a:rPr>
              <a:t>Lærepladsen.dk indeholder pt.:</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Oversigt på virksomhedens elever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Elevernes skoleperioder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Elevernes fravær i skoleperioder</a:t>
            </a:r>
          </a:p>
          <a:p>
            <a:pPr lvl="1">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Virksomhederne kan også:</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Se godkendelser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Oprette stillingsopslag</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Fremsøge elevprofiler</a:t>
            </a:r>
            <a:endParaRPr lang="da-DK" sz="1600" dirty="0">
              <a:latin typeface="Bahnschrift" panose="020B0502040204020203" pitchFamily="34" charset="0"/>
            </a:endParaRPr>
          </a:p>
          <a:p>
            <a:pPr marL="342900" lvl="1" indent="0">
              <a:buNone/>
            </a:pPr>
            <a:endParaRPr lang="da-DK" dirty="0"/>
          </a:p>
        </p:txBody>
      </p:sp>
      <p:sp>
        <p:nvSpPr>
          <p:cNvPr id="11" name="Titel 1">
            <a:extLst>
              <a:ext uri="{FF2B5EF4-FFF2-40B4-BE49-F238E27FC236}">
                <a16:creationId xmlns:a16="http://schemas.microsoft.com/office/drawing/2014/main" id="{A9D60D78-F83C-4854-869F-A506869A269B}"/>
              </a:ext>
            </a:extLst>
          </p:cNvPr>
          <p:cNvSpPr txBox="1">
            <a:spLocks/>
          </p:cNvSpPr>
          <p:nvPr/>
        </p:nvSpPr>
        <p:spPr>
          <a:xfrm>
            <a:off x="1551439" y="726740"/>
            <a:ext cx="7886700" cy="5216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a:effectLst/>
                <a:latin typeface="Bahnschrift" panose="020B0502040204020203" pitchFamily="34" charset="0"/>
              </a:rPr>
              <a:t>www.lærepladsen.dk</a:t>
            </a:r>
            <a:endParaRPr lang="da-DK" sz="2800" dirty="0">
              <a:effectLst/>
              <a:latin typeface="Bahnschrift" panose="020B0502040204020203" pitchFamily="34" charset="0"/>
            </a:endParaRPr>
          </a:p>
        </p:txBody>
      </p:sp>
      <p:pic>
        <p:nvPicPr>
          <p:cNvPr id="12" name="Grafik 11" descr="Internet">
            <a:extLst>
              <a:ext uri="{FF2B5EF4-FFF2-40B4-BE49-F238E27FC236}">
                <a16:creationId xmlns:a16="http://schemas.microsoft.com/office/drawing/2014/main" id="{3637CCC0-1CF5-4896-A3BA-230DB87DF5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870" y="600382"/>
            <a:ext cx="775981" cy="775981"/>
          </a:xfrm>
          <a:prstGeom prst="rect">
            <a:avLst/>
          </a:prstGeom>
        </p:spPr>
      </p:pic>
      <p:pic>
        <p:nvPicPr>
          <p:cNvPr id="13" name="Billede 12">
            <a:extLst>
              <a:ext uri="{FF2B5EF4-FFF2-40B4-BE49-F238E27FC236}">
                <a16:creationId xmlns:a16="http://schemas.microsoft.com/office/drawing/2014/main" id="{1E765C95-0D15-4BEA-8A5A-0B51563457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409682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DB79EDE-EAC4-4F85-BA8C-E9226E7D422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8494907D-7739-45B0-8180-017CDFE36B08}"/>
              </a:ext>
            </a:extLst>
          </p:cNvPr>
          <p:cNvSpPr/>
          <p:nvPr/>
        </p:nvSpPr>
        <p:spPr>
          <a:xfrm>
            <a:off x="0" y="-28221"/>
            <a:ext cx="9144000" cy="14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01DB56C1-99A0-4355-A57F-2308BCFA0906}"/>
              </a:ext>
            </a:extLst>
          </p:cNvPr>
          <p:cNvSpPr txBox="1">
            <a:spLocks/>
          </p:cNvSpPr>
          <p:nvPr/>
        </p:nvSpPr>
        <p:spPr>
          <a:xfrm>
            <a:off x="1446545" y="857975"/>
            <a:ext cx="4299358" cy="568179"/>
          </a:xfrm>
          <a:prstGeom prst="rect">
            <a:avLst/>
          </a:prstGeom>
        </p:spPr>
        <p:txBody>
          <a:bodyPr vert="horz" lIns="91440" tIns="45720" rIns="91440" bIns="45720" rtlCol="0" anchor="b">
            <a:normAutofit fontScale="9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600" dirty="0">
                <a:solidFill>
                  <a:srgbClr val="4B355D"/>
                </a:solidFill>
                <a:latin typeface="Bahnschrift" panose="020B0502040204020203" pitchFamily="34" charset="0"/>
              </a:rPr>
              <a:t>Kontaktinformationer</a:t>
            </a:r>
          </a:p>
        </p:txBody>
      </p:sp>
      <p:pic>
        <p:nvPicPr>
          <p:cNvPr id="8" name="Grafik 7" descr="Medarbejderskilt">
            <a:extLst>
              <a:ext uri="{FF2B5EF4-FFF2-40B4-BE49-F238E27FC236}">
                <a16:creationId xmlns:a16="http://schemas.microsoft.com/office/drawing/2014/main" id="{841D8CCF-4563-4F49-975C-79E6633891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091" y="746088"/>
            <a:ext cx="720898" cy="720898"/>
          </a:xfrm>
          <a:prstGeom prst="rect">
            <a:avLst/>
          </a:prstGeom>
        </p:spPr>
      </p:pic>
      <p:pic>
        <p:nvPicPr>
          <p:cNvPr id="9" name="Billede 8">
            <a:extLst>
              <a:ext uri="{FF2B5EF4-FFF2-40B4-BE49-F238E27FC236}">
                <a16:creationId xmlns:a16="http://schemas.microsoft.com/office/drawing/2014/main" id="{BDF34CF0-E58E-4511-9875-DEAA0C249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pic>
        <p:nvPicPr>
          <p:cNvPr id="2" name="Billede 1">
            <a:extLst>
              <a:ext uri="{FF2B5EF4-FFF2-40B4-BE49-F238E27FC236}">
                <a16:creationId xmlns:a16="http://schemas.microsoft.com/office/drawing/2014/main" id="{002D3F45-4181-3DE6-12E5-EEE11A96C233}"/>
              </a:ext>
            </a:extLst>
          </p:cNvPr>
          <p:cNvPicPr>
            <a:picLocks noChangeAspect="1"/>
          </p:cNvPicPr>
          <p:nvPr/>
        </p:nvPicPr>
        <p:blipFill>
          <a:blip r:embed="rId5"/>
          <a:stretch>
            <a:fillRect/>
          </a:stretch>
        </p:blipFill>
        <p:spPr>
          <a:xfrm>
            <a:off x="1975832" y="1392773"/>
            <a:ext cx="5359153" cy="5328703"/>
          </a:xfrm>
          <a:prstGeom prst="rect">
            <a:avLst/>
          </a:prstGeom>
        </p:spPr>
      </p:pic>
    </p:spTree>
    <p:extLst>
      <p:ext uri="{BB962C8B-B14F-4D97-AF65-F5344CB8AC3E}">
        <p14:creationId xmlns:p14="http://schemas.microsoft.com/office/powerpoint/2010/main" val="371517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E2EB40C-3114-4277-8F37-318B23E72299}"/>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id="{023890EF-FF65-45F1-BA3C-F51C31B61EBC}"/>
              </a:ext>
            </a:extLst>
          </p:cNvPr>
          <p:cNvSpPr>
            <a:spLocks noGrp="1"/>
          </p:cNvSpPr>
          <p:nvPr>
            <p:ph type="title"/>
          </p:nvPr>
        </p:nvSpPr>
        <p:spPr>
          <a:xfrm>
            <a:off x="1551439" y="726740"/>
            <a:ext cx="7886700" cy="521638"/>
          </a:xfrm>
        </p:spPr>
        <p:txBody>
          <a:bodyPr>
            <a:normAutofit/>
          </a:bodyPr>
          <a:lstStyle/>
          <a:p>
            <a:r>
              <a:rPr lang="da-DK" sz="2800" dirty="0">
                <a:effectLst/>
                <a:latin typeface="Bahnschrift" panose="020B0502040204020203" pitchFamily="34" charset="0"/>
              </a:rPr>
              <a:t>www.lærepladsen.dk</a:t>
            </a:r>
          </a:p>
        </p:txBody>
      </p:sp>
      <p:sp>
        <p:nvSpPr>
          <p:cNvPr id="11" name="Pladsholder til indhold 2">
            <a:extLst>
              <a:ext uri="{FF2B5EF4-FFF2-40B4-BE49-F238E27FC236}">
                <a16:creationId xmlns:a16="http://schemas.microsoft.com/office/drawing/2014/main" id="{5C35A9E3-31E1-40D9-8662-90AF59932F9A}"/>
              </a:ext>
            </a:extLst>
          </p:cNvPr>
          <p:cNvSpPr>
            <a:spLocks noGrp="1"/>
          </p:cNvSpPr>
          <p:nvPr>
            <p:ph idx="1"/>
          </p:nvPr>
        </p:nvSpPr>
        <p:spPr>
          <a:xfrm>
            <a:off x="834442" y="1863282"/>
            <a:ext cx="7475115" cy="4118995"/>
          </a:xfrm>
        </p:spPr>
        <p:txBody>
          <a:bodyPr>
            <a:normAutofit/>
          </a:bodyPr>
          <a:lstStyle/>
          <a:p>
            <a:pPr marL="0" indent="0">
              <a:buClr>
                <a:schemeClr val="bg1"/>
              </a:buClr>
              <a:buNone/>
            </a:pPr>
            <a:r>
              <a:rPr lang="da-DK" sz="1600" dirty="0">
                <a:solidFill>
                  <a:schemeClr val="bg1"/>
                </a:solidFill>
                <a:latin typeface="Bahnschrift" panose="020B0502040204020203" pitchFamily="34" charset="0"/>
              </a:rPr>
              <a:t>Adgang for virksomheder med medarbejdersignatur</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Følgende kontaktoplysninger kan redigeres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Kontaktperson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E-mailadresse</a:t>
            </a:r>
          </a:p>
          <a:p>
            <a:pPr lvl="2">
              <a:buClr>
                <a:schemeClr val="bg1"/>
              </a:buClr>
              <a:buFont typeface="Arial" panose="020B0604020202020204" pitchFamily="34" charset="0"/>
              <a:buChar char="•"/>
            </a:pPr>
            <a:r>
              <a:rPr lang="da-DK" sz="1200" dirty="0">
                <a:solidFill>
                  <a:schemeClr val="bg1"/>
                </a:solidFill>
                <a:latin typeface="Bahnschrift" panose="020B0502040204020203" pitchFamily="34" charset="0"/>
              </a:rPr>
              <a:t>Hvis der ikke oplyses e-mailadresse i Lærepladsen.dk, hentes mailadresse fra CVR-registret</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Telefonnummer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Hjemmeside </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Elever har adgang med </a:t>
            </a:r>
            <a:r>
              <a:rPr lang="da-DK" sz="1600" dirty="0" err="1">
                <a:solidFill>
                  <a:schemeClr val="bg1"/>
                </a:solidFill>
                <a:latin typeface="Bahnschrift" panose="020B0502040204020203" pitchFamily="34" charset="0"/>
              </a:rPr>
              <a:t>MitID</a:t>
            </a:r>
            <a:r>
              <a:rPr lang="da-DK" sz="1600" dirty="0">
                <a:solidFill>
                  <a:schemeClr val="bg1"/>
                </a:solidFill>
                <a:latin typeface="Bahnschrift" panose="020B0502040204020203" pitchFamily="34" charset="0"/>
              </a:rPr>
              <a:t>, men har flere oplysninger på </a:t>
            </a:r>
            <a:r>
              <a:rPr lang="da-DK" sz="1600" dirty="0" err="1">
                <a:solidFill>
                  <a:schemeClr val="bg1"/>
                </a:solidFill>
                <a:latin typeface="Bahnschrift" panose="020B0502040204020203" pitchFamily="34" charset="0"/>
              </a:rPr>
              <a:t>Moodle</a:t>
            </a:r>
            <a:endParaRPr lang="da-DK" sz="1600" dirty="0">
              <a:solidFill>
                <a:schemeClr val="bg1"/>
              </a:solidFill>
              <a:latin typeface="Bahnschrift" panose="020B0502040204020203" pitchFamily="34" charset="0"/>
            </a:endParaRP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Fremtiden bringer: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Tillæg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Praktikerklæring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Ophævelse </a:t>
            </a:r>
          </a:p>
        </p:txBody>
      </p:sp>
      <p:pic>
        <p:nvPicPr>
          <p:cNvPr id="12" name="Grafik 11" descr="Internet">
            <a:extLst>
              <a:ext uri="{FF2B5EF4-FFF2-40B4-BE49-F238E27FC236}">
                <a16:creationId xmlns:a16="http://schemas.microsoft.com/office/drawing/2014/main" id="{9FC9E5BB-5E05-483A-A6C5-814C71313C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870" y="600382"/>
            <a:ext cx="775981" cy="775981"/>
          </a:xfrm>
          <a:prstGeom prst="rect">
            <a:avLst/>
          </a:prstGeom>
        </p:spPr>
      </p:pic>
      <p:sp>
        <p:nvSpPr>
          <p:cNvPr id="13" name="Ellipse 12">
            <a:hlinkClick r:id="rId4"/>
            <a:extLst>
              <a:ext uri="{FF2B5EF4-FFF2-40B4-BE49-F238E27FC236}">
                <a16:creationId xmlns:a16="http://schemas.microsoft.com/office/drawing/2014/main" id="{93F50A3D-380C-4796-BC17-6A0BE44F6856}"/>
              </a:ext>
            </a:extLst>
          </p:cNvPr>
          <p:cNvSpPr/>
          <p:nvPr/>
        </p:nvSpPr>
        <p:spPr>
          <a:xfrm>
            <a:off x="6953424" y="4750205"/>
            <a:ext cx="1669934" cy="16699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u="sng"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Find diverse vejledninger for virksomheder</a:t>
            </a:r>
            <a:r>
              <a:rPr lang="da-DK" sz="1100" b="1" u="sng" dirty="0">
                <a:solidFill>
                  <a:schemeClr val="bg1"/>
                </a:solidFill>
                <a:latin typeface="Bahnschrift" panose="020B0502040204020203" pitchFamily="34" charset="0"/>
              </a:rPr>
              <a:t> her</a:t>
            </a:r>
          </a:p>
        </p:txBody>
      </p:sp>
      <p:pic>
        <p:nvPicPr>
          <p:cNvPr id="14" name="Grafik 13" descr="Send">
            <a:extLst>
              <a:ext uri="{FF2B5EF4-FFF2-40B4-BE49-F238E27FC236}">
                <a16:creationId xmlns:a16="http://schemas.microsoft.com/office/drawing/2014/main" id="{42F91803-CE8C-4F5D-99E7-D9DCAD8047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011">
            <a:off x="7994856" y="4649657"/>
            <a:ext cx="712683" cy="712683"/>
          </a:xfrm>
          <a:prstGeom prst="rect">
            <a:avLst/>
          </a:prstGeom>
        </p:spPr>
      </p:pic>
    </p:spTree>
    <p:extLst>
      <p:ext uri="{BB962C8B-B14F-4D97-AF65-F5344CB8AC3E}">
        <p14:creationId xmlns:p14="http://schemas.microsoft.com/office/powerpoint/2010/main" val="4164621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212E9CD-8208-4F68-85A3-4B08703A7856}"/>
              </a:ext>
            </a:extLst>
          </p:cNvPr>
          <p:cNvSpPr/>
          <p:nvPr/>
        </p:nvSpPr>
        <p:spPr>
          <a:xfrm>
            <a:off x="0" y="-13944"/>
            <a:ext cx="9144000" cy="109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descr="Strategiplan">
            <a:extLst>
              <a:ext uri="{FF2B5EF4-FFF2-40B4-BE49-F238E27FC236}">
                <a16:creationId xmlns:a16="http://schemas.microsoft.com/office/drawing/2014/main" id="{D03FF017-CE99-4BBF-A3FA-96091FDAB4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sp>
        <p:nvSpPr>
          <p:cNvPr id="6" name="Titel 1">
            <a:extLst>
              <a:ext uri="{FF2B5EF4-FFF2-40B4-BE49-F238E27FC236}">
                <a16:creationId xmlns:a16="http://schemas.microsoft.com/office/drawing/2014/main" id="{D5D22ED2-AEEA-4AC0-A810-285850F570BD}"/>
              </a:ext>
            </a:extLst>
          </p:cNvPr>
          <p:cNvSpPr txBox="1">
            <a:spLocks/>
          </p:cNvSpPr>
          <p:nvPr/>
        </p:nvSpPr>
        <p:spPr>
          <a:xfrm>
            <a:off x="1388084" y="641870"/>
            <a:ext cx="7886700"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generelt for alle specialer </a:t>
            </a:r>
          </a:p>
        </p:txBody>
      </p:sp>
      <p:sp>
        <p:nvSpPr>
          <p:cNvPr id="7" name="Pladsholder til indhold 2">
            <a:extLst>
              <a:ext uri="{FF2B5EF4-FFF2-40B4-BE49-F238E27FC236}">
                <a16:creationId xmlns:a16="http://schemas.microsoft.com/office/drawing/2014/main" id="{1A595CF7-4DB5-49F4-81C2-445E8B0F1B2F}"/>
              </a:ext>
            </a:extLst>
          </p:cNvPr>
          <p:cNvSpPr txBox="1">
            <a:spLocks/>
          </p:cNvSpPr>
          <p:nvPr/>
        </p:nvSpPr>
        <p:spPr>
          <a:xfrm>
            <a:off x="1052556" y="2115338"/>
            <a:ext cx="7038888" cy="3480120"/>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600" dirty="0">
                <a:solidFill>
                  <a:srgbClr val="4B355D"/>
                </a:solidFill>
                <a:latin typeface="Bahnschrift" panose="020B0502040204020203" pitchFamily="34" charset="0"/>
              </a:rPr>
              <a:t>Oplæringsplanen er et værktøj for arbejdsgiver og elev</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Skal foreligge inden prøvetidens udløb (de første 3 mdr.) og eleven skal være bekendt med planens indhold</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Skal indeholde en oversigt på oplæringsområder, oplæringsansvarlige, specialefag samt opfølgningssamtaler</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Vejledende oplæringsplaner fra Uddannelsesnævnet</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Word, Excel eller lign. må også bruges</a:t>
            </a:r>
          </a:p>
        </p:txBody>
      </p:sp>
      <p:sp>
        <p:nvSpPr>
          <p:cNvPr id="8" name="Rektangel 7">
            <a:extLst>
              <a:ext uri="{FF2B5EF4-FFF2-40B4-BE49-F238E27FC236}">
                <a16:creationId xmlns:a16="http://schemas.microsoft.com/office/drawing/2014/main" id="{1EF1090C-2E48-4BB1-B057-318222BDAE1C}"/>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7F28C8E4-E083-411B-819A-9C50AFFD81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121855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E02B647-F6E4-4135-98DE-98B59849B728}"/>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DA45A93A-D153-44A5-BFE5-DA243C500674}"/>
              </a:ext>
            </a:extLst>
          </p:cNvPr>
          <p:cNvSpPr txBox="1">
            <a:spLocks/>
          </p:cNvSpPr>
          <p:nvPr/>
        </p:nvSpPr>
        <p:spPr>
          <a:xfrm>
            <a:off x="1283184" y="902326"/>
            <a:ext cx="4932060" cy="52113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da-DK" sz="2800">
                <a:solidFill>
                  <a:schemeClr val="bg1"/>
                </a:solidFill>
                <a:latin typeface="Bahnschrift" panose="020B0502040204020203" pitchFamily="34" charset="0"/>
              </a:rPr>
              <a:t>Planlæg de 2 års elevforløb </a:t>
            </a:r>
            <a:endParaRPr lang="da-DK" sz="2800" dirty="0">
              <a:solidFill>
                <a:schemeClr val="bg1"/>
              </a:solidFill>
              <a:latin typeface="Bahnschrift" panose="020B0502040204020203" pitchFamily="34" charset="0"/>
            </a:endParaRPr>
          </a:p>
        </p:txBody>
      </p:sp>
      <p:sp>
        <p:nvSpPr>
          <p:cNvPr id="7" name="Pladsholder til tekst 3">
            <a:extLst>
              <a:ext uri="{FF2B5EF4-FFF2-40B4-BE49-F238E27FC236}">
                <a16:creationId xmlns:a16="http://schemas.microsoft.com/office/drawing/2014/main" id="{32B81453-AA90-49CF-B5E8-4235F2D9EA89}"/>
              </a:ext>
            </a:extLst>
          </p:cNvPr>
          <p:cNvSpPr txBox="1">
            <a:spLocks/>
          </p:cNvSpPr>
          <p:nvPr/>
        </p:nvSpPr>
        <p:spPr>
          <a:xfrm>
            <a:off x="462726" y="2170606"/>
            <a:ext cx="3027760" cy="301178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604776"/>
              </a:buClr>
              <a:buFont typeface="Wingdings" panose="05000000000000000000" pitchFamily="2" charset="2"/>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Clr>
                <a:srgbClr val="604776"/>
              </a:buClr>
              <a:buFont typeface="Wingdings" panose="05000000000000000000" pitchFamily="2" charset="2"/>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Clr>
                <a:srgbClr val="604776"/>
              </a:buClr>
              <a:buFont typeface="Wingdings" panose="05000000000000000000" pitchFamily="2" charset="2"/>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Clr>
                <a:srgbClr val="604776"/>
              </a:buClr>
              <a:buFont typeface="Wingdings" panose="05000000000000000000" pitchFamily="2" charset="2"/>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Clr>
                <a:srgbClr val="604776"/>
              </a:buClr>
              <a:buFont typeface="Wingdings" panose="05000000000000000000" pitchFamily="2" charset="2"/>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da-DK"/>
          </a:p>
          <a:p>
            <a:pPr marL="285750" indent="-285750">
              <a:buClr>
                <a:schemeClr val="bg1"/>
              </a:buClr>
              <a:buFont typeface="Arial" panose="020B0604020202020204" pitchFamily="34" charset="0"/>
              <a:buChar char="•"/>
            </a:pPr>
            <a:r>
              <a:rPr lang="da-DK" sz="1400">
                <a:solidFill>
                  <a:schemeClr val="bg1"/>
                </a:solidFill>
                <a:latin typeface="Bahnschrift" panose="020B0502040204020203" pitchFamily="34" charset="0"/>
              </a:rPr>
              <a:t>Sæt jer sammen med eleven og planlæg elevens forløb. </a:t>
            </a:r>
          </a:p>
          <a:p>
            <a:pPr marL="285750" indent="-285750">
              <a:buClr>
                <a:schemeClr val="bg1"/>
              </a:buClr>
              <a:buFont typeface="Arial" panose="020B0604020202020204" pitchFamily="34" charset="0"/>
              <a:buChar char="•"/>
            </a:pPr>
            <a:endParaRPr lang="da-DK" sz="1400">
              <a:solidFill>
                <a:schemeClr val="bg1"/>
              </a:solidFill>
              <a:latin typeface="Bahnschrift" panose="020B0502040204020203" pitchFamily="34" charset="0"/>
            </a:endParaRPr>
          </a:p>
          <a:p>
            <a:pPr marL="285750" indent="-285750">
              <a:buClr>
                <a:schemeClr val="bg1"/>
              </a:buClr>
              <a:buFont typeface="Arial" panose="020B0604020202020204" pitchFamily="34" charset="0"/>
              <a:buChar char="•"/>
            </a:pPr>
            <a:r>
              <a:rPr lang="da-DK" sz="1400">
                <a:solidFill>
                  <a:schemeClr val="bg1"/>
                </a:solidFill>
                <a:latin typeface="Bahnschrift" panose="020B0502040204020203" pitchFamily="34" charset="0"/>
              </a:rPr>
              <a:t>Se på skoleopholdenes indhold – og få det med i planlægningen</a:t>
            </a:r>
          </a:p>
          <a:p>
            <a:pPr marL="285750" indent="-285750">
              <a:buClr>
                <a:schemeClr val="bg1"/>
              </a:buClr>
              <a:buFont typeface="Arial" panose="020B0604020202020204" pitchFamily="34" charset="0"/>
              <a:buChar char="•"/>
            </a:pPr>
            <a:endParaRPr lang="da-DK" sz="1400">
              <a:solidFill>
                <a:schemeClr val="bg1"/>
              </a:solidFill>
              <a:latin typeface="Bahnschrift" panose="020B0502040204020203" pitchFamily="34" charset="0"/>
            </a:endParaRPr>
          </a:p>
          <a:p>
            <a:pPr marL="285750" indent="-285750">
              <a:buClr>
                <a:schemeClr val="bg1"/>
              </a:buClr>
              <a:buFont typeface="Arial" panose="020B0604020202020204" pitchFamily="34" charset="0"/>
              <a:buChar char="•"/>
            </a:pPr>
            <a:r>
              <a:rPr lang="da-DK" sz="1400">
                <a:solidFill>
                  <a:schemeClr val="bg1"/>
                </a:solidFill>
                <a:latin typeface="Bahnschrift" panose="020B0502040204020203" pitchFamily="34" charset="0"/>
              </a:rPr>
              <a:t>Sæt datoer for evalueringssamtaler – eleven har brug for at vide, at de er på rette vej. </a:t>
            </a:r>
          </a:p>
          <a:p>
            <a:endParaRPr lang="da-DK" dirty="0"/>
          </a:p>
        </p:txBody>
      </p:sp>
      <p:pic>
        <p:nvPicPr>
          <p:cNvPr id="8" name="Pladsholder til billede 8">
            <a:extLst>
              <a:ext uri="{FF2B5EF4-FFF2-40B4-BE49-F238E27FC236}">
                <a16:creationId xmlns:a16="http://schemas.microsoft.com/office/drawing/2014/main" id="{C7585552-C776-4B59-BDC8-87A9AA2292C7}"/>
              </a:ext>
            </a:extLst>
          </p:cNvPr>
          <p:cNvPicPr>
            <a:picLocks noChangeAspect="1"/>
          </p:cNvPicPr>
          <p:nvPr/>
        </p:nvPicPr>
        <p:blipFill rotWithShape="1">
          <a:blip r:embed="rId2"/>
          <a:srcRect l="28022" t="22421" r="28864" b="18520"/>
          <a:stretch/>
        </p:blipFill>
        <p:spPr>
          <a:xfrm>
            <a:off x="3749214" y="1894895"/>
            <a:ext cx="4932060" cy="3800213"/>
          </a:xfrm>
          <a:prstGeom prst="rect">
            <a:avLst/>
          </a:prstGeom>
        </p:spPr>
      </p:pic>
      <p:pic>
        <p:nvPicPr>
          <p:cNvPr id="10" name="Grafik 9" descr="Dagsplan">
            <a:extLst>
              <a:ext uri="{FF2B5EF4-FFF2-40B4-BE49-F238E27FC236}">
                <a16:creationId xmlns:a16="http://schemas.microsoft.com/office/drawing/2014/main" id="{AABAADC1-A7A1-4F18-93C2-1B01DC9A74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137" y="835745"/>
            <a:ext cx="638047" cy="638047"/>
          </a:xfrm>
          <a:prstGeom prst="rect">
            <a:avLst/>
          </a:prstGeom>
        </p:spPr>
      </p:pic>
      <p:pic>
        <p:nvPicPr>
          <p:cNvPr id="11" name="Billede 10">
            <a:extLst>
              <a:ext uri="{FF2B5EF4-FFF2-40B4-BE49-F238E27FC236}">
                <a16:creationId xmlns:a16="http://schemas.microsoft.com/office/drawing/2014/main" id="{A0FF6DB9-36E1-4FB6-B56E-83156019B3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718802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893992A-5D9E-4F0A-A377-77E463B293D2}"/>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EC35909-168F-4BAA-8657-8F870E271E30}"/>
              </a:ext>
            </a:extLst>
          </p:cNvPr>
          <p:cNvSpPr>
            <a:spLocks noGrp="1"/>
          </p:cNvSpPr>
          <p:nvPr>
            <p:ph type="title"/>
          </p:nvPr>
        </p:nvSpPr>
        <p:spPr/>
        <p:txBody>
          <a:bodyPr/>
          <a:lstStyle/>
          <a:p>
            <a:r>
              <a:rPr lang="da-DK" dirty="0"/>
              <a:t>Oplæringsplanen – eksempler fra Administration</a:t>
            </a:r>
          </a:p>
        </p:txBody>
      </p:sp>
      <p:sp>
        <p:nvSpPr>
          <p:cNvPr id="3" name="Pladsholder til indhold 2">
            <a:extLst>
              <a:ext uri="{FF2B5EF4-FFF2-40B4-BE49-F238E27FC236}">
                <a16:creationId xmlns:a16="http://schemas.microsoft.com/office/drawing/2014/main" id="{F3AD7BFF-D830-42E8-9CB0-95455D8535C8}"/>
              </a:ext>
            </a:extLst>
          </p:cNvPr>
          <p:cNvSpPr>
            <a:spLocks noGrp="1"/>
          </p:cNvSpPr>
          <p:nvPr>
            <p:ph idx="1"/>
          </p:nvPr>
        </p:nvSpPr>
        <p:spPr>
          <a:xfrm>
            <a:off x="1388084" y="5298561"/>
            <a:ext cx="6475530" cy="798917"/>
          </a:xfrm>
        </p:spPr>
        <p:txBody>
          <a:bodyPr>
            <a:normAutofit/>
          </a:bodyPr>
          <a:lstStyle/>
          <a:p>
            <a:pPr>
              <a:buFont typeface="Arial" panose="020B0604020202020204" pitchFamily="34" charset="0"/>
              <a:buChar char="•"/>
            </a:pPr>
            <a:r>
              <a:rPr lang="da-DK" sz="1600" dirty="0">
                <a:solidFill>
                  <a:srgbClr val="4B355D"/>
                </a:solidFill>
                <a:latin typeface="Bahnschrift" panose="020B0502040204020203" pitchFamily="34" charset="0"/>
              </a:rPr>
              <a:t>Fleksibelt pointsystem, der tager hensyn til virksomheders forskellige oplæringsmuligheder</a:t>
            </a:r>
          </a:p>
        </p:txBody>
      </p:sp>
      <p:pic>
        <p:nvPicPr>
          <p:cNvPr id="4" name="Billede 3">
            <a:extLst>
              <a:ext uri="{FF2B5EF4-FFF2-40B4-BE49-F238E27FC236}">
                <a16:creationId xmlns:a16="http://schemas.microsoft.com/office/drawing/2014/main" id="{702820FC-D656-47F2-BA32-E12AD5495202}"/>
              </a:ext>
            </a:extLst>
          </p:cNvPr>
          <p:cNvPicPr>
            <a:picLocks noChangeAspect="1"/>
          </p:cNvPicPr>
          <p:nvPr/>
        </p:nvPicPr>
        <p:blipFill>
          <a:blip r:embed="rId2"/>
          <a:stretch>
            <a:fillRect/>
          </a:stretch>
        </p:blipFill>
        <p:spPr>
          <a:xfrm>
            <a:off x="2159229" y="2817214"/>
            <a:ext cx="4607719" cy="1957388"/>
          </a:xfrm>
          <a:prstGeom prst="rect">
            <a:avLst/>
          </a:prstGeom>
        </p:spPr>
      </p:pic>
      <p:sp>
        <p:nvSpPr>
          <p:cNvPr id="5" name="Rektangel 4">
            <a:extLst>
              <a:ext uri="{FF2B5EF4-FFF2-40B4-BE49-F238E27FC236}">
                <a16:creationId xmlns:a16="http://schemas.microsoft.com/office/drawing/2014/main" id="{853C3269-824D-421A-8BDB-06F624BEFE04}"/>
              </a:ext>
            </a:extLst>
          </p:cNvPr>
          <p:cNvSpPr/>
          <p:nvPr/>
        </p:nvSpPr>
        <p:spPr>
          <a:xfrm>
            <a:off x="0" y="-13944"/>
            <a:ext cx="9144000" cy="109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indhold 2">
            <a:extLst>
              <a:ext uri="{FF2B5EF4-FFF2-40B4-BE49-F238E27FC236}">
                <a16:creationId xmlns:a16="http://schemas.microsoft.com/office/drawing/2014/main" id="{AF476576-95E8-42D2-B060-E493E8DD020F}"/>
              </a:ext>
            </a:extLst>
          </p:cNvPr>
          <p:cNvSpPr txBox="1">
            <a:spLocks/>
          </p:cNvSpPr>
          <p:nvPr/>
        </p:nvSpPr>
        <p:spPr>
          <a:xfrm>
            <a:off x="1193349" y="2113234"/>
            <a:ext cx="6539481" cy="427316"/>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panose="020B0604020202020204" pitchFamily="34" charset="0"/>
              <a:buChar char="•"/>
            </a:pPr>
            <a:r>
              <a:rPr lang="da-DK" sz="1600" dirty="0">
                <a:solidFill>
                  <a:srgbClr val="4B355D"/>
                </a:solidFill>
                <a:latin typeface="Bahnschrift" panose="020B0502040204020203" pitchFamily="34" charset="0"/>
              </a:rPr>
              <a:t>Bundne og valgfrie oplæringsområder for administrationselever</a:t>
            </a:r>
          </a:p>
        </p:txBody>
      </p:sp>
      <p:sp>
        <p:nvSpPr>
          <p:cNvPr id="7" name="Titel 1">
            <a:extLst>
              <a:ext uri="{FF2B5EF4-FFF2-40B4-BE49-F238E27FC236}">
                <a16:creationId xmlns:a16="http://schemas.microsoft.com/office/drawing/2014/main" id="{C513304C-249B-407B-AFAE-BE68AD269C9C}"/>
              </a:ext>
            </a:extLst>
          </p:cNvPr>
          <p:cNvSpPr txBox="1">
            <a:spLocks/>
          </p:cNvSpPr>
          <p:nvPr/>
        </p:nvSpPr>
        <p:spPr>
          <a:xfrm>
            <a:off x="1388084" y="812926"/>
            <a:ext cx="6845941"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Administration</a:t>
            </a:r>
          </a:p>
        </p:txBody>
      </p:sp>
      <p:pic>
        <p:nvPicPr>
          <p:cNvPr id="8" name="Grafik 7" descr="Strategiplan">
            <a:extLst>
              <a:ext uri="{FF2B5EF4-FFF2-40B4-BE49-F238E27FC236}">
                <a16:creationId xmlns:a16="http://schemas.microsoft.com/office/drawing/2014/main" id="{25E34684-2FB7-4F8D-AF0C-F2985997F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04" y="809902"/>
            <a:ext cx="687580" cy="687580"/>
          </a:xfrm>
          <a:prstGeom prst="rect">
            <a:avLst/>
          </a:prstGeom>
        </p:spPr>
      </p:pic>
      <p:pic>
        <p:nvPicPr>
          <p:cNvPr id="9" name="Billede 8">
            <a:extLst>
              <a:ext uri="{FF2B5EF4-FFF2-40B4-BE49-F238E27FC236}">
                <a16:creationId xmlns:a16="http://schemas.microsoft.com/office/drawing/2014/main" id="{51B7C0C2-D327-4B71-A348-D6BFEC524F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906801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D76F908-C7D5-4450-A612-7DE3DEE4CB39}"/>
              </a:ext>
            </a:extLst>
          </p:cNvPr>
          <p:cNvSpPr/>
          <p:nvPr/>
        </p:nvSpPr>
        <p:spPr>
          <a:xfrm>
            <a:off x="0" y="0"/>
            <a:ext cx="9144000" cy="6845799"/>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1">
            <a:extLst>
              <a:ext uri="{FF2B5EF4-FFF2-40B4-BE49-F238E27FC236}">
                <a16:creationId xmlns:a16="http://schemas.microsoft.com/office/drawing/2014/main" id="{23D5E8F1-AD89-49E1-A79D-2DD0151C7213}"/>
              </a:ext>
            </a:extLst>
          </p:cNvPr>
          <p:cNvSpPr txBox="1">
            <a:spLocks/>
          </p:cNvSpPr>
          <p:nvPr/>
        </p:nvSpPr>
        <p:spPr>
          <a:xfrm>
            <a:off x="1484327" y="353824"/>
            <a:ext cx="6829163"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effectLst/>
                <a:latin typeface="Bahnschrift" panose="020B0502040204020203" pitchFamily="34" charset="0"/>
              </a:rPr>
              <a:t>Oplæringsplanen </a:t>
            </a:r>
            <a:br>
              <a:rPr lang="da-DK" sz="2800" dirty="0">
                <a:effectLst/>
                <a:latin typeface="Bahnschrift" panose="020B0502040204020203" pitchFamily="34" charset="0"/>
              </a:rPr>
            </a:br>
            <a:r>
              <a:rPr lang="da-DK" sz="2800" dirty="0">
                <a:effectLst/>
                <a:latin typeface="Bahnschrift" panose="020B0502040204020203" pitchFamily="34" charset="0"/>
              </a:rPr>
              <a:t>– eksempler fra Administration</a:t>
            </a:r>
          </a:p>
        </p:txBody>
      </p:sp>
      <p:pic>
        <p:nvPicPr>
          <p:cNvPr id="6" name="Grafik 5" descr="Strategiplan">
            <a:extLst>
              <a:ext uri="{FF2B5EF4-FFF2-40B4-BE49-F238E27FC236}">
                <a16:creationId xmlns:a16="http://schemas.microsoft.com/office/drawing/2014/main" id="{8319034B-9C8E-4B9C-8A22-F1AC9CA486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747" y="430409"/>
            <a:ext cx="687580" cy="687580"/>
          </a:xfrm>
          <a:prstGeom prst="rect">
            <a:avLst/>
          </a:prstGeom>
        </p:spPr>
      </p:pic>
      <p:pic>
        <p:nvPicPr>
          <p:cNvPr id="7" name="Billede 6">
            <a:extLst>
              <a:ext uri="{FF2B5EF4-FFF2-40B4-BE49-F238E27FC236}">
                <a16:creationId xmlns:a16="http://schemas.microsoft.com/office/drawing/2014/main" id="{89803870-AE7A-4824-A9D0-F089F79571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3" name="Pladsholder til indhold 2">
            <a:extLst>
              <a:ext uri="{FF2B5EF4-FFF2-40B4-BE49-F238E27FC236}">
                <a16:creationId xmlns:a16="http://schemas.microsoft.com/office/drawing/2014/main" id="{BAB316E2-F07D-4A43-8F4F-7A955A129790}"/>
              </a:ext>
            </a:extLst>
          </p:cNvPr>
          <p:cNvSpPr>
            <a:spLocks noGrp="1"/>
          </p:cNvSpPr>
          <p:nvPr>
            <p:ph idx="1"/>
          </p:nvPr>
        </p:nvSpPr>
        <p:spPr>
          <a:xfrm>
            <a:off x="623262" y="1750591"/>
            <a:ext cx="7908342" cy="4753585"/>
          </a:xfrm>
        </p:spPr>
        <p:txBody>
          <a:bodyPr>
            <a:normAutofit/>
          </a:bodyPr>
          <a:lstStyle/>
          <a:p>
            <a:pPr marL="0" indent="0">
              <a:buClr>
                <a:schemeClr val="bg1"/>
              </a:buClr>
              <a:buNone/>
            </a:pPr>
            <a:r>
              <a:rPr lang="da-DK" sz="1800" dirty="0">
                <a:solidFill>
                  <a:schemeClr val="bg1"/>
                </a:solidFill>
                <a:latin typeface="Bahnschrift" panose="020B0502040204020203" pitchFamily="34" charset="0"/>
              </a:rPr>
              <a:t>4 ugers bundne specialefag, som modsvarer de bundne oplæringsområder</a:t>
            </a:r>
          </a:p>
          <a:p>
            <a:pPr lvl="1">
              <a:lnSpc>
                <a:spcPct val="10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Virksomhedskommunikation</a:t>
            </a:r>
          </a:p>
          <a:p>
            <a:pPr lvl="1">
              <a:lnSpc>
                <a:spcPct val="10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Optimering af arbejdsprocesser</a:t>
            </a:r>
          </a:p>
          <a:p>
            <a:pPr lvl="1">
              <a:lnSpc>
                <a:spcPct val="10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Projektadministration</a:t>
            </a:r>
          </a:p>
          <a:p>
            <a:pPr lvl="1">
              <a:lnSpc>
                <a:spcPct val="10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Datahåndtering</a:t>
            </a:r>
          </a:p>
          <a:p>
            <a:pPr lvl="1">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2-6 ugers valgfrie specialefag (1-5 uger for elever over 25 år)</a:t>
            </a:r>
          </a:p>
          <a:p>
            <a:pPr lvl="1">
              <a:lnSpc>
                <a:spcPct val="10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Arbejdsgiver og elev vælger fagene ud fra oplæringsområder og interesse</a:t>
            </a:r>
          </a:p>
          <a:p>
            <a:pPr lvl="1">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1 uge til fagprøven</a:t>
            </a:r>
          </a:p>
          <a:p>
            <a:pPr lvl="1">
              <a:lnSpc>
                <a:spcPct val="10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Fagprøvekontrakt mellem elev, virksomhed og Rybners </a:t>
            </a:r>
          </a:p>
          <a:p>
            <a:pPr lvl="1">
              <a:lnSpc>
                <a:spcPct val="10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Herefter bunden problemstilling</a:t>
            </a:r>
          </a:p>
          <a:p>
            <a:pPr lvl="1">
              <a:lnSpc>
                <a:spcPct val="10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Eleven arbejder med problemstillingen i virksomheden; </a:t>
            </a:r>
            <a:br>
              <a:rPr lang="da-DK" sz="1400" dirty="0">
                <a:solidFill>
                  <a:schemeClr val="bg1"/>
                </a:solidFill>
                <a:latin typeface="Bahnschrift" panose="020B0502040204020203" pitchFamily="34" charset="0"/>
              </a:rPr>
            </a:br>
            <a:r>
              <a:rPr lang="da-DK" sz="1400" dirty="0">
                <a:solidFill>
                  <a:schemeClr val="bg1"/>
                </a:solidFill>
                <a:latin typeface="Bahnschrift" panose="020B0502040204020203" pitchFamily="34" charset="0"/>
              </a:rPr>
              <a:t>eks. indhente data, foretage interview m.v.</a:t>
            </a:r>
          </a:p>
          <a:p>
            <a:pPr lvl="1">
              <a:lnSpc>
                <a:spcPct val="10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4 skrivedage til den afsluttende opgave samt 1 dag til selve eksamen</a:t>
            </a:r>
          </a:p>
          <a:p>
            <a:pPr lvl="1"/>
            <a:endParaRPr lang="da-DK" dirty="0"/>
          </a:p>
        </p:txBody>
      </p:sp>
    </p:spTree>
    <p:extLst>
      <p:ext uri="{BB962C8B-B14F-4D97-AF65-F5344CB8AC3E}">
        <p14:creationId xmlns:p14="http://schemas.microsoft.com/office/powerpoint/2010/main" val="2499229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C4F79D0-0178-4619-83E2-0F2C929D33AD}"/>
              </a:ext>
            </a:extLst>
          </p:cNvPr>
          <p:cNvSpPr/>
          <p:nvPr/>
        </p:nvSpPr>
        <p:spPr>
          <a:xfrm>
            <a:off x="-4" y="0"/>
            <a:ext cx="9144000" cy="14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CB58547D-8319-489F-94C5-85F12B02DA4D}"/>
              </a:ext>
            </a:extLst>
          </p:cNvPr>
          <p:cNvSpPr txBox="1">
            <a:spLocks/>
          </p:cNvSpPr>
          <p:nvPr/>
        </p:nvSpPr>
        <p:spPr>
          <a:xfrm>
            <a:off x="1388084" y="812926"/>
            <a:ext cx="6845941"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Administration</a:t>
            </a:r>
          </a:p>
        </p:txBody>
      </p:sp>
      <p:sp>
        <p:nvSpPr>
          <p:cNvPr id="8" name="Pladsholder til indhold 2">
            <a:extLst>
              <a:ext uri="{FF2B5EF4-FFF2-40B4-BE49-F238E27FC236}">
                <a16:creationId xmlns:a16="http://schemas.microsoft.com/office/drawing/2014/main" id="{E34B0726-6627-4573-9C5F-685FCD5F4215}"/>
              </a:ext>
            </a:extLst>
          </p:cNvPr>
          <p:cNvSpPr txBox="1">
            <a:spLocks/>
          </p:cNvSpPr>
          <p:nvPr/>
        </p:nvSpPr>
        <p:spPr>
          <a:xfrm>
            <a:off x="951878" y="2315247"/>
            <a:ext cx="7240223" cy="334249"/>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panose="020B0604020202020204" pitchFamily="34" charset="0"/>
              <a:buChar char="•"/>
            </a:pPr>
            <a:r>
              <a:rPr lang="da-DK" sz="1600" dirty="0">
                <a:solidFill>
                  <a:srgbClr val="614776"/>
                </a:solidFill>
                <a:latin typeface="Bahnschrift" panose="020B0502040204020203" pitchFamily="34" charset="0"/>
              </a:rPr>
              <a:t>Bundne mål inden for Kommunikation og service</a:t>
            </a:r>
          </a:p>
        </p:txBody>
      </p:sp>
      <p:pic>
        <p:nvPicPr>
          <p:cNvPr id="9" name="Grafik 8" descr="Strategiplan">
            <a:extLst>
              <a:ext uri="{FF2B5EF4-FFF2-40B4-BE49-F238E27FC236}">
                <a16:creationId xmlns:a16="http://schemas.microsoft.com/office/drawing/2014/main" id="{BFABEDE7-F0F0-4B7F-A91F-5327040A42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sp>
        <p:nvSpPr>
          <p:cNvPr id="10" name="Rektangel 9">
            <a:extLst>
              <a:ext uri="{FF2B5EF4-FFF2-40B4-BE49-F238E27FC236}">
                <a16:creationId xmlns:a16="http://schemas.microsoft.com/office/drawing/2014/main" id="{7656D8AF-10B6-4E34-AEC4-38DB6B50A6C2}"/>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15323A61-B101-434F-93A0-9BDE8EE3D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pic>
        <p:nvPicPr>
          <p:cNvPr id="7" name="Billede 6">
            <a:extLst>
              <a:ext uri="{FF2B5EF4-FFF2-40B4-BE49-F238E27FC236}">
                <a16:creationId xmlns:a16="http://schemas.microsoft.com/office/drawing/2014/main" id="{4EBB0D54-9A0A-4A1E-BA2E-9877356015D1}"/>
              </a:ext>
            </a:extLst>
          </p:cNvPr>
          <p:cNvPicPr>
            <a:picLocks noChangeAspect="1"/>
          </p:cNvPicPr>
          <p:nvPr/>
        </p:nvPicPr>
        <p:blipFill>
          <a:blip r:embed="rId5"/>
          <a:stretch>
            <a:fillRect/>
          </a:stretch>
        </p:blipFill>
        <p:spPr>
          <a:xfrm>
            <a:off x="2225268" y="3005609"/>
            <a:ext cx="4693444" cy="2714625"/>
          </a:xfrm>
          <a:prstGeom prst="rect">
            <a:avLst/>
          </a:prstGeom>
        </p:spPr>
      </p:pic>
    </p:spTree>
    <p:extLst>
      <p:ext uri="{BB962C8B-B14F-4D97-AF65-F5344CB8AC3E}">
        <p14:creationId xmlns:p14="http://schemas.microsoft.com/office/powerpoint/2010/main" val="2720492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7B79DD3-DE5B-4D3A-83F0-EB6B9218AB40}"/>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0CFB315A-3BD9-4A30-89EF-C4DA970F1B34}"/>
              </a:ext>
            </a:extLst>
          </p:cNvPr>
          <p:cNvSpPr txBox="1">
            <a:spLocks/>
          </p:cNvSpPr>
          <p:nvPr/>
        </p:nvSpPr>
        <p:spPr>
          <a:xfrm>
            <a:off x="1337780" y="706825"/>
            <a:ext cx="6468437" cy="102364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effectLst/>
                <a:latin typeface="Bahnschrift" panose="020B0502040204020203" pitchFamily="34" charset="0"/>
              </a:rPr>
              <a:t>Oplæringsplanen </a:t>
            </a:r>
            <a:br>
              <a:rPr lang="da-DK" sz="2800" dirty="0">
                <a:effectLst/>
                <a:latin typeface="Bahnschrift" panose="020B0502040204020203" pitchFamily="34" charset="0"/>
              </a:rPr>
            </a:br>
            <a:r>
              <a:rPr lang="da-DK" sz="2800" dirty="0">
                <a:effectLst/>
                <a:latin typeface="Bahnschrift" panose="020B0502040204020203" pitchFamily="34" charset="0"/>
              </a:rPr>
              <a:t>– eksempler fra Administration</a:t>
            </a:r>
          </a:p>
        </p:txBody>
      </p:sp>
      <p:sp>
        <p:nvSpPr>
          <p:cNvPr id="7" name="Pladsholder til indhold 2">
            <a:extLst>
              <a:ext uri="{FF2B5EF4-FFF2-40B4-BE49-F238E27FC236}">
                <a16:creationId xmlns:a16="http://schemas.microsoft.com/office/drawing/2014/main" id="{CBAD4226-20B6-4A8D-8D1A-80614510C0F6}"/>
              </a:ext>
            </a:extLst>
          </p:cNvPr>
          <p:cNvSpPr txBox="1">
            <a:spLocks/>
          </p:cNvSpPr>
          <p:nvPr/>
        </p:nvSpPr>
        <p:spPr>
          <a:xfrm>
            <a:off x="1136332" y="2303166"/>
            <a:ext cx="7886700" cy="326460"/>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600" dirty="0">
                <a:solidFill>
                  <a:schemeClr val="bg1"/>
                </a:solidFill>
                <a:latin typeface="Bahnschrift" panose="020B0502040204020203" pitchFamily="34" charset="0"/>
              </a:rPr>
              <a:t>Bundent fag Virksomhedskommunikation</a:t>
            </a:r>
          </a:p>
        </p:txBody>
      </p:sp>
      <p:pic>
        <p:nvPicPr>
          <p:cNvPr id="8" name="Grafik 7" descr="Strategiplan">
            <a:extLst>
              <a:ext uri="{FF2B5EF4-FFF2-40B4-BE49-F238E27FC236}">
                <a16:creationId xmlns:a16="http://schemas.microsoft.com/office/drawing/2014/main" id="{0436DC33-7A45-484A-9BAB-ECC3E89ACC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200" y="823607"/>
            <a:ext cx="687580" cy="687580"/>
          </a:xfrm>
          <a:prstGeom prst="rect">
            <a:avLst/>
          </a:prstGeom>
        </p:spPr>
      </p:pic>
      <p:pic>
        <p:nvPicPr>
          <p:cNvPr id="4" name="Billede 3">
            <a:extLst>
              <a:ext uri="{FF2B5EF4-FFF2-40B4-BE49-F238E27FC236}">
                <a16:creationId xmlns:a16="http://schemas.microsoft.com/office/drawing/2014/main" id="{36FC8BE0-8793-46A1-9B74-29420CFB6B7E}"/>
              </a:ext>
            </a:extLst>
          </p:cNvPr>
          <p:cNvPicPr/>
          <p:nvPr/>
        </p:nvPicPr>
        <p:blipFill>
          <a:blip r:embed="rId4"/>
          <a:stretch>
            <a:fillRect/>
          </a:stretch>
        </p:blipFill>
        <p:spPr>
          <a:xfrm>
            <a:off x="1136333" y="3021788"/>
            <a:ext cx="6871335" cy="1979771"/>
          </a:xfrm>
          <a:prstGeom prst="rect">
            <a:avLst/>
          </a:prstGeom>
        </p:spPr>
      </p:pic>
    </p:spTree>
    <p:extLst>
      <p:ext uri="{BB962C8B-B14F-4D97-AF65-F5344CB8AC3E}">
        <p14:creationId xmlns:p14="http://schemas.microsoft.com/office/powerpoint/2010/main" val="1801231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D8A98CC-ACFB-4746-8C5B-B13691180510}"/>
              </a:ext>
            </a:extLst>
          </p:cNvPr>
          <p:cNvSpPr/>
          <p:nvPr/>
        </p:nvSpPr>
        <p:spPr>
          <a:xfrm>
            <a:off x="0" y="0"/>
            <a:ext cx="9144000" cy="139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a:extLst>
              <a:ext uri="{FF2B5EF4-FFF2-40B4-BE49-F238E27FC236}">
                <a16:creationId xmlns:a16="http://schemas.microsoft.com/office/drawing/2014/main" id="{D9A541F1-628E-4649-A362-4BC2401448C4}"/>
              </a:ext>
            </a:extLst>
          </p:cNvPr>
          <p:cNvSpPr txBox="1">
            <a:spLocks/>
          </p:cNvSpPr>
          <p:nvPr/>
        </p:nvSpPr>
        <p:spPr>
          <a:xfrm>
            <a:off x="1463583" y="713928"/>
            <a:ext cx="6607149"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Administration</a:t>
            </a:r>
          </a:p>
        </p:txBody>
      </p:sp>
      <p:sp>
        <p:nvSpPr>
          <p:cNvPr id="8" name="Pladsholder til indhold 2">
            <a:extLst>
              <a:ext uri="{FF2B5EF4-FFF2-40B4-BE49-F238E27FC236}">
                <a16:creationId xmlns:a16="http://schemas.microsoft.com/office/drawing/2014/main" id="{09974EFB-7BA8-4D8B-857B-B4DFE3AB3E05}"/>
              </a:ext>
            </a:extLst>
          </p:cNvPr>
          <p:cNvSpPr txBox="1">
            <a:spLocks/>
          </p:cNvSpPr>
          <p:nvPr/>
        </p:nvSpPr>
        <p:spPr>
          <a:xfrm>
            <a:off x="1204251" y="5234049"/>
            <a:ext cx="6263350" cy="641488"/>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400" dirty="0">
                <a:solidFill>
                  <a:srgbClr val="4B355D"/>
                </a:solidFill>
                <a:latin typeface="Bahnschrift" panose="020B0502040204020203" pitchFamily="34" charset="0"/>
              </a:rPr>
              <a:t>Se vedhæftede beskrivelse af flere eksempler, som er tilknyttet de bundne oplæringsområder og bundne specialefag</a:t>
            </a:r>
          </a:p>
        </p:txBody>
      </p:sp>
      <p:pic>
        <p:nvPicPr>
          <p:cNvPr id="9" name="Grafik 8" descr="Strategiplan">
            <a:extLst>
              <a:ext uri="{FF2B5EF4-FFF2-40B4-BE49-F238E27FC236}">
                <a16:creationId xmlns:a16="http://schemas.microsoft.com/office/drawing/2014/main" id="{FB52012B-451A-430A-B93E-90B2DD753F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sp>
        <p:nvSpPr>
          <p:cNvPr id="10" name="Rektangel 9">
            <a:extLst>
              <a:ext uri="{FF2B5EF4-FFF2-40B4-BE49-F238E27FC236}">
                <a16:creationId xmlns:a16="http://schemas.microsoft.com/office/drawing/2014/main" id="{DF4E55B9-9E41-49E7-8AB6-B1950B28B9BA}"/>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2DDC8736-A31B-481E-9E02-D1BCCE190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pic>
        <p:nvPicPr>
          <p:cNvPr id="4" name="Billede 3">
            <a:extLst>
              <a:ext uri="{FF2B5EF4-FFF2-40B4-BE49-F238E27FC236}">
                <a16:creationId xmlns:a16="http://schemas.microsoft.com/office/drawing/2014/main" id="{FCAF27B8-F0FD-4D00-A95A-5DDE7AFDB735}"/>
              </a:ext>
            </a:extLst>
          </p:cNvPr>
          <p:cNvPicPr/>
          <p:nvPr/>
        </p:nvPicPr>
        <p:blipFill>
          <a:blip r:embed="rId5"/>
          <a:stretch>
            <a:fillRect/>
          </a:stretch>
        </p:blipFill>
        <p:spPr>
          <a:xfrm>
            <a:off x="1204252" y="2266032"/>
            <a:ext cx="4079081" cy="1314450"/>
          </a:xfrm>
          <a:prstGeom prst="rect">
            <a:avLst/>
          </a:prstGeom>
        </p:spPr>
      </p:pic>
      <p:pic>
        <p:nvPicPr>
          <p:cNvPr id="5" name="Pladsholder til indhold 4">
            <a:extLst>
              <a:ext uri="{FF2B5EF4-FFF2-40B4-BE49-F238E27FC236}">
                <a16:creationId xmlns:a16="http://schemas.microsoft.com/office/drawing/2014/main" id="{2337E257-C470-4B4B-A1CA-926E405228D5}"/>
              </a:ext>
            </a:extLst>
          </p:cNvPr>
          <p:cNvPicPr>
            <a:picLocks/>
          </p:cNvPicPr>
          <p:nvPr/>
        </p:nvPicPr>
        <p:blipFill>
          <a:blip r:embed="rId6"/>
          <a:stretch>
            <a:fillRect/>
          </a:stretch>
        </p:blipFill>
        <p:spPr>
          <a:xfrm>
            <a:off x="1204251" y="3876913"/>
            <a:ext cx="4779169" cy="828675"/>
          </a:xfrm>
          <a:prstGeom prst="rect">
            <a:avLst/>
          </a:prstGeom>
        </p:spPr>
      </p:pic>
    </p:spTree>
    <p:extLst>
      <p:ext uri="{BB962C8B-B14F-4D97-AF65-F5344CB8AC3E}">
        <p14:creationId xmlns:p14="http://schemas.microsoft.com/office/powerpoint/2010/main" val="3541255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A5DF38-60FF-4602-82AA-0072AB232E4E}"/>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itel 1">
            <a:extLst>
              <a:ext uri="{FF2B5EF4-FFF2-40B4-BE49-F238E27FC236}">
                <a16:creationId xmlns:a16="http://schemas.microsoft.com/office/drawing/2014/main" id="{0BD973EA-E6BC-4EF3-84FE-A2594A90A9DA}"/>
              </a:ext>
            </a:extLst>
          </p:cNvPr>
          <p:cNvSpPr txBox="1">
            <a:spLocks/>
          </p:cNvSpPr>
          <p:nvPr/>
        </p:nvSpPr>
        <p:spPr>
          <a:xfrm>
            <a:off x="1538589" y="638223"/>
            <a:ext cx="5796792"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900">
                <a:effectLst/>
                <a:latin typeface="Bahnschrift" panose="020B0502040204020203" pitchFamily="34" charset="0"/>
              </a:rPr>
              <a:t>Eksempler til samtaleskemaer til opfølgning på specialefag</a:t>
            </a:r>
            <a:endParaRPr lang="da-DK" sz="2900" dirty="0">
              <a:effectLst/>
              <a:latin typeface="Bahnschrift" panose="020B0502040204020203" pitchFamily="34" charset="0"/>
            </a:endParaRPr>
          </a:p>
        </p:txBody>
      </p:sp>
      <p:sp>
        <p:nvSpPr>
          <p:cNvPr id="6" name="Pladsholder til indhold 2">
            <a:extLst>
              <a:ext uri="{FF2B5EF4-FFF2-40B4-BE49-F238E27FC236}">
                <a16:creationId xmlns:a16="http://schemas.microsoft.com/office/drawing/2014/main" id="{0558D1D2-B656-4B71-A445-E8E4E6EEF018}"/>
              </a:ext>
            </a:extLst>
          </p:cNvPr>
          <p:cNvSpPr txBox="1">
            <a:spLocks/>
          </p:cNvSpPr>
          <p:nvPr/>
        </p:nvSpPr>
        <p:spPr>
          <a:xfrm>
            <a:off x="800886" y="2185890"/>
            <a:ext cx="7542227" cy="3522065"/>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1800">
                <a:solidFill>
                  <a:schemeClr val="bg1"/>
                </a:solidFill>
                <a:latin typeface="Bahnschrift" panose="020B0502040204020203" pitchFamily="34" charset="0"/>
              </a:rPr>
              <a:t>Der er krav om min. 3 opfølgningssamtaler i løbet af uddannelsestiden</a:t>
            </a:r>
            <a:br>
              <a:rPr lang="da-DK" sz="1800">
                <a:solidFill>
                  <a:schemeClr val="bg1"/>
                </a:solidFill>
                <a:latin typeface="Bahnschrift" panose="020B0502040204020203" pitchFamily="34" charset="0"/>
              </a:rPr>
            </a:br>
            <a:endParaRPr lang="da-DK" sz="180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400">
                <a:solidFill>
                  <a:schemeClr val="bg1"/>
                </a:solidFill>
                <a:latin typeface="Bahnschrift" panose="020B0502040204020203" pitchFamily="34" charset="0"/>
              </a:rPr>
              <a:t>1. opfølgningssamtale afholdes inden prøvetidens udløb</a:t>
            </a:r>
          </a:p>
          <a:p>
            <a:pPr lvl="1">
              <a:buClr>
                <a:schemeClr val="bg1"/>
              </a:buClr>
              <a:buFont typeface="Arial" panose="020B0604020202020204" pitchFamily="34" charset="0"/>
              <a:buChar char="•"/>
            </a:pPr>
            <a:r>
              <a:rPr lang="da-DK" sz="1400">
                <a:solidFill>
                  <a:schemeClr val="bg1"/>
                </a:solidFill>
                <a:latin typeface="Bahnschrift" panose="020B0502040204020203" pitchFamily="34" charset="0"/>
              </a:rPr>
              <a:t>2. opfølgningssamtale i løbet af uddannelsestiden</a:t>
            </a:r>
          </a:p>
          <a:p>
            <a:pPr lvl="1">
              <a:buClr>
                <a:schemeClr val="bg1"/>
              </a:buClr>
              <a:buFont typeface="Arial" panose="020B0604020202020204" pitchFamily="34" charset="0"/>
              <a:buChar char="•"/>
            </a:pPr>
            <a:r>
              <a:rPr lang="da-DK" sz="1400">
                <a:solidFill>
                  <a:schemeClr val="bg1"/>
                </a:solidFill>
                <a:latin typeface="Bahnschrift" panose="020B0502040204020203" pitchFamily="34" charset="0"/>
              </a:rPr>
              <a:t>3. opfølgningssamtale i forbindelse med fagprøven</a:t>
            </a:r>
          </a:p>
          <a:p>
            <a:pPr lvl="1">
              <a:buClr>
                <a:schemeClr val="bg1"/>
              </a:buClr>
              <a:buFont typeface="Arial" panose="020B0604020202020204" pitchFamily="34" charset="0"/>
              <a:buChar char="•"/>
            </a:pPr>
            <a:endParaRPr lang="da-DK" sz="1400">
              <a:solidFill>
                <a:schemeClr val="bg1"/>
              </a:solidFill>
              <a:latin typeface="Bahnschrift" panose="020B0502040204020203" pitchFamily="34" charset="0"/>
            </a:endParaRPr>
          </a:p>
          <a:p>
            <a:pPr marL="0" indent="0">
              <a:buClr>
                <a:schemeClr val="bg1"/>
              </a:buClr>
              <a:buFont typeface="Wingdings" panose="05000000000000000000" pitchFamily="2" charset="2"/>
              <a:buNone/>
            </a:pPr>
            <a:r>
              <a:rPr lang="da-DK" sz="1800">
                <a:solidFill>
                  <a:schemeClr val="bg1"/>
                </a:solidFill>
                <a:latin typeface="Bahnschrift" panose="020B0502040204020203" pitchFamily="34" charset="0"/>
              </a:rPr>
              <a:t>Vi anbefaler opfølgningssamtaler i forbindelse med hvert skoleophold</a:t>
            </a:r>
            <a:br>
              <a:rPr lang="da-DK" sz="1800">
                <a:solidFill>
                  <a:schemeClr val="bg1"/>
                </a:solidFill>
                <a:latin typeface="Bahnschrift" panose="020B0502040204020203" pitchFamily="34" charset="0"/>
              </a:rPr>
            </a:br>
            <a:endParaRPr lang="da-DK" sz="180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400">
                <a:solidFill>
                  <a:schemeClr val="bg1"/>
                </a:solidFill>
                <a:latin typeface="Bahnschrift" panose="020B0502040204020203" pitchFamily="34" charset="0"/>
              </a:rPr>
              <a:t>Giver eleven bedre forståelse af vekselvirkning mellem teori og praksis</a:t>
            </a:r>
          </a:p>
          <a:p>
            <a:pPr lvl="1">
              <a:buClr>
                <a:schemeClr val="bg1"/>
              </a:buClr>
              <a:buFont typeface="Arial" panose="020B0604020202020204" pitchFamily="34" charset="0"/>
              <a:buChar char="•"/>
            </a:pPr>
            <a:r>
              <a:rPr lang="da-DK" sz="1400">
                <a:solidFill>
                  <a:schemeClr val="bg1"/>
                </a:solidFill>
                <a:latin typeface="Bahnschrift" panose="020B0502040204020203" pitchFamily="34" charset="0"/>
              </a:rPr>
              <a:t>Opfølgning på oplæringsplanen</a:t>
            </a:r>
          </a:p>
          <a:p>
            <a:pPr lvl="1">
              <a:buClr>
                <a:schemeClr val="bg1"/>
              </a:buClr>
              <a:buFont typeface="Arial" panose="020B0604020202020204" pitchFamily="34" charset="0"/>
              <a:buChar char="•"/>
            </a:pPr>
            <a:r>
              <a:rPr lang="da-DK" sz="1400">
                <a:solidFill>
                  <a:schemeClr val="bg1"/>
                </a:solidFill>
                <a:latin typeface="Bahnschrift" panose="020B0502040204020203" pitchFamily="34" charset="0"/>
              </a:rPr>
              <a:t>Giver afklaring i forhold til forskelle på elevers oplæring og forskelle i virksomheder</a:t>
            </a:r>
          </a:p>
          <a:p>
            <a:pPr lvl="1">
              <a:buClr>
                <a:schemeClr val="bg1"/>
              </a:buClr>
              <a:buFont typeface="Arial" panose="020B0604020202020204" pitchFamily="34" charset="0"/>
              <a:buChar char="•"/>
            </a:pPr>
            <a:endParaRPr lang="da-DK" sz="1400">
              <a:solidFill>
                <a:schemeClr val="bg1"/>
              </a:solidFill>
              <a:latin typeface="Bahnschrift" panose="020B0502040204020203" pitchFamily="34" charset="0"/>
            </a:endParaRPr>
          </a:p>
          <a:p>
            <a:pPr marL="0" indent="0">
              <a:buClr>
                <a:schemeClr val="bg1"/>
              </a:buClr>
              <a:buFont typeface="Wingdings" panose="05000000000000000000" pitchFamily="2" charset="2"/>
              <a:buNone/>
            </a:pPr>
            <a:r>
              <a:rPr lang="da-DK" sz="1800">
                <a:solidFill>
                  <a:schemeClr val="bg1"/>
                </a:solidFill>
                <a:latin typeface="Bahnschrift" panose="020B0502040204020203" pitchFamily="34" charset="0"/>
              </a:rPr>
              <a:t>Vedhæftede forslag til samtaleskemaer kan bruges</a:t>
            </a:r>
            <a:endParaRPr lang="da-DK" sz="1800" dirty="0">
              <a:solidFill>
                <a:schemeClr val="bg1"/>
              </a:solidFill>
              <a:latin typeface="Bahnschrift" panose="020B0502040204020203" pitchFamily="34" charset="0"/>
            </a:endParaRPr>
          </a:p>
        </p:txBody>
      </p:sp>
      <p:pic>
        <p:nvPicPr>
          <p:cNvPr id="7" name="Grafik 6" descr="Chat boble">
            <a:extLst>
              <a:ext uri="{FF2B5EF4-FFF2-40B4-BE49-F238E27FC236}">
                <a16:creationId xmlns:a16="http://schemas.microsoft.com/office/drawing/2014/main" id="{0F0C9B62-FE98-4F25-B067-7D023CFDF4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886" y="708675"/>
            <a:ext cx="654340" cy="654340"/>
          </a:xfrm>
          <a:prstGeom prst="rect">
            <a:avLst/>
          </a:prstGeom>
        </p:spPr>
      </p:pic>
      <p:pic>
        <p:nvPicPr>
          <p:cNvPr id="8" name="Billede 7">
            <a:extLst>
              <a:ext uri="{FF2B5EF4-FFF2-40B4-BE49-F238E27FC236}">
                <a16:creationId xmlns:a16="http://schemas.microsoft.com/office/drawing/2014/main" id="{5F3367D5-312E-4790-A36C-5D59BEB3A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346670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29091275-440E-4D4D-A30E-0523C6D87954}"/>
              </a:ext>
            </a:extLst>
          </p:cNvPr>
          <p:cNvSpPr>
            <a:spLocks noGrp="1"/>
          </p:cNvSpPr>
          <p:nvPr>
            <p:ph idx="1"/>
          </p:nvPr>
        </p:nvSpPr>
        <p:spPr>
          <a:xfrm>
            <a:off x="1340257" y="1946728"/>
            <a:ext cx="6463486" cy="3295038"/>
          </a:xfrm>
        </p:spPr>
        <p:txBody>
          <a:bodyPr>
            <a:normAutofit/>
          </a:bodyPr>
          <a:lstStyle/>
          <a:p>
            <a:pPr>
              <a:buFont typeface="Arial" panose="020B0604020202020204" pitchFamily="34" charset="0"/>
              <a:buChar char="•"/>
            </a:pPr>
            <a:r>
              <a:rPr lang="da-DK" sz="1800" dirty="0">
                <a:solidFill>
                  <a:srgbClr val="4B355D"/>
                </a:solidFill>
                <a:latin typeface="Bahnschrift" panose="020B0502040204020203" pitchFamily="34" charset="0"/>
              </a:rPr>
              <a:t>I forbindelse med elevernes fagprøve, indkalder vi oplæringsansvarlige til infomøde omkring dette.</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Dette betyder, at I fremadrettet indkaldes til to møder i forbindelse med jeres elevers forløb.</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I kan altid kontakte os undervejs, hvis I har spørgsmål</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b="1" dirty="0">
                <a:solidFill>
                  <a:srgbClr val="92D050"/>
                </a:solidFill>
                <a:latin typeface="Bahnschrift" panose="020B0502040204020203" pitchFamily="34" charset="0"/>
              </a:rPr>
              <a:t>NB.</a:t>
            </a:r>
            <a:r>
              <a:rPr lang="da-DK" sz="1800" dirty="0">
                <a:solidFill>
                  <a:srgbClr val="4B355D"/>
                </a:solidFill>
                <a:latin typeface="Bahnschrift" panose="020B0502040204020203" pitchFamily="34" charset="0"/>
              </a:rPr>
              <a:t> Vi afholder netværksmøde for oplæringsansvarlige </a:t>
            </a:r>
            <a:br>
              <a:rPr lang="da-DK" sz="1800" dirty="0">
                <a:solidFill>
                  <a:srgbClr val="4B355D"/>
                </a:solidFill>
                <a:latin typeface="Bahnschrift" panose="020B0502040204020203" pitchFamily="34" charset="0"/>
              </a:rPr>
            </a:br>
            <a:r>
              <a:rPr lang="da-DK" sz="1800" dirty="0">
                <a:solidFill>
                  <a:srgbClr val="4B355D"/>
                </a:solidFill>
                <a:latin typeface="Bahnschrift" panose="020B0502040204020203" pitchFamily="34" charset="0"/>
              </a:rPr>
              <a:t>og 2. års elever d. 11 okt. vedr. fagprøve – </a:t>
            </a:r>
            <a:r>
              <a:rPr lang="da-DK" sz="1800" i="1" dirty="0">
                <a:solidFill>
                  <a:srgbClr val="A187B7"/>
                </a:solidFill>
                <a:latin typeface="Bahnschrift" panose="020B0502040204020203" pitchFamily="34" charset="0"/>
              </a:rPr>
              <a:t>tjek digital post </a:t>
            </a:r>
            <a:r>
              <a:rPr lang="da-DK" sz="1800" b="1" dirty="0">
                <a:solidFill>
                  <a:srgbClr val="A187B7"/>
                </a:solidFill>
                <a:latin typeface="Bahnschrift" panose="020B0502040204020203" pitchFamily="34" charset="0"/>
                <a:sym typeface="Wingdings" panose="05000000000000000000" pitchFamily="2" charset="2"/>
              </a:rPr>
              <a:t></a:t>
            </a:r>
            <a:r>
              <a:rPr lang="da-DK" sz="1800" dirty="0">
                <a:solidFill>
                  <a:srgbClr val="A187B7"/>
                </a:solidFill>
                <a:latin typeface="Bahnschrift" panose="020B0502040204020203" pitchFamily="34" charset="0"/>
                <a:sym typeface="Wingdings" panose="05000000000000000000" pitchFamily="2" charset="2"/>
              </a:rPr>
              <a:t> </a:t>
            </a:r>
            <a:endParaRPr lang="da-DK" sz="1800" dirty="0">
              <a:solidFill>
                <a:srgbClr val="A187B7"/>
              </a:solidFill>
              <a:latin typeface="Bahnschrift" panose="020B0502040204020203" pitchFamily="34" charset="0"/>
            </a:endParaRPr>
          </a:p>
          <a:p>
            <a:pPr marL="342900" lvl="1" indent="0">
              <a:buNone/>
            </a:pPr>
            <a:endParaRPr lang="da-DK" dirty="0"/>
          </a:p>
          <a:p>
            <a:pPr marL="0" indent="0">
              <a:buNone/>
            </a:pPr>
            <a:endParaRPr lang="da-DK" dirty="0"/>
          </a:p>
        </p:txBody>
      </p:sp>
      <p:sp>
        <p:nvSpPr>
          <p:cNvPr id="10" name="Rektangel 9">
            <a:extLst>
              <a:ext uri="{FF2B5EF4-FFF2-40B4-BE49-F238E27FC236}">
                <a16:creationId xmlns:a16="http://schemas.microsoft.com/office/drawing/2014/main" id="{25FCEB79-892B-4D48-A4C3-6FE13F658E9C}"/>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11" name="Titel 1">
            <a:extLst>
              <a:ext uri="{FF2B5EF4-FFF2-40B4-BE49-F238E27FC236}">
                <a16:creationId xmlns:a16="http://schemas.microsoft.com/office/drawing/2014/main" id="{814A1880-AEAC-4C99-B83C-E00908929AC0}"/>
              </a:ext>
            </a:extLst>
          </p:cNvPr>
          <p:cNvSpPr>
            <a:spLocks noGrp="1"/>
          </p:cNvSpPr>
          <p:nvPr>
            <p:ph type="ctrTitle"/>
          </p:nvPr>
        </p:nvSpPr>
        <p:spPr>
          <a:xfrm>
            <a:off x="1610162" y="1096598"/>
            <a:ext cx="7886700" cy="519636"/>
          </a:xfrm>
        </p:spPr>
        <p:txBody>
          <a:bodyPr>
            <a:normAutofit fontScale="90000"/>
          </a:bodyPr>
          <a:lstStyle/>
          <a:p>
            <a:pPr algn="l"/>
            <a:r>
              <a:rPr lang="da-DK" sz="3200" dirty="0">
                <a:solidFill>
                  <a:srgbClr val="4B355D"/>
                </a:solidFill>
                <a:latin typeface="Bahnschrift" panose="020B0502040204020203" pitchFamily="34" charset="0"/>
              </a:rPr>
              <a:t>Mødestruktur</a:t>
            </a:r>
            <a:endParaRPr lang="da-DK" dirty="0">
              <a:solidFill>
                <a:srgbClr val="4B355D"/>
              </a:solidFill>
              <a:latin typeface="Bahnschrift" panose="020B0502040204020203" pitchFamily="34" charset="0"/>
            </a:endParaRPr>
          </a:p>
        </p:txBody>
      </p:sp>
      <p:pic>
        <p:nvPicPr>
          <p:cNvPr id="12" name="Grafik 11" descr="Møde">
            <a:extLst>
              <a:ext uri="{FF2B5EF4-FFF2-40B4-BE49-F238E27FC236}">
                <a16:creationId xmlns:a16="http://schemas.microsoft.com/office/drawing/2014/main" id="{CE37563C-3D60-4A70-B3EE-D47B03B005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325" y="977999"/>
            <a:ext cx="700249" cy="700249"/>
          </a:xfrm>
          <a:prstGeom prst="rect">
            <a:avLst/>
          </a:prstGeom>
        </p:spPr>
      </p:pic>
      <p:sp>
        <p:nvSpPr>
          <p:cNvPr id="13" name="Rektangel 12">
            <a:extLst>
              <a:ext uri="{FF2B5EF4-FFF2-40B4-BE49-F238E27FC236}">
                <a16:creationId xmlns:a16="http://schemas.microsoft.com/office/drawing/2014/main" id="{45A3284A-8168-4656-889B-CA6E1FBD0F82}"/>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id="{7789126B-F295-473D-B028-7877E679F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83430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DB79EDE-EAC4-4F85-BA8C-E9226E7D422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8494907D-7739-45B0-8180-017CDFE36B08}"/>
              </a:ext>
            </a:extLst>
          </p:cNvPr>
          <p:cNvSpPr/>
          <p:nvPr/>
        </p:nvSpPr>
        <p:spPr>
          <a:xfrm>
            <a:off x="0" y="-28221"/>
            <a:ext cx="9144000" cy="14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01DB56C1-99A0-4355-A57F-2308BCFA0906}"/>
              </a:ext>
            </a:extLst>
          </p:cNvPr>
          <p:cNvSpPr txBox="1">
            <a:spLocks/>
          </p:cNvSpPr>
          <p:nvPr/>
        </p:nvSpPr>
        <p:spPr>
          <a:xfrm>
            <a:off x="1446545" y="857975"/>
            <a:ext cx="4299358" cy="568179"/>
          </a:xfrm>
          <a:prstGeom prst="rect">
            <a:avLst/>
          </a:prstGeom>
        </p:spPr>
        <p:txBody>
          <a:bodyPr vert="horz" lIns="91440" tIns="45720" rIns="91440" bIns="45720" rtlCol="0" anchor="b">
            <a:normAutofit fontScale="9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600" dirty="0">
                <a:solidFill>
                  <a:srgbClr val="4B355D"/>
                </a:solidFill>
                <a:latin typeface="Bahnschrift" panose="020B0502040204020203" pitchFamily="34" charset="0"/>
              </a:rPr>
              <a:t>Kontaktinformationer</a:t>
            </a:r>
          </a:p>
        </p:txBody>
      </p:sp>
      <p:pic>
        <p:nvPicPr>
          <p:cNvPr id="8" name="Grafik 7" descr="Medarbejderskilt">
            <a:extLst>
              <a:ext uri="{FF2B5EF4-FFF2-40B4-BE49-F238E27FC236}">
                <a16:creationId xmlns:a16="http://schemas.microsoft.com/office/drawing/2014/main" id="{841D8CCF-4563-4F49-975C-79E6633891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091" y="746088"/>
            <a:ext cx="720898" cy="720898"/>
          </a:xfrm>
          <a:prstGeom prst="rect">
            <a:avLst/>
          </a:prstGeom>
        </p:spPr>
      </p:pic>
      <p:pic>
        <p:nvPicPr>
          <p:cNvPr id="9" name="Billede 8">
            <a:extLst>
              <a:ext uri="{FF2B5EF4-FFF2-40B4-BE49-F238E27FC236}">
                <a16:creationId xmlns:a16="http://schemas.microsoft.com/office/drawing/2014/main" id="{BDF34CF0-E58E-4511-9875-DEAA0C249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3" name="Pladsholder til indhold 2">
            <a:extLst>
              <a:ext uri="{FF2B5EF4-FFF2-40B4-BE49-F238E27FC236}">
                <a16:creationId xmlns:a16="http://schemas.microsoft.com/office/drawing/2014/main" id="{14750492-2CF9-4D52-24D2-510A1E05FDD8}"/>
              </a:ext>
            </a:extLst>
          </p:cNvPr>
          <p:cNvSpPr txBox="1">
            <a:spLocks/>
          </p:cNvSpPr>
          <p:nvPr/>
        </p:nvSpPr>
        <p:spPr>
          <a:xfrm>
            <a:off x="1252056" y="2052193"/>
            <a:ext cx="6639887" cy="33789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800" dirty="0">
                <a:solidFill>
                  <a:srgbClr val="4B355D"/>
                </a:solidFill>
                <a:latin typeface="Bahnschrift" panose="020B0502040204020203" pitchFamily="34" charset="0"/>
              </a:rPr>
              <a:t>Øvrige undervisere I kan møde: </a:t>
            </a:r>
            <a:br>
              <a:rPr lang="da-DK" sz="1800" dirty="0">
                <a:solidFill>
                  <a:srgbClr val="4B355D"/>
                </a:solidFill>
                <a:latin typeface="Bahnschrift" panose="020B0502040204020203" pitchFamily="34" charset="0"/>
              </a:rPr>
            </a:br>
            <a:br>
              <a:rPr lang="da-DK" sz="1800" dirty="0">
                <a:solidFill>
                  <a:srgbClr val="4B355D"/>
                </a:solidFill>
                <a:latin typeface="Bahnschrift" panose="020B0502040204020203" pitchFamily="34" charset="0"/>
              </a:rPr>
            </a:br>
            <a:r>
              <a:rPr lang="da-DK" sz="1800" dirty="0">
                <a:solidFill>
                  <a:srgbClr val="4B355D"/>
                </a:solidFill>
                <a:latin typeface="Bahnschrift" panose="020B0502040204020203" pitchFamily="34" charset="0"/>
              </a:rPr>
              <a:t>Charlotte Bjerre, Henrik Zidoree, Morten Laursen, Helle Bork, Mette Husted, Lea Jacobi samt gæsteundervisere.</a:t>
            </a:r>
          </a:p>
          <a:p>
            <a:endParaRPr lang="da-DK" dirty="0"/>
          </a:p>
        </p:txBody>
      </p:sp>
    </p:spTree>
    <p:extLst>
      <p:ext uri="{BB962C8B-B14F-4D97-AF65-F5344CB8AC3E}">
        <p14:creationId xmlns:p14="http://schemas.microsoft.com/office/powerpoint/2010/main" val="520616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87C24BD-1E50-4D8B-8F7F-B09AE1B7FC97}"/>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D7FCCDE7-5341-41F0-ACD0-6C114F6375D5}"/>
              </a:ext>
            </a:extLst>
          </p:cNvPr>
          <p:cNvSpPr txBox="1">
            <a:spLocks/>
          </p:cNvSpPr>
          <p:nvPr/>
        </p:nvSpPr>
        <p:spPr>
          <a:xfrm>
            <a:off x="864209" y="723154"/>
            <a:ext cx="6290488" cy="51995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dirty="0">
                <a:solidFill>
                  <a:schemeClr val="bg1"/>
                </a:solidFill>
                <a:latin typeface="Bahnschrift" panose="020B0502040204020203" pitchFamily="34" charset="0"/>
              </a:rPr>
              <a:t>Afslutning</a:t>
            </a:r>
            <a:endParaRPr lang="da-DK" dirty="0">
              <a:solidFill>
                <a:schemeClr val="bg1"/>
              </a:solidFill>
              <a:latin typeface="Bahnschrift" panose="020B0502040204020203" pitchFamily="34" charset="0"/>
            </a:endParaRPr>
          </a:p>
        </p:txBody>
      </p:sp>
      <p:sp>
        <p:nvSpPr>
          <p:cNvPr id="7" name="Pladsholder til indhold 3">
            <a:extLst>
              <a:ext uri="{FF2B5EF4-FFF2-40B4-BE49-F238E27FC236}">
                <a16:creationId xmlns:a16="http://schemas.microsoft.com/office/drawing/2014/main" id="{FF7CAA65-857A-4749-BEB6-6F391E332D6B}"/>
              </a:ext>
            </a:extLst>
          </p:cNvPr>
          <p:cNvSpPr txBox="1">
            <a:spLocks/>
          </p:cNvSpPr>
          <p:nvPr/>
        </p:nvSpPr>
        <p:spPr>
          <a:xfrm>
            <a:off x="1863610" y="1911318"/>
            <a:ext cx="6802218" cy="390845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da-DK" dirty="0">
                <a:solidFill>
                  <a:schemeClr val="bg1"/>
                </a:solidFill>
                <a:latin typeface="Bahnschrift" panose="020B0502040204020203" pitchFamily="34" charset="0"/>
              </a:rPr>
              <a:t>Valgfagsskema sendes til </a:t>
            </a:r>
            <a:r>
              <a:rPr lang="da-DK" dirty="0">
                <a:solidFill>
                  <a:srgbClr val="92D050"/>
                </a:solidFill>
                <a:latin typeface="Bahnschrift" panose="020B0502040204020203" pitchFamily="34" charset="0"/>
              </a:rPr>
              <a:t>nh@rybners.dk</a:t>
            </a:r>
          </a:p>
          <a:p>
            <a:pPr marL="0" indent="0">
              <a:buFont typeface="Wingdings" panose="05000000000000000000" pitchFamily="2" charset="2"/>
              <a:buNone/>
            </a:pPr>
            <a:endParaRPr lang="da-DK" dirty="0">
              <a:solidFill>
                <a:schemeClr val="bg1"/>
              </a:solidFill>
              <a:latin typeface="Bahnschrift" panose="020B0502040204020203" pitchFamily="34" charset="0"/>
            </a:endParaRPr>
          </a:p>
          <a:p>
            <a:pPr marL="0" indent="0">
              <a:buFont typeface="Wingdings" panose="05000000000000000000" pitchFamily="2" charset="2"/>
              <a:buNone/>
            </a:pPr>
            <a:endParaRPr lang="da-DK" dirty="0">
              <a:solidFill>
                <a:schemeClr val="bg1"/>
              </a:solidFill>
              <a:latin typeface="Bahnschrift" panose="020B0502040204020203" pitchFamily="34" charset="0"/>
            </a:endParaRPr>
          </a:p>
          <a:p>
            <a:pPr marL="0" indent="0">
              <a:buFont typeface="Wingdings" panose="05000000000000000000" pitchFamily="2" charset="2"/>
              <a:buNone/>
            </a:pPr>
            <a:r>
              <a:rPr lang="da-DK" dirty="0">
                <a:solidFill>
                  <a:schemeClr val="bg1"/>
                </a:solidFill>
                <a:latin typeface="Bahnschrift" panose="020B0502040204020203" pitchFamily="34" charset="0"/>
              </a:rPr>
              <a:t>Der fremsendes en regning på 500 kr. som går til kaffe og the på alle skoleophold + 230 kr. til DISC-profil.</a:t>
            </a:r>
          </a:p>
          <a:p>
            <a:pPr marL="0" indent="0">
              <a:buFont typeface="Wingdings" panose="05000000000000000000" pitchFamily="2" charset="2"/>
              <a:buNone/>
            </a:pP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pPr marL="0" indent="0">
              <a:buFont typeface="Wingdings" panose="05000000000000000000" pitchFamily="2" charset="2"/>
              <a:buNone/>
            </a:pPr>
            <a:r>
              <a:rPr lang="da-DK" dirty="0">
                <a:solidFill>
                  <a:schemeClr val="bg1"/>
                </a:solidFill>
                <a:latin typeface="Bahnschrift" panose="020B0502040204020203" pitchFamily="34" charset="0"/>
              </a:rPr>
              <a:t>Kunne du tænke dig at være censor? Skriv til tsj@rybners.dk</a:t>
            </a:r>
          </a:p>
          <a:p>
            <a:pPr marL="0" indent="0">
              <a:buFont typeface="Wingdings" panose="05000000000000000000" pitchFamily="2" charset="2"/>
              <a:buNone/>
            </a:pP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pPr marL="0" indent="0">
              <a:buFont typeface="Wingdings" panose="05000000000000000000" pitchFamily="2" charset="2"/>
              <a:buNone/>
            </a:pPr>
            <a:r>
              <a:rPr lang="da-DK" dirty="0">
                <a:solidFill>
                  <a:schemeClr val="bg1"/>
                </a:solidFill>
                <a:latin typeface="Bahnschrift" panose="020B0502040204020203" pitchFamily="34" charset="0"/>
              </a:rPr>
              <a:t>Vi står klar til besvarelse af spørgsmål</a:t>
            </a:r>
          </a:p>
          <a:p>
            <a:endParaRPr lang="da-DK" dirty="0"/>
          </a:p>
        </p:txBody>
      </p:sp>
      <p:pic>
        <p:nvPicPr>
          <p:cNvPr id="8" name="Grafik 7" descr="Kaffe">
            <a:extLst>
              <a:ext uri="{FF2B5EF4-FFF2-40B4-BE49-F238E27FC236}">
                <a16:creationId xmlns:a16="http://schemas.microsoft.com/office/drawing/2014/main" id="{E948ACBE-0D7D-4F95-9ABE-ADF8927D56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433" y="2780163"/>
            <a:ext cx="775643" cy="775643"/>
          </a:xfrm>
          <a:prstGeom prst="rect">
            <a:avLst/>
          </a:prstGeom>
        </p:spPr>
      </p:pic>
      <p:pic>
        <p:nvPicPr>
          <p:cNvPr id="9" name="Grafik 8" descr="Hjælp">
            <a:extLst>
              <a:ext uri="{FF2B5EF4-FFF2-40B4-BE49-F238E27FC236}">
                <a16:creationId xmlns:a16="http://schemas.microsoft.com/office/drawing/2014/main" id="{676C557C-4FA8-4FDE-8B9B-C3017CC5A8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556" y="4936579"/>
            <a:ext cx="763397" cy="763397"/>
          </a:xfrm>
          <a:prstGeom prst="rect">
            <a:avLst/>
          </a:prstGeom>
        </p:spPr>
      </p:pic>
      <p:pic>
        <p:nvPicPr>
          <p:cNvPr id="10" name="Grafik 9" descr="Bestyrelseslokale">
            <a:extLst>
              <a:ext uri="{FF2B5EF4-FFF2-40B4-BE49-F238E27FC236}">
                <a16:creationId xmlns:a16="http://schemas.microsoft.com/office/drawing/2014/main" id="{7E223231-2F8F-47E0-AA39-3DBE16CA82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054" y="3830108"/>
            <a:ext cx="914400" cy="914400"/>
          </a:xfrm>
          <a:prstGeom prst="rect">
            <a:avLst/>
          </a:prstGeom>
        </p:spPr>
      </p:pic>
      <p:pic>
        <p:nvPicPr>
          <p:cNvPr id="11" name="Billede 10">
            <a:extLst>
              <a:ext uri="{FF2B5EF4-FFF2-40B4-BE49-F238E27FC236}">
                <a16:creationId xmlns:a16="http://schemas.microsoft.com/office/drawing/2014/main" id="{BCC17D9B-C9C4-4119-9B15-A68E54AACD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3" name="Pladsholder til slidenummer 2"/>
          <p:cNvSpPr>
            <a:spLocks noGrp="1"/>
          </p:cNvSpPr>
          <p:nvPr>
            <p:ph type="sldNum" sz="quarter" idx="12"/>
          </p:nvPr>
        </p:nvSpPr>
        <p:spPr/>
        <p:txBody>
          <a:bodyPr/>
          <a:lstStyle/>
          <a:p>
            <a:fld id="{FD945FB1-3A11-4D04-B6C6-209C13F16512}" type="slidenum">
              <a:rPr lang="da-DK" smtClean="0"/>
              <a:t>40</a:t>
            </a:fld>
            <a:endParaRPr lang="da-DK" dirty="0"/>
          </a:p>
        </p:txBody>
      </p:sp>
      <p:pic>
        <p:nvPicPr>
          <p:cNvPr id="17" name="Grafik 16" descr="Tjekliste mod venstre">
            <a:extLst>
              <a:ext uri="{FF2B5EF4-FFF2-40B4-BE49-F238E27FC236}">
                <a16:creationId xmlns:a16="http://schemas.microsoft.com/office/drawing/2014/main" id="{F33436C7-6C49-4929-B971-BB4F399D91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0824" y="1771377"/>
            <a:ext cx="686859" cy="686859"/>
          </a:xfrm>
          <a:prstGeom prst="rect">
            <a:avLst/>
          </a:prstGeom>
        </p:spPr>
      </p:pic>
    </p:spTree>
    <p:extLst>
      <p:ext uri="{BB962C8B-B14F-4D97-AF65-F5344CB8AC3E}">
        <p14:creationId xmlns:p14="http://schemas.microsoft.com/office/powerpoint/2010/main" val="793365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FD945FB1-3A11-4D04-B6C6-209C13F16512}" type="slidenum">
              <a:rPr lang="da-DK" smtClean="0"/>
              <a:t>41</a:t>
            </a:fld>
            <a:endParaRPr lang="da-DK" dirty="0"/>
          </a:p>
        </p:txBody>
      </p:sp>
      <p:sp>
        <p:nvSpPr>
          <p:cNvPr id="4" name="Pladsholder til indhold 3"/>
          <p:cNvSpPr>
            <a:spLocks noGrp="1"/>
          </p:cNvSpPr>
          <p:nvPr>
            <p:ph idx="1"/>
          </p:nvPr>
        </p:nvSpPr>
        <p:spPr>
          <a:xfrm>
            <a:off x="628650" y="1341691"/>
            <a:ext cx="7886700" cy="4819398"/>
          </a:xfrm>
        </p:spPr>
        <p:txBody>
          <a:bodyPr/>
          <a:lstStyle/>
          <a:p>
            <a:pPr lvl="2"/>
            <a:endParaRPr lang="da-DK" dirty="0"/>
          </a:p>
          <a:p>
            <a:pPr lvl="2"/>
            <a:endParaRPr lang="da-DK" dirty="0"/>
          </a:p>
          <a:p>
            <a:pPr marL="685800" lvl="2" indent="0">
              <a:buNone/>
            </a:pPr>
            <a:endParaRPr lang="da-DK" sz="1800" dirty="0"/>
          </a:p>
          <a:p>
            <a:endParaRPr lang="da-DK" dirty="0"/>
          </a:p>
          <a:p>
            <a:endParaRPr lang="da-DK" dirty="0"/>
          </a:p>
        </p:txBody>
      </p:sp>
      <p:sp>
        <p:nvSpPr>
          <p:cNvPr id="9" name="Rektangel 8">
            <a:extLst>
              <a:ext uri="{FF2B5EF4-FFF2-40B4-BE49-F238E27FC236}">
                <a16:creationId xmlns:a16="http://schemas.microsoft.com/office/drawing/2014/main" id="{1AE5CCD3-B31D-4E29-AA30-E94319A3AC05}"/>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692A40E1-302D-4073-A32A-04042797A072}"/>
              </a:ext>
            </a:extLst>
          </p:cNvPr>
          <p:cNvSpPr txBox="1"/>
          <p:nvPr/>
        </p:nvSpPr>
        <p:spPr>
          <a:xfrm>
            <a:off x="1245501" y="2204802"/>
            <a:ext cx="6652994" cy="1631216"/>
          </a:xfrm>
          <a:prstGeom prst="rect">
            <a:avLst/>
          </a:prstGeom>
          <a:noFill/>
        </p:spPr>
        <p:txBody>
          <a:bodyPr wrap="square" rtlCol="0">
            <a:spAutoFit/>
          </a:bodyPr>
          <a:lstStyle/>
          <a:p>
            <a:pPr algn="ctr"/>
            <a:r>
              <a:rPr lang="da-DK" sz="3600" dirty="0">
                <a:solidFill>
                  <a:schemeClr val="bg1"/>
                </a:solidFill>
                <a:latin typeface="Bahnschrift" panose="020B0502040204020203" pitchFamily="34" charset="0"/>
              </a:rPr>
              <a:t>Tak for jeres tid</a:t>
            </a:r>
          </a:p>
          <a:p>
            <a:pPr algn="ctr"/>
            <a:endParaRPr lang="da-DK" sz="3600" dirty="0">
              <a:solidFill>
                <a:schemeClr val="bg1"/>
              </a:solidFill>
              <a:latin typeface="Bahnschrift" panose="020B0502040204020203" pitchFamily="34" charset="0"/>
            </a:endParaRPr>
          </a:p>
          <a:p>
            <a:pPr algn="ctr"/>
            <a:r>
              <a:rPr lang="da-DK" sz="2800" dirty="0">
                <a:solidFill>
                  <a:schemeClr val="bg1"/>
                </a:solidFill>
                <a:latin typeface="Bahnschrift" panose="020B0502040204020203" pitchFamily="34" charset="0"/>
              </a:rPr>
              <a:t>Vi er klar til at besvare spørgsmål…</a:t>
            </a:r>
          </a:p>
        </p:txBody>
      </p:sp>
      <p:pic>
        <p:nvPicPr>
          <p:cNvPr id="11" name="Billede 10">
            <a:extLst>
              <a:ext uri="{FF2B5EF4-FFF2-40B4-BE49-F238E27FC236}">
                <a16:creationId xmlns:a16="http://schemas.microsoft.com/office/drawing/2014/main" id="{4CA614AE-0C21-4C09-AA41-7BF5889D2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754" y="5377343"/>
            <a:ext cx="2018491" cy="655688"/>
          </a:xfrm>
          <a:prstGeom prst="rect">
            <a:avLst/>
          </a:prstGeom>
        </p:spPr>
      </p:pic>
      <p:pic>
        <p:nvPicPr>
          <p:cNvPr id="12" name="Grafik 11" descr="Tommelfingeren opad">
            <a:extLst>
              <a:ext uri="{FF2B5EF4-FFF2-40B4-BE49-F238E27FC236}">
                <a16:creationId xmlns:a16="http://schemas.microsoft.com/office/drawing/2014/main" id="{D93DC555-EA3F-4F88-90EF-98199099EB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5953" y="1161844"/>
            <a:ext cx="692094" cy="692094"/>
          </a:xfrm>
          <a:prstGeom prst="rect">
            <a:avLst/>
          </a:prstGeom>
        </p:spPr>
      </p:pic>
    </p:spTree>
    <p:extLst>
      <p:ext uri="{BB962C8B-B14F-4D97-AF65-F5344CB8AC3E}">
        <p14:creationId xmlns:p14="http://schemas.microsoft.com/office/powerpoint/2010/main" val="177862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9FFF117-C1A2-4809-A4B3-40E6F2FBF74C}"/>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85DA2DAB-3C60-4FC9-A0F6-20919DEBE184}"/>
              </a:ext>
            </a:extLst>
          </p:cNvPr>
          <p:cNvSpPr/>
          <p:nvPr/>
        </p:nvSpPr>
        <p:spPr>
          <a:xfrm>
            <a:off x="0" y="1613232"/>
            <a:ext cx="9144000" cy="1842518"/>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E0047EB9-5652-4CAE-BE40-D59EAD1ED1A4}"/>
              </a:ext>
            </a:extLst>
          </p:cNvPr>
          <p:cNvSpPr txBox="1">
            <a:spLocks/>
          </p:cNvSpPr>
          <p:nvPr/>
        </p:nvSpPr>
        <p:spPr>
          <a:xfrm>
            <a:off x="1050912" y="760086"/>
            <a:ext cx="7886700" cy="51630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effectLst/>
                <a:latin typeface="Bahnschrift" panose="020B0502040204020203" pitchFamily="34" charset="0"/>
              </a:rPr>
              <a:t>Elevforløb</a:t>
            </a:r>
          </a:p>
        </p:txBody>
      </p:sp>
      <p:sp>
        <p:nvSpPr>
          <p:cNvPr id="7" name="Pladsholder til indhold 2">
            <a:extLst>
              <a:ext uri="{FF2B5EF4-FFF2-40B4-BE49-F238E27FC236}">
                <a16:creationId xmlns:a16="http://schemas.microsoft.com/office/drawing/2014/main" id="{A79D31A0-E20D-41E3-A66E-BCF59CC12655}"/>
              </a:ext>
            </a:extLst>
          </p:cNvPr>
          <p:cNvSpPr txBox="1">
            <a:spLocks/>
          </p:cNvSpPr>
          <p:nvPr/>
        </p:nvSpPr>
        <p:spPr>
          <a:xfrm>
            <a:off x="436228" y="2173221"/>
            <a:ext cx="3865358" cy="871278"/>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1800" dirty="0">
                <a:solidFill>
                  <a:schemeClr val="bg1"/>
                </a:solidFill>
                <a:latin typeface="Bahnschrift" panose="020B0502040204020203" pitchFamily="34" charset="0"/>
              </a:rPr>
              <a:t>Tidligere ordning = HG</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2-årigt elevforløb uanset alder</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p:txBody>
      </p:sp>
      <p:pic>
        <p:nvPicPr>
          <p:cNvPr id="8" name="Grafik 7" descr="Skilte">
            <a:extLst>
              <a:ext uri="{FF2B5EF4-FFF2-40B4-BE49-F238E27FC236}">
                <a16:creationId xmlns:a16="http://schemas.microsoft.com/office/drawing/2014/main" id="{43D8B2EE-48F9-45A6-B028-35B228F3FE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228" y="719865"/>
            <a:ext cx="614684" cy="614684"/>
          </a:xfrm>
          <a:prstGeom prst="rect">
            <a:avLst/>
          </a:prstGeom>
        </p:spPr>
      </p:pic>
      <p:sp>
        <p:nvSpPr>
          <p:cNvPr id="10" name="Tekstfelt 9">
            <a:extLst>
              <a:ext uri="{FF2B5EF4-FFF2-40B4-BE49-F238E27FC236}">
                <a16:creationId xmlns:a16="http://schemas.microsoft.com/office/drawing/2014/main" id="{B21B14DA-9967-41DA-991B-B0FD76FF9EB7}"/>
              </a:ext>
            </a:extLst>
          </p:cNvPr>
          <p:cNvSpPr txBox="1"/>
          <p:nvPr/>
        </p:nvSpPr>
        <p:spPr>
          <a:xfrm>
            <a:off x="5104570" y="2173221"/>
            <a:ext cx="3410780" cy="861774"/>
          </a:xfrm>
          <a:prstGeom prst="rect">
            <a:avLst/>
          </a:prstGeom>
          <a:noFill/>
        </p:spPr>
        <p:txBody>
          <a:bodyPr wrap="square" rtlCol="0">
            <a:spAutoFit/>
          </a:bodyPr>
          <a:lstStyle/>
          <a:p>
            <a:pPr>
              <a:buClr>
                <a:schemeClr val="bg1"/>
              </a:buClr>
            </a:pPr>
            <a:r>
              <a:rPr lang="da-DK" dirty="0">
                <a:solidFill>
                  <a:schemeClr val="bg1"/>
                </a:solidFill>
                <a:latin typeface="Bahnschrift" panose="020B0502040204020203" pitchFamily="34" charset="0"/>
              </a:rPr>
              <a:t>Ny ordning = EUS eller EUX</a:t>
            </a:r>
          </a:p>
          <a:p>
            <a:pPr marL="742950" lvl="1"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Op til 2-årigt elevforløb for elever over 25 år</a:t>
            </a:r>
          </a:p>
        </p:txBody>
      </p:sp>
      <p:sp>
        <p:nvSpPr>
          <p:cNvPr id="11" name="Rektangel 10">
            <a:extLst>
              <a:ext uri="{FF2B5EF4-FFF2-40B4-BE49-F238E27FC236}">
                <a16:creationId xmlns:a16="http://schemas.microsoft.com/office/drawing/2014/main" id="{67A446F6-92D5-4D4E-B14E-BE2B1E4FE44E}"/>
              </a:ext>
            </a:extLst>
          </p:cNvPr>
          <p:cNvSpPr/>
          <p:nvPr/>
        </p:nvSpPr>
        <p:spPr>
          <a:xfrm>
            <a:off x="630027" y="5571947"/>
            <a:ext cx="7883946" cy="369332"/>
          </a:xfrm>
          <a:prstGeom prst="rect">
            <a:avLst/>
          </a:prstGeom>
        </p:spPr>
        <p:txBody>
          <a:bodyPr wrap="square">
            <a:spAutoFit/>
          </a:bodyPr>
          <a:lstStyle/>
          <a:p>
            <a:pPr>
              <a:buClr>
                <a:schemeClr val="bg1"/>
              </a:buClr>
            </a:pPr>
            <a:r>
              <a:rPr lang="da-DK" dirty="0">
                <a:solidFill>
                  <a:schemeClr val="bg1"/>
                </a:solidFill>
                <a:latin typeface="Bahnschrift" panose="020B0502040204020203" pitchFamily="34" charset="0"/>
              </a:rPr>
              <a:t>Eleverne følges ad, men der er forskel i benævnelse og valgmuligheder</a:t>
            </a:r>
            <a:endParaRPr lang="da-DK" dirty="0"/>
          </a:p>
        </p:txBody>
      </p:sp>
      <p:pic>
        <p:nvPicPr>
          <p:cNvPr id="12" name="Billede 11">
            <a:extLst>
              <a:ext uri="{FF2B5EF4-FFF2-40B4-BE49-F238E27FC236}">
                <a16:creationId xmlns:a16="http://schemas.microsoft.com/office/drawing/2014/main" id="{8E96F75B-3DF1-4590-B52A-7D3EC50287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3" name="Pladsholder til indhold 2"/>
          <p:cNvSpPr>
            <a:spLocks noGrp="1"/>
          </p:cNvSpPr>
          <p:nvPr>
            <p:ph idx="1"/>
          </p:nvPr>
        </p:nvSpPr>
        <p:spPr>
          <a:xfrm>
            <a:off x="630027" y="3813491"/>
            <a:ext cx="7496350" cy="1450202"/>
          </a:xfrm>
        </p:spPr>
        <p:txBody>
          <a:bodyPr>
            <a:normAutofit/>
          </a:bodyPr>
          <a:lstStyle/>
          <a:p>
            <a:pPr marL="0" indent="0">
              <a:buClr>
                <a:schemeClr val="bg1"/>
              </a:buClr>
              <a:buNone/>
            </a:pPr>
            <a:r>
              <a:rPr lang="da-DK" sz="1800" dirty="0">
                <a:solidFill>
                  <a:schemeClr val="bg1"/>
                </a:solidFill>
                <a:latin typeface="Bahnschrift" panose="020B0502040204020203" pitchFamily="34" charset="0"/>
              </a:rPr>
              <a:t>Specialefag Administration</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4 ugers bundne	</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2-6 ugers valgfrie (1-5 uger for elever over 25 år på ny ordning)</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0-4 ugers på-bygning</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1 uge til fagprøven</a:t>
            </a:r>
          </a:p>
          <a:p>
            <a:pPr marL="0" indent="0">
              <a:buNone/>
            </a:pPr>
            <a:endParaRPr lang="da-DK" sz="1200" dirty="0"/>
          </a:p>
        </p:txBody>
      </p:sp>
    </p:spTree>
    <p:extLst>
      <p:ext uri="{BB962C8B-B14F-4D97-AF65-F5344CB8AC3E}">
        <p14:creationId xmlns:p14="http://schemas.microsoft.com/office/powerpoint/2010/main" val="384915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EC1EE52-FC99-4971-B9B9-074693AEDB9E}"/>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60EE851-FDAA-4A21-9DDA-EC254ED38BE5}"/>
              </a:ext>
            </a:extLst>
          </p:cNvPr>
          <p:cNvSpPr>
            <a:spLocks noGrp="1"/>
          </p:cNvSpPr>
          <p:nvPr>
            <p:ph type="title"/>
          </p:nvPr>
        </p:nvSpPr>
        <p:spPr/>
        <p:txBody>
          <a:bodyPr/>
          <a:lstStyle/>
          <a:p>
            <a:r>
              <a:rPr lang="da-DK" dirty="0"/>
              <a:t>Uddannelsesnævnet / oplæringsplan</a:t>
            </a:r>
          </a:p>
        </p:txBody>
      </p:sp>
      <p:sp>
        <p:nvSpPr>
          <p:cNvPr id="5" name="Rektangel 4">
            <a:extLst>
              <a:ext uri="{FF2B5EF4-FFF2-40B4-BE49-F238E27FC236}">
                <a16:creationId xmlns:a16="http://schemas.microsoft.com/office/drawing/2014/main" id="{912434E0-0126-48A5-BD6E-4C7FB4233DA4}"/>
              </a:ext>
            </a:extLst>
          </p:cNvPr>
          <p:cNvSpPr/>
          <p:nvPr/>
        </p:nvSpPr>
        <p:spPr>
          <a:xfrm>
            <a:off x="0" y="0"/>
            <a:ext cx="9144000" cy="139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6001F737-E343-4BCE-92E9-B2D9CB9EA0A3}"/>
              </a:ext>
            </a:extLst>
          </p:cNvPr>
          <p:cNvSpPr txBox="1">
            <a:spLocks/>
          </p:cNvSpPr>
          <p:nvPr/>
        </p:nvSpPr>
        <p:spPr>
          <a:xfrm>
            <a:off x="1391130" y="1257870"/>
            <a:ext cx="7886700" cy="511822"/>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solidFill>
                  <a:srgbClr val="4B355D"/>
                </a:solidFill>
                <a:effectLst/>
                <a:latin typeface="Bahnschrift" panose="020B0502040204020203" pitchFamily="34" charset="0"/>
              </a:rPr>
              <a:t>Uddannelsesnævnet / oplæringsplan</a:t>
            </a:r>
          </a:p>
        </p:txBody>
      </p:sp>
      <p:sp>
        <p:nvSpPr>
          <p:cNvPr id="7" name="Pladsholder til indhold 2">
            <a:extLst>
              <a:ext uri="{FF2B5EF4-FFF2-40B4-BE49-F238E27FC236}">
                <a16:creationId xmlns:a16="http://schemas.microsoft.com/office/drawing/2014/main" id="{BE05CF4D-09E5-4576-BB25-4404B076635E}"/>
              </a:ext>
            </a:extLst>
          </p:cNvPr>
          <p:cNvSpPr txBox="1">
            <a:spLocks/>
          </p:cNvSpPr>
          <p:nvPr/>
        </p:nvSpPr>
        <p:spPr>
          <a:xfrm>
            <a:off x="687766" y="2572089"/>
            <a:ext cx="7768468" cy="2470043"/>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b="1" dirty="0">
                <a:solidFill>
                  <a:srgbClr val="614776"/>
                </a:solidFill>
                <a:latin typeface="Bahnschrift" panose="020B0502040204020203" pitchFamily="34" charset="0"/>
              </a:rPr>
              <a:t>Uddannelsesnævnet:</a:t>
            </a:r>
            <a:br>
              <a:rPr lang="da-DK" b="1" dirty="0">
                <a:solidFill>
                  <a:srgbClr val="614776"/>
                </a:solidFill>
                <a:latin typeface="Bahnschrift" panose="020B0502040204020203" pitchFamily="34" charset="0"/>
              </a:rPr>
            </a:br>
            <a:br>
              <a:rPr lang="da-DK" b="1" dirty="0">
                <a:latin typeface="Bahnschrift" panose="020B0502040204020203" pitchFamily="34" charset="0"/>
              </a:rPr>
            </a:br>
            <a:r>
              <a:rPr lang="da-DK" sz="1600" dirty="0">
                <a:solidFill>
                  <a:schemeClr val="accent6"/>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https://www.uddannelsesnaevnet.dk/erhvervsuddannelser/kontoruddannelsen</a:t>
            </a:r>
            <a:endParaRPr lang="da-DK" sz="1600" dirty="0">
              <a:solidFill>
                <a:schemeClr val="accent6"/>
              </a:solidFill>
              <a:latin typeface="Bahnschrift" panose="020B0502040204020203" pitchFamily="34" charset="0"/>
            </a:endParaRPr>
          </a:p>
          <a:p>
            <a:pPr>
              <a:buFont typeface="Arial" panose="020B0604020202020204" pitchFamily="34" charset="0"/>
              <a:buChar char="•"/>
            </a:pPr>
            <a:endParaRPr lang="da-DK" dirty="0">
              <a:latin typeface="Bahnschrift" panose="020B0502040204020203" pitchFamily="34" charset="0"/>
            </a:endParaRPr>
          </a:p>
          <a:p>
            <a:pPr>
              <a:buFont typeface="Arial" panose="020B0604020202020204" pitchFamily="34" charset="0"/>
              <a:buChar char="•"/>
            </a:pPr>
            <a:r>
              <a:rPr lang="da-DK" b="1" dirty="0">
                <a:solidFill>
                  <a:srgbClr val="614776"/>
                </a:solidFill>
                <a:latin typeface="Bahnschrift" panose="020B0502040204020203" pitchFamily="34" charset="0"/>
              </a:rPr>
              <a:t>Oplæringsplan:</a:t>
            </a:r>
            <a:br>
              <a:rPr lang="da-DK" b="1" dirty="0">
                <a:latin typeface="Bahnschrift" panose="020B0502040204020203" pitchFamily="34" charset="0"/>
              </a:rPr>
            </a:br>
            <a:br>
              <a:rPr lang="da-DK" b="1" dirty="0">
                <a:latin typeface="Bahnschrift" panose="020B0502040204020203" pitchFamily="34" charset="0"/>
              </a:rPr>
            </a:br>
            <a:r>
              <a:rPr lang="da-DK" sz="1600" dirty="0">
                <a:solidFill>
                  <a:schemeClr val="accent6"/>
                </a:solidFill>
                <a:latin typeface="Bahnschrift" panose="020B0502040204020203" pitchFamily="34" charset="0"/>
                <a:hlinkClick r:id="rId3">
                  <a:extLst>
                    <a:ext uri="{A12FA001-AC4F-418D-AE19-62706E023703}">
                      <ahyp:hlinkClr xmlns:ahyp="http://schemas.microsoft.com/office/drawing/2018/hyperlinkcolor" val="tx"/>
                    </a:ext>
                  </a:extLst>
                </a:hlinkClick>
              </a:rPr>
              <a:t>https://www.uddannelsesnaevnet.dk/virksomheder/planer-for-oplaering</a:t>
            </a:r>
            <a:endParaRPr lang="da-DK" dirty="0"/>
          </a:p>
          <a:p>
            <a:endParaRPr lang="da-DK" dirty="0"/>
          </a:p>
        </p:txBody>
      </p:sp>
      <p:pic>
        <p:nvPicPr>
          <p:cNvPr id="8" name="Grafik 7" descr="Møde">
            <a:extLst>
              <a:ext uri="{FF2B5EF4-FFF2-40B4-BE49-F238E27FC236}">
                <a16:creationId xmlns:a16="http://schemas.microsoft.com/office/drawing/2014/main" id="{B8FDC218-46D3-41C6-9778-B1DF6A9CE8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766" y="1107182"/>
            <a:ext cx="703364" cy="703364"/>
          </a:xfrm>
          <a:prstGeom prst="rect">
            <a:avLst/>
          </a:prstGeom>
        </p:spPr>
      </p:pic>
      <p:pic>
        <p:nvPicPr>
          <p:cNvPr id="9" name="Billede 8">
            <a:extLst>
              <a:ext uri="{FF2B5EF4-FFF2-40B4-BE49-F238E27FC236}">
                <a16:creationId xmlns:a16="http://schemas.microsoft.com/office/drawing/2014/main" id="{A445A2C2-7FB6-431E-A3EE-2843814995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20669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0BFAB4F-C957-45EC-90D0-A71ABE24A599}"/>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3BFFA73F-C6AB-4A3A-B698-908A2320CD8A}"/>
              </a:ext>
            </a:extLst>
          </p:cNvPr>
          <p:cNvSpPr txBox="1">
            <a:spLocks/>
          </p:cNvSpPr>
          <p:nvPr/>
        </p:nvSpPr>
        <p:spPr>
          <a:xfrm>
            <a:off x="1407320" y="593697"/>
            <a:ext cx="7886700" cy="62111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b="1" dirty="0">
                <a:solidFill>
                  <a:srgbClr val="CF598C"/>
                </a:solidFill>
                <a:latin typeface="Bahnschrift" panose="020B0502040204020203" pitchFamily="34" charset="0"/>
              </a:rPr>
              <a:t>D</a:t>
            </a:r>
            <a:r>
              <a:rPr lang="da-DK" sz="3200" b="1" dirty="0">
                <a:solidFill>
                  <a:srgbClr val="ECC562"/>
                </a:solidFill>
                <a:latin typeface="Bahnschrift" panose="020B0502040204020203" pitchFamily="34" charset="0"/>
              </a:rPr>
              <a:t>I</a:t>
            </a:r>
            <a:r>
              <a:rPr lang="da-DK" sz="3200" b="1" dirty="0">
                <a:solidFill>
                  <a:srgbClr val="66C8A0"/>
                </a:solidFill>
                <a:latin typeface="Bahnschrift" panose="020B0502040204020203" pitchFamily="34" charset="0"/>
              </a:rPr>
              <a:t>S</a:t>
            </a:r>
            <a:r>
              <a:rPr lang="da-DK" sz="3200" b="1" dirty="0">
                <a:solidFill>
                  <a:srgbClr val="88A3DE"/>
                </a:solidFill>
                <a:latin typeface="Bahnschrift" panose="020B0502040204020203" pitchFamily="34" charset="0"/>
              </a:rPr>
              <a:t>C</a:t>
            </a:r>
            <a:r>
              <a:rPr lang="da-DK" sz="3200" b="1" dirty="0">
                <a:solidFill>
                  <a:schemeClr val="bg1"/>
                </a:solidFill>
                <a:latin typeface="Bahnschrift" panose="020B0502040204020203" pitchFamily="34" charset="0"/>
              </a:rPr>
              <a:t>-</a:t>
            </a:r>
            <a:r>
              <a:rPr lang="da-DK" sz="3200" dirty="0">
                <a:solidFill>
                  <a:schemeClr val="bg1"/>
                </a:solidFill>
                <a:latin typeface="Bahnschrift" panose="020B0502040204020203" pitchFamily="34" charset="0"/>
              </a:rPr>
              <a:t>profiler</a:t>
            </a:r>
          </a:p>
        </p:txBody>
      </p:sp>
      <p:sp>
        <p:nvSpPr>
          <p:cNvPr id="7" name="Pladsholder til indhold 2">
            <a:extLst>
              <a:ext uri="{FF2B5EF4-FFF2-40B4-BE49-F238E27FC236}">
                <a16:creationId xmlns:a16="http://schemas.microsoft.com/office/drawing/2014/main" id="{76A662CD-8ED6-497E-A741-FBA6F148FD9A}"/>
              </a:ext>
            </a:extLst>
          </p:cNvPr>
          <p:cNvSpPr txBox="1">
            <a:spLocks/>
          </p:cNvSpPr>
          <p:nvPr/>
        </p:nvSpPr>
        <p:spPr>
          <a:xfrm>
            <a:off x="1169083" y="1630748"/>
            <a:ext cx="6805833" cy="4309667"/>
          </a:xfrm>
          <a:prstGeom prst="rect">
            <a:avLst/>
          </a:prstGeom>
          <a:noFill/>
          <a:ln>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Underviser er Certificeret i Extended DISC (</a:t>
            </a:r>
            <a:r>
              <a:rPr lang="da-DK" sz="1700" dirty="0" err="1">
                <a:solidFill>
                  <a:schemeClr val="bg1"/>
                </a:solidFill>
                <a:latin typeface="Bahnschrift" panose="020B0502040204020203" pitchFamily="34" charset="0"/>
              </a:rPr>
              <a:t>FinxS</a:t>
            </a:r>
            <a:r>
              <a:rPr lang="da-DK" sz="1700" dirty="0">
                <a:solidFill>
                  <a:schemeClr val="bg1"/>
                </a:solidFill>
                <a:latin typeface="Bahnschrift" panose="020B0502040204020203" pitchFamily="34" charset="0"/>
              </a:rPr>
              <a:t>)</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På første skoleophold laver vi en diskprofil på eleven. </a:t>
            </a:r>
            <a:br>
              <a:rPr lang="da-DK" sz="1700" dirty="0">
                <a:solidFill>
                  <a:schemeClr val="bg1"/>
                </a:solidFill>
                <a:latin typeface="Bahnschrift" panose="020B0502040204020203" pitchFamily="34" charset="0"/>
              </a:rPr>
            </a:br>
            <a:r>
              <a:rPr lang="da-DK" sz="1700" dirty="0">
                <a:solidFill>
                  <a:schemeClr val="bg1"/>
                </a:solidFill>
                <a:latin typeface="Bahnschrift" panose="020B0502040204020203" pitchFamily="34" charset="0"/>
              </a:rPr>
              <a:t>Eleverne får forståelse af de forskellige mennesketyper og hvorfor de agerer som de gør.</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Eleverne kommer til at lære at bruge DISC i forhold til gruppearbejde og dens sammensætning. </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Vi gør opmærksom på at DISC-profilen er elevens personlige eje. </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Derfor bedes I være diskrete med oplysningerne.</a:t>
            </a:r>
            <a:br>
              <a:rPr lang="da-DK" sz="1700" dirty="0">
                <a:solidFill>
                  <a:schemeClr val="bg1"/>
                </a:solidFill>
                <a:latin typeface="Bahnschrift" panose="020B0502040204020203" pitchFamily="34" charset="0"/>
              </a:rPr>
            </a:b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Kr. 230 pr. DISC-profil</a:t>
            </a:r>
            <a:endParaRPr lang="da-DK" dirty="0"/>
          </a:p>
          <a:p>
            <a:endParaRPr lang="da-DK" dirty="0"/>
          </a:p>
          <a:p>
            <a:endParaRPr lang="da-DK" dirty="0"/>
          </a:p>
          <a:p>
            <a:endParaRPr lang="da-DK" dirty="0"/>
          </a:p>
        </p:txBody>
      </p:sp>
      <p:pic>
        <p:nvPicPr>
          <p:cNvPr id="8" name="Grafik 7" descr="Mål">
            <a:extLst>
              <a:ext uri="{FF2B5EF4-FFF2-40B4-BE49-F238E27FC236}">
                <a16:creationId xmlns:a16="http://schemas.microsoft.com/office/drawing/2014/main" id="{1C9C6511-EF1C-414B-BA06-02B9B8090E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204" y="611397"/>
            <a:ext cx="621116" cy="621116"/>
          </a:xfrm>
          <a:prstGeom prst="rect">
            <a:avLst/>
          </a:prstGeom>
        </p:spPr>
      </p:pic>
      <p:pic>
        <p:nvPicPr>
          <p:cNvPr id="9" name="Billede 8">
            <a:extLst>
              <a:ext uri="{FF2B5EF4-FFF2-40B4-BE49-F238E27FC236}">
                <a16:creationId xmlns:a16="http://schemas.microsoft.com/office/drawing/2014/main" id="{AF5DBADB-B201-4B2E-9434-40E83679E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5168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E7FC6A7-75C6-4544-8618-231DAD095037}"/>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419618" y="822288"/>
            <a:ext cx="4578510" cy="549135"/>
          </a:xfrm>
        </p:spPr>
        <p:txBody>
          <a:bodyPr>
            <a:normAutofit/>
          </a:bodyPr>
          <a:lstStyle/>
          <a:p>
            <a:pPr algn="l"/>
            <a:r>
              <a:rPr lang="da-DK" sz="2800" dirty="0">
                <a:solidFill>
                  <a:schemeClr val="bg1"/>
                </a:solidFill>
                <a:latin typeface="Bahnschrift" panose="020B0502040204020203" pitchFamily="34" charset="0"/>
              </a:rPr>
              <a:t>Forløbet i undervisningen</a:t>
            </a:r>
          </a:p>
        </p:txBody>
      </p:sp>
      <p:sp>
        <p:nvSpPr>
          <p:cNvPr id="3" name="Pladsholder til indhold 2"/>
          <p:cNvSpPr>
            <a:spLocks noGrp="1"/>
          </p:cNvSpPr>
          <p:nvPr>
            <p:ph idx="1"/>
          </p:nvPr>
        </p:nvSpPr>
        <p:spPr>
          <a:xfrm>
            <a:off x="948860" y="2160562"/>
            <a:ext cx="5829300" cy="2755387"/>
          </a:xfrm>
        </p:spPr>
        <p:txBody>
          <a:bodyPr>
            <a:normAutofit/>
          </a:bodyPr>
          <a:lstStyle/>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Forløbet i undervisningen tager udgangspunkt i følgende bøger: Teori og metode 1 og 2 </a:t>
            </a: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 Vi samkører tidligere og ny ordning på de </a:t>
            </a:r>
            <a:r>
              <a:rPr lang="da-DK" sz="1800" b="1" u="sng" dirty="0">
                <a:solidFill>
                  <a:schemeClr val="bg1"/>
                </a:solidFill>
                <a:latin typeface="Bahnschrift" panose="020B0502040204020203" pitchFamily="34" charset="0"/>
              </a:rPr>
              <a:t>valgfrie</a:t>
            </a:r>
            <a:r>
              <a:rPr lang="da-DK" sz="1800" dirty="0">
                <a:solidFill>
                  <a:schemeClr val="bg1"/>
                </a:solidFill>
                <a:latin typeface="Bahnschrift" panose="020B0502040204020203" pitchFamily="34" charset="0"/>
              </a:rPr>
              <a:t> specialefag – både administration og økonomi.</a:t>
            </a: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Der vil derfor være forskel på de obligatoriske specialefag for administrationselever på ny og tidligere ordning.</a:t>
            </a:r>
          </a:p>
        </p:txBody>
      </p:sp>
      <p:pic>
        <p:nvPicPr>
          <p:cNvPr id="1026" name="Picture 2" descr="https://f94shop.dk/wp-content/uploads/2017/10/2106194-F94-Teori-og-metode-1-2020-Omslag_forside.jpg">
            <a:extLst>
              <a:ext uri="{FF2B5EF4-FFF2-40B4-BE49-F238E27FC236}">
                <a16:creationId xmlns:a16="http://schemas.microsoft.com/office/drawing/2014/main" id="{C85935DE-F0F9-4E19-B124-3006BA3E43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593" y="900288"/>
            <a:ext cx="1615523" cy="2277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f94shop.dk/wp-content/uploads/2017/03/2106195-F94-Teori-og-metode-2-2020-Omslag_forside-231x326.jpg">
            <a:extLst>
              <a:ext uri="{FF2B5EF4-FFF2-40B4-BE49-F238E27FC236}">
                <a16:creationId xmlns:a16="http://schemas.microsoft.com/office/drawing/2014/main" id="{FD04F5DC-55A1-47C7-9DDF-8CFC0839F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593" y="3372908"/>
            <a:ext cx="1614086" cy="2277887"/>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Arbejdsproces">
            <a:extLst>
              <a:ext uri="{FF2B5EF4-FFF2-40B4-BE49-F238E27FC236}">
                <a16:creationId xmlns:a16="http://schemas.microsoft.com/office/drawing/2014/main" id="{D076A61E-F284-4E41-9856-35E792A44B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970" y="734031"/>
            <a:ext cx="725648" cy="725648"/>
          </a:xfrm>
          <a:prstGeom prst="rect">
            <a:avLst/>
          </a:prstGeom>
        </p:spPr>
      </p:pic>
    </p:spTree>
    <p:extLst>
      <p:ext uri="{BB962C8B-B14F-4D97-AF65-F5344CB8AC3E}">
        <p14:creationId xmlns:p14="http://schemas.microsoft.com/office/powerpoint/2010/main" val="121335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2C839D-D706-4C8C-B02B-25814ED74C2C}"/>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a:extLst>
              <a:ext uri="{FF2B5EF4-FFF2-40B4-BE49-F238E27FC236}">
                <a16:creationId xmlns:a16="http://schemas.microsoft.com/office/drawing/2014/main" id="{F469E4C5-4152-4603-97E0-4AE01BEE9BFA}"/>
              </a:ext>
            </a:extLst>
          </p:cNvPr>
          <p:cNvSpPr txBox="1">
            <a:spLocks/>
          </p:cNvSpPr>
          <p:nvPr/>
        </p:nvSpPr>
        <p:spPr>
          <a:xfrm>
            <a:off x="1361350" y="822287"/>
            <a:ext cx="7064054" cy="64042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2800" dirty="0">
                <a:latin typeface="Bahnschrift" panose="020B0502040204020203" pitchFamily="34" charset="0"/>
              </a:rPr>
              <a:t>Bundne specialefag administration</a:t>
            </a:r>
          </a:p>
        </p:txBody>
      </p:sp>
      <p:sp>
        <p:nvSpPr>
          <p:cNvPr id="8" name="Pladsholder til indhold 2">
            <a:extLst>
              <a:ext uri="{FF2B5EF4-FFF2-40B4-BE49-F238E27FC236}">
                <a16:creationId xmlns:a16="http://schemas.microsoft.com/office/drawing/2014/main" id="{BABC40E6-B600-404E-80EC-35466F1301F4}"/>
              </a:ext>
            </a:extLst>
          </p:cNvPr>
          <p:cNvSpPr txBox="1">
            <a:spLocks/>
          </p:cNvSpPr>
          <p:nvPr/>
        </p:nvSpPr>
        <p:spPr>
          <a:xfrm>
            <a:off x="628650" y="2252379"/>
            <a:ext cx="3886200" cy="3486630"/>
          </a:xfrm>
          <a:prstGeom prst="rect">
            <a:avLst/>
          </a:prstGeom>
          <a:solidFill>
            <a:srgbClr val="4B355D"/>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b="1" dirty="0">
              <a:solidFill>
                <a:schemeClr val="bg1"/>
              </a:solidFill>
              <a:latin typeface="Bahnschrift" panose="020B0502040204020203" pitchFamily="34" charset="0"/>
            </a:endParaRPr>
          </a:p>
          <a:p>
            <a:pPr marL="0" indent="0" algn="ctr">
              <a:buClr>
                <a:schemeClr val="bg1"/>
              </a:buClr>
              <a:buFont typeface="Wingdings" panose="05000000000000000000" pitchFamily="2" charset="2"/>
              <a:buNone/>
            </a:pPr>
            <a:r>
              <a:rPr lang="da-DK" sz="2400" b="1" dirty="0">
                <a:solidFill>
                  <a:schemeClr val="bg1"/>
                </a:solidFill>
                <a:latin typeface="Bahnschrift" panose="020B0502040204020203" pitchFamily="34" charset="0"/>
              </a:rPr>
              <a:t>NY ORDNING</a:t>
            </a:r>
            <a:br>
              <a:rPr lang="da-DK" b="1" dirty="0">
                <a:solidFill>
                  <a:schemeClr val="bg1"/>
                </a:solidFill>
                <a:latin typeface="Bahnschrift" panose="020B0502040204020203" pitchFamily="34" charset="0"/>
              </a:rPr>
            </a:br>
            <a:endParaRPr lang="da-DK" b="1" dirty="0">
              <a:solidFill>
                <a:schemeClr val="bg1"/>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1500" dirty="0">
                <a:solidFill>
                  <a:schemeClr val="bg1"/>
                </a:solidFill>
                <a:latin typeface="Bahnschrift" panose="020B0502040204020203" pitchFamily="34" charset="0"/>
              </a:rPr>
              <a:t>Virksomhedskommunikation </a:t>
            </a:r>
            <a:r>
              <a:rPr lang="da-DK" sz="1500" dirty="0">
                <a:solidFill>
                  <a:srgbClr val="92D050"/>
                </a:solidFill>
                <a:latin typeface="Bahnschrift" panose="020B0502040204020203" pitchFamily="34" charset="0"/>
              </a:rPr>
              <a:t>1 uge</a:t>
            </a:r>
          </a:p>
          <a:p>
            <a:pPr>
              <a:lnSpc>
                <a:spcPct val="150000"/>
              </a:lnSpc>
              <a:buClr>
                <a:schemeClr val="bg1"/>
              </a:buClr>
              <a:buFont typeface="Arial" panose="020B0604020202020204" pitchFamily="34" charset="0"/>
              <a:buChar char="•"/>
            </a:pPr>
            <a:r>
              <a:rPr lang="da-DK" sz="1500" dirty="0">
                <a:solidFill>
                  <a:schemeClr val="bg1"/>
                </a:solidFill>
                <a:latin typeface="Bahnschrift" panose="020B0502040204020203" pitchFamily="34" charset="0"/>
              </a:rPr>
              <a:t>Optimering af arbejdsprocesser </a:t>
            </a:r>
            <a:r>
              <a:rPr lang="da-DK" sz="1500" dirty="0">
                <a:solidFill>
                  <a:srgbClr val="92D050"/>
                </a:solidFill>
                <a:latin typeface="Bahnschrift" panose="020B0502040204020203" pitchFamily="34" charset="0"/>
              </a:rPr>
              <a:t>1 uge</a:t>
            </a:r>
          </a:p>
          <a:p>
            <a:pPr>
              <a:lnSpc>
                <a:spcPct val="150000"/>
              </a:lnSpc>
              <a:buClr>
                <a:schemeClr val="bg1"/>
              </a:buClr>
              <a:buFont typeface="Arial" panose="020B0604020202020204" pitchFamily="34" charset="0"/>
              <a:buChar char="•"/>
            </a:pPr>
            <a:r>
              <a:rPr lang="da-DK" sz="1500" dirty="0">
                <a:solidFill>
                  <a:schemeClr val="bg1"/>
                </a:solidFill>
                <a:latin typeface="Bahnschrift" panose="020B0502040204020203" pitchFamily="34" charset="0"/>
              </a:rPr>
              <a:t>Projektadministration </a:t>
            </a:r>
            <a:r>
              <a:rPr lang="da-DK" sz="1500" dirty="0">
                <a:solidFill>
                  <a:srgbClr val="92D050"/>
                </a:solidFill>
                <a:latin typeface="Bahnschrift" panose="020B0502040204020203" pitchFamily="34" charset="0"/>
              </a:rPr>
              <a:t>1 uge</a:t>
            </a:r>
          </a:p>
          <a:p>
            <a:pPr>
              <a:lnSpc>
                <a:spcPct val="150000"/>
              </a:lnSpc>
              <a:buClr>
                <a:schemeClr val="bg1"/>
              </a:buClr>
              <a:buFont typeface="Arial" panose="020B0604020202020204" pitchFamily="34" charset="0"/>
              <a:buChar char="•"/>
            </a:pPr>
            <a:r>
              <a:rPr lang="da-DK" sz="1500" dirty="0">
                <a:solidFill>
                  <a:schemeClr val="bg1"/>
                </a:solidFill>
                <a:latin typeface="Bahnschrift" panose="020B0502040204020203" pitchFamily="34" charset="0"/>
              </a:rPr>
              <a:t>Datahåndtering </a:t>
            </a:r>
            <a:r>
              <a:rPr lang="da-DK" sz="1500" dirty="0">
                <a:solidFill>
                  <a:srgbClr val="92D050"/>
                </a:solidFill>
                <a:latin typeface="Bahnschrift" panose="020B0502040204020203" pitchFamily="34" charset="0"/>
              </a:rPr>
              <a:t>1 uge</a:t>
            </a:r>
          </a:p>
          <a:p>
            <a:endParaRPr lang="da-DK" dirty="0"/>
          </a:p>
        </p:txBody>
      </p:sp>
      <p:sp>
        <p:nvSpPr>
          <p:cNvPr id="9" name="Pladsholder til indhold 3">
            <a:extLst>
              <a:ext uri="{FF2B5EF4-FFF2-40B4-BE49-F238E27FC236}">
                <a16:creationId xmlns:a16="http://schemas.microsoft.com/office/drawing/2014/main" id="{6CDCD01C-4A07-4C85-9649-34A78198223B}"/>
              </a:ext>
            </a:extLst>
          </p:cNvPr>
          <p:cNvSpPr txBox="1">
            <a:spLocks/>
          </p:cNvSpPr>
          <p:nvPr/>
        </p:nvSpPr>
        <p:spPr>
          <a:xfrm>
            <a:off x="4629150" y="2252379"/>
            <a:ext cx="3886200" cy="3486630"/>
          </a:xfrm>
          <a:prstGeom prst="rect">
            <a:avLst/>
          </a:prstGeom>
          <a:solidFill>
            <a:srgbClr val="4B355D"/>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b="1" dirty="0">
              <a:solidFill>
                <a:schemeClr val="bg1"/>
              </a:solidFill>
              <a:latin typeface="Bahnschrift" panose="020B0502040204020203" pitchFamily="34" charset="0"/>
            </a:endParaRPr>
          </a:p>
          <a:p>
            <a:pPr marL="0" indent="0" algn="ctr">
              <a:buClr>
                <a:schemeClr val="bg1"/>
              </a:buClr>
              <a:buFont typeface="Wingdings" panose="05000000000000000000" pitchFamily="2" charset="2"/>
              <a:buNone/>
            </a:pPr>
            <a:r>
              <a:rPr lang="da-DK" sz="2400" b="1" dirty="0">
                <a:solidFill>
                  <a:schemeClr val="bg1"/>
                </a:solidFill>
                <a:latin typeface="Bahnschrift" panose="020B0502040204020203" pitchFamily="34" charset="0"/>
              </a:rPr>
              <a:t>TIDLIGERE ORDNING</a:t>
            </a:r>
            <a:br>
              <a:rPr lang="da-DK" b="1" dirty="0">
                <a:solidFill>
                  <a:schemeClr val="bg1"/>
                </a:solidFill>
                <a:latin typeface="Bahnschrift" panose="020B0502040204020203" pitchFamily="34" charset="0"/>
              </a:rPr>
            </a:br>
            <a:endParaRPr lang="da-DK" b="1" dirty="0">
              <a:solidFill>
                <a:schemeClr val="bg1"/>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1500" dirty="0">
                <a:solidFill>
                  <a:schemeClr val="bg1"/>
                </a:solidFill>
                <a:latin typeface="Bahnschrift" panose="020B0502040204020203" pitchFamily="34" charset="0"/>
              </a:rPr>
              <a:t>Den administrative medarbejder I </a:t>
            </a:r>
            <a:r>
              <a:rPr lang="da-DK" sz="1500" dirty="0">
                <a:solidFill>
                  <a:srgbClr val="92D050"/>
                </a:solidFill>
                <a:latin typeface="Bahnschrift" panose="020B0502040204020203" pitchFamily="34" charset="0"/>
              </a:rPr>
              <a:t>2 uger</a:t>
            </a:r>
          </a:p>
          <a:p>
            <a:pPr>
              <a:lnSpc>
                <a:spcPct val="150000"/>
              </a:lnSpc>
              <a:buClr>
                <a:schemeClr val="bg1"/>
              </a:buClr>
              <a:buFont typeface="Arial" panose="020B0604020202020204" pitchFamily="34" charset="0"/>
              <a:buChar char="•"/>
            </a:pPr>
            <a:r>
              <a:rPr lang="da-DK" sz="1500" dirty="0">
                <a:solidFill>
                  <a:schemeClr val="bg1"/>
                </a:solidFill>
                <a:latin typeface="Bahnschrift" panose="020B0502040204020203" pitchFamily="34" charset="0"/>
              </a:rPr>
              <a:t>Den administrative medarbejder II </a:t>
            </a:r>
            <a:r>
              <a:rPr lang="da-DK" sz="1500" dirty="0">
                <a:solidFill>
                  <a:srgbClr val="92D050"/>
                </a:solidFill>
                <a:latin typeface="Bahnschrift" panose="020B0502040204020203" pitchFamily="34" charset="0"/>
              </a:rPr>
              <a:t>1 uge</a:t>
            </a:r>
          </a:p>
          <a:p>
            <a:endParaRPr lang="da-DK" dirty="0"/>
          </a:p>
          <a:p>
            <a:pPr lvl="1"/>
            <a:endParaRPr lang="da-DK" dirty="0"/>
          </a:p>
          <a:p>
            <a:endParaRPr lang="da-DK" dirty="0"/>
          </a:p>
        </p:txBody>
      </p:sp>
      <p:pic>
        <p:nvPicPr>
          <p:cNvPr id="10" name="Grafik 9" descr="Åben bog">
            <a:extLst>
              <a:ext uri="{FF2B5EF4-FFF2-40B4-BE49-F238E27FC236}">
                <a16:creationId xmlns:a16="http://schemas.microsoft.com/office/drawing/2014/main" id="{4CCA12F7-141E-45C2-AF88-5BF4D1C462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822288"/>
            <a:ext cx="640421" cy="640421"/>
          </a:xfrm>
          <a:prstGeom prst="rect">
            <a:avLst/>
          </a:prstGeom>
        </p:spPr>
      </p:pic>
      <p:pic>
        <p:nvPicPr>
          <p:cNvPr id="11" name="Billede 10">
            <a:extLst>
              <a:ext uri="{FF2B5EF4-FFF2-40B4-BE49-F238E27FC236}">
                <a16:creationId xmlns:a16="http://schemas.microsoft.com/office/drawing/2014/main" id="{DD69065D-BA35-4907-A245-72281978E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5" name="Pladsholder til slidenummer 4"/>
          <p:cNvSpPr>
            <a:spLocks noGrp="1"/>
          </p:cNvSpPr>
          <p:nvPr>
            <p:ph type="sldNum" sz="quarter" idx="12"/>
          </p:nvPr>
        </p:nvSpPr>
        <p:spPr/>
        <p:txBody>
          <a:bodyPr/>
          <a:lstStyle/>
          <a:p>
            <a:fld id="{E94956E9-C9BB-4A42-8F5B-E48AA9AA1C17}" type="slidenum">
              <a:rPr lang="da-DK" smtClean="0"/>
              <a:t>9</a:t>
            </a:fld>
            <a:endParaRPr lang="da-DK"/>
          </a:p>
        </p:txBody>
      </p:sp>
    </p:spTree>
    <p:extLst>
      <p:ext uri="{BB962C8B-B14F-4D97-AF65-F5344CB8AC3E}">
        <p14:creationId xmlns:p14="http://schemas.microsoft.com/office/powerpoint/2010/main" val="2637484841"/>
      </p:ext>
    </p:extLst>
  </p:cSld>
  <p:clrMapOvr>
    <a:masterClrMapping/>
  </p:clrMapOvr>
</p:sld>
</file>

<file path=ppt/theme/theme1.xml><?xml version="1.0" encoding="utf-8"?>
<a:theme xmlns:a="http://schemas.openxmlformats.org/drawingml/2006/main" name="Rybners Tekniske Skole">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ybners">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handelsskolen [Skrivebeskyttet]" id="{C1A749DF-D376-44C8-992B-745028199699}" vid="{4A655D60-0748-46EF-9F04-CD95A82642F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powerpoint-handelsskolen</Template>
  <TotalTime>6981</TotalTime>
  <Words>2571</Words>
  <Application>Microsoft Office PowerPoint</Application>
  <PresentationFormat>Skærmshow (4:3)</PresentationFormat>
  <Paragraphs>338</Paragraphs>
  <Slides>41</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41</vt:i4>
      </vt:variant>
    </vt:vector>
  </HeadingPairs>
  <TitlesOfParts>
    <vt:vector size="48" baseType="lpstr">
      <vt:lpstr>Arial</vt:lpstr>
      <vt:lpstr>Bahnschrift</vt:lpstr>
      <vt:lpstr>Calibri</vt:lpstr>
      <vt:lpstr>Soho Gothic Std</vt:lpstr>
      <vt:lpstr>Verdana</vt:lpstr>
      <vt:lpstr>Wingdings</vt:lpstr>
      <vt:lpstr>Rybners Tekniske Skole</vt:lpstr>
      <vt:lpstr>Informationsmøde   Kontoruddannelse med speciale i Administration </vt:lpstr>
      <vt:lpstr>Agenda </vt:lpstr>
      <vt:lpstr>PowerPoint-præsentation</vt:lpstr>
      <vt:lpstr>PowerPoint-præsentation</vt:lpstr>
      <vt:lpstr>PowerPoint-præsentation</vt:lpstr>
      <vt:lpstr>Uddannelsesnævnet / oplæringsplan</vt:lpstr>
      <vt:lpstr>PowerPoint-præsentation</vt:lpstr>
      <vt:lpstr>Forløbet i undervisningen</vt:lpstr>
      <vt:lpstr>PowerPoint-præsentation</vt:lpstr>
      <vt:lpstr>Undervisningen</vt:lpstr>
      <vt:lpstr>PowerPoint-præsentation</vt:lpstr>
      <vt:lpstr>PowerPoint-præsentation</vt:lpstr>
      <vt:lpstr>PowerPoint-præsentation</vt:lpstr>
      <vt:lpstr>4 ugers specialefag som erhvervsrettet på-bygning</vt:lpstr>
      <vt:lpstr> 16145 Kommunikation i praksis Niveau: Ekspert (10 ECTS fra kommunikation og formidling) Varighed: 2,0 uger </vt:lpstr>
      <vt:lpstr>16146 Projektstyring i praksis Niveau: Ekspert (10 ECTS fra Ledelse) Varighed: 1,0 uger</vt:lpstr>
      <vt:lpstr>Coaching og konflikthåndtering Niveau: Ekspert (10 ECTS) Varighed: 2,0 uger (Virksomhedskommunikation uge 4  + Mundtlig kommunikation og konflikthåndtering i uge 5)</vt:lpstr>
      <vt:lpstr>Undervisningsmaterialer</vt:lpstr>
      <vt:lpstr>10 ECTS akademifag</vt:lpstr>
      <vt:lpstr>PowerPoint-præsentation</vt:lpstr>
      <vt:lpstr>Fagprøve</vt:lpstr>
      <vt:lpstr>PowerPoint-præsentation</vt:lpstr>
      <vt:lpstr>PowerPoint-præsentation</vt:lpstr>
      <vt:lpstr>  Undervisning</vt:lpstr>
      <vt:lpstr>PowerPoint-præsentation</vt:lpstr>
      <vt:lpstr>PowerPoint-præsentation</vt:lpstr>
      <vt:lpstr>PowerPoint-præsentation</vt:lpstr>
      <vt:lpstr>HD</vt:lpstr>
      <vt:lpstr>PowerPoint-præsentation</vt:lpstr>
      <vt:lpstr>www.lærepladsen.dk</vt:lpstr>
      <vt:lpstr>PowerPoint-præsentation</vt:lpstr>
      <vt:lpstr>PowerPoint-præsentation</vt:lpstr>
      <vt:lpstr>Oplæringsplanen – eksempler fra Administration</vt:lpstr>
      <vt:lpstr>PowerPoint-præsentation</vt:lpstr>
      <vt:lpstr>PowerPoint-præsentation</vt:lpstr>
      <vt:lpstr>PowerPoint-præsentation</vt:lpstr>
      <vt:lpstr>PowerPoint-præsentation</vt:lpstr>
      <vt:lpstr>PowerPoint-præsentation</vt:lpstr>
      <vt:lpstr>Mødestruktur</vt:lpstr>
      <vt:lpstr>PowerPoint-præsentation</vt:lpstr>
      <vt:lpstr>PowerPoint-præsentation</vt:lpstr>
    </vt:vector>
  </TitlesOfParts>
  <Company>Rybners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Elisabeth Bay Nielsen</dc:creator>
  <cp:lastModifiedBy>Tenna Smedegaard Jørgensen</cp:lastModifiedBy>
  <cp:revision>211</cp:revision>
  <cp:lastPrinted>2016-10-11T05:24:46Z</cp:lastPrinted>
  <dcterms:created xsi:type="dcterms:W3CDTF">2015-08-18T07:04:01Z</dcterms:created>
  <dcterms:modified xsi:type="dcterms:W3CDTF">2023-09-21T11:29:35Z</dcterms:modified>
</cp:coreProperties>
</file>