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77" r:id="rId6"/>
    <p:sldId id="279" r:id="rId7"/>
    <p:sldId id="264" r:id="rId8"/>
    <p:sldId id="272" r:id="rId9"/>
    <p:sldId id="273" r:id="rId10"/>
    <p:sldId id="265" r:id="rId11"/>
    <p:sldId id="274" r:id="rId12"/>
    <p:sldId id="278" r:id="rId13"/>
    <p:sldId id="275" r:id="rId14"/>
    <p:sldId id="276" r:id="rId15"/>
    <p:sldId id="266"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10" name="Titel 1"/>
          <p:cNvSpPr>
            <a:spLocks noGrp="1"/>
          </p:cNvSpPr>
          <p:nvPr>
            <p:ph type="title"/>
          </p:nvPr>
        </p:nvSpPr>
        <p:spPr>
          <a:xfrm>
            <a:off x="838200" y="4113896"/>
            <a:ext cx="10515600" cy="1325563"/>
          </a:xfrm>
        </p:spPr>
        <p:txBody>
          <a:bodyPr/>
          <a:lstStyle>
            <a:lvl1pPr algn="ctr">
              <a:defRPr/>
            </a:lvl1pPr>
          </a:lstStyle>
          <a:p>
            <a:r>
              <a:rPr lang="da-DK"/>
              <a:t>Klik for at redigere titeltypografien i masteren</a:t>
            </a:r>
            <a:endParaRPr lang="da-DK" dirty="0"/>
          </a:p>
        </p:txBody>
      </p:sp>
      <p:sp>
        <p:nvSpPr>
          <p:cNvPr id="11" name="Pladsholder til dato 2"/>
          <p:cNvSpPr>
            <a:spLocks noGrp="1"/>
          </p:cNvSpPr>
          <p:nvPr>
            <p:ph type="dt" sz="half" idx="10"/>
          </p:nvPr>
        </p:nvSpPr>
        <p:spPr>
          <a:xfrm>
            <a:off x="838200" y="6356352"/>
            <a:ext cx="2743200" cy="365125"/>
          </a:xfrm>
        </p:spPr>
        <p:txBody>
          <a:bodyPr/>
          <a:lstStyle/>
          <a:p>
            <a:fld id="{4158F05C-1961-45A3-9BEE-492EA183252E}" type="datetimeFigureOut">
              <a:rPr lang="da-DK" smtClean="0"/>
              <a:t>03-10-2024</a:t>
            </a:fld>
            <a:endParaRPr lang="da-DK"/>
          </a:p>
        </p:txBody>
      </p:sp>
      <p:sp>
        <p:nvSpPr>
          <p:cNvPr id="12" name="Pladsholder til sidefod 3"/>
          <p:cNvSpPr>
            <a:spLocks noGrp="1"/>
          </p:cNvSpPr>
          <p:nvPr>
            <p:ph type="ftr" sz="quarter" idx="11"/>
          </p:nvPr>
        </p:nvSpPr>
        <p:spPr>
          <a:xfrm>
            <a:off x="4038600" y="6356352"/>
            <a:ext cx="4114800" cy="365125"/>
          </a:xfrm>
        </p:spPr>
        <p:txBody>
          <a:bodyPr/>
          <a:lstStyle/>
          <a:p>
            <a:endParaRPr lang="da-DK" dirty="0"/>
          </a:p>
        </p:txBody>
      </p:sp>
      <p:sp>
        <p:nvSpPr>
          <p:cNvPr id="13" name="Pladsholder til slidenummer 4"/>
          <p:cNvSpPr>
            <a:spLocks noGrp="1"/>
          </p:cNvSpPr>
          <p:nvPr>
            <p:ph type="sldNum" sz="quarter" idx="12"/>
          </p:nvPr>
        </p:nvSpPr>
        <p:spPr>
          <a:xfrm>
            <a:off x="8610600" y="6356352"/>
            <a:ext cx="2743200" cy="365125"/>
          </a:xfrm>
        </p:spPr>
        <p:txBody>
          <a:bodyPr/>
          <a:lstStyle/>
          <a:p>
            <a:fld id="{E94956E9-C9BB-4A42-8F5B-E48AA9AA1C17}" type="slidenum">
              <a:rPr lang="da-DK" smtClean="0"/>
              <a:t>‹nr.›</a:t>
            </a:fld>
            <a:endParaRPr lang="da-DK"/>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59241" y="784386"/>
            <a:ext cx="6677359" cy="2784983"/>
          </a:xfrm>
          <a:prstGeom prst="rect">
            <a:avLst/>
          </a:prstGeom>
        </p:spPr>
      </p:pic>
    </p:spTree>
    <p:extLst>
      <p:ext uri="{BB962C8B-B14F-4D97-AF65-F5344CB8AC3E}">
        <p14:creationId xmlns:p14="http://schemas.microsoft.com/office/powerpoint/2010/main" val="283044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1628774"/>
            <a:ext cx="3932237" cy="1228426"/>
          </a:xfrm>
        </p:spPr>
        <p:txBody>
          <a:bodyPr anchor="b"/>
          <a:lstStyle>
            <a:lvl1pPr>
              <a:defRPr sz="2400"/>
            </a:lvl1pPr>
          </a:lstStyle>
          <a:p>
            <a:r>
              <a:rPr lang="da-DK"/>
              <a:t>Klik for at redigere titeltypografien i masteren</a:t>
            </a:r>
          </a:p>
        </p:txBody>
      </p:sp>
      <p:sp>
        <p:nvSpPr>
          <p:cNvPr id="3" name="Pladsholder til billede 2"/>
          <p:cNvSpPr>
            <a:spLocks noGrp="1"/>
          </p:cNvSpPr>
          <p:nvPr>
            <p:ph type="pic" idx="1"/>
          </p:nvPr>
        </p:nvSpPr>
        <p:spPr>
          <a:xfrm>
            <a:off x="5183188" y="1628777"/>
            <a:ext cx="6172200" cy="423227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a-DK"/>
              <a:t>Klik på ikonet for at tilføje et billede</a:t>
            </a:r>
          </a:p>
        </p:txBody>
      </p:sp>
      <p:sp>
        <p:nvSpPr>
          <p:cNvPr id="4" name="Pladsholder til tekst 3"/>
          <p:cNvSpPr>
            <a:spLocks noGrp="1"/>
          </p:cNvSpPr>
          <p:nvPr>
            <p:ph type="body" sz="half" idx="2"/>
          </p:nvPr>
        </p:nvSpPr>
        <p:spPr>
          <a:xfrm>
            <a:off x="839788" y="2857200"/>
            <a:ext cx="3932237" cy="30117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Rediger teksttypografien i masteren</a:t>
            </a:r>
          </a:p>
        </p:txBody>
      </p:sp>
      <p:sp>
        <p:nvSpPr>
          <p:cNvPr id="5" name="Pladsholder til dato 4"/>
          <p:cNvSpPr>
            <a:spLocks noGrp="1"/>
          </p:cNvSpPr>
          <p:nvPr>
            <p:ph type="dt" sz="half" idx="10"/>
          </p:nvPr>
        </p:nvSpPr>
        <p:spPr/>
        <p:txBody>
          <a:bodyPr/>
          <a:lstStyle/>
          <a:p>
            <a:fld id="{4158F05C-1961-45A3-9BEE-492EA183252E}" type="datetimeFigureOut">
              <a:rPr lang="da-DK" smtClean="0"/>
              <a:t>03-10-2024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895925603"/>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838200" y="2"/>
            <a:ext cx="10515600" cy="1021555"/>
          </a:xfrm>
        </p:spPr>
        <p:txBody>
          <a:bodyPr/>
          <a:lstStyle>
            <a:lvl1pPr>
              <a:defRPr>
                <a:solidFill>
                  <a:schemeClr val="bg1"/>
                </a:solidFill>
              </a:defRPr>
            </a:lvl1pPr>
          </a:lstStyle>
          <a:p>
            <a:r>
              <a:rPr lang="da-DK"/>
              <a:t>Klik for at redigere titeltypografien i masteren</a:t>
            </a:r>
            <a:endParaRPr lang="da-DK" dirty="0"/>
          </a:p>
        </p:txBody>
      </p:sp>
      <p:sp>
        <p:nvSpPr>
          <p:cNvPr id="3" name="Pladsholder til lodret titel 2"/>
          <p:cNvSpPr>
            <a:spLocks noGrp="1"/>
          </p:cNvSpPr>
          <p:nvPr>
            <p:ph type="body" orient="vert" idx="1"/>
          </p:nvPr>
        </p:nvSpPr>
        <p:spPr>
          <a:xfrm>
            <a:off x="838200" y="1628775"/>
            <a:ext cx="10515600" cy="4548188"/>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dato 3"/>
          <p:cNvSpPr>
            <a:spLocks noGrp="1"/>
          </p:cNvSpPr>
          <p:nvPr>
            <p:ph type="dt" sz="half" idx="10"/>
          </p:nvPr>
        </p:nvSpPr>
        <p:spPr/>
        <p:txBody>
          <a:bodyPr/>
          <a:lstStyle/>
          <a:p>
            <a:fld id="{4158F05C-1961-45A3-9BEE-492EA183252E}" type="datetimeFigureOut">
              <a:rPr lang="da-DK" smtClean="0"/>
              <a:t>03-10-2024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156548536"/>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1" y="1628776"/>
            <a:ext cx="2628900" cy="4548187"/>
          </a:xfrm>
        </p:spPr>
        <p:txBody>
          <a:bodyPr vert="eaVert"/>
          <a:lstStyle/>
          <a:p>
            <a:r>
              <a:rPr lang="da-DK"/>
              <a:t>Klik for at redigere titeltypografien i masteren</a:t>
            </a:r>
          </a:p>
        </p:txBody>
      </p:sp>
      <p:sp>
        <p:nvSpPr>
          <p:cNvPr id="3" name="Pladsholder til lodret titel 2"/>
          <p:cNvSpPr>
            <a:spLocks noGrp="1"/>
          </p:cNvSpPr>
          <p:nvPr>
            <p:ph type="body" orient="vert" idx="1"/>
          </p:nvPr>
        </p:nvSpPr>
        <p:spPr>
          <a:xfrm>
            <a:off x="838201" y="1628775"/>
            <a:ext cx="7734300" cy="4548188"/>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4158F05C-1961-45A3-9BEE-492EA183252E}" type="datetimeFigureOut">
              <a:rPr lang="da-DK" smtClean="0"/>
              <a:t>03-10-2024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2271917235"/>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628775"/>
            <a:ext cx="9144000" cy="1881188"/>
          </a:xfrm>
        </p:spPr>
        <p:txBody>
          <a:bodyPr anchor="b"/>
          <a:lstStyle>
            <a:lvl1pPr algn="ctr">
              <a:defRPr sz="4500"/>
            </a:lvl1pPr>
          </a:lstStyle>
          <a:p>
            <a:r>
              <a:rPr lang="da-DK"/>
              <a:t>Klik for at redigere titeltypografien i masteren</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4158F05C-1961-45A3-9BEE-492EA183252E}" type="datetimeFigureOut">
              <a:rPr lang="da-DK" smtClean="0"/>
              <a:t>03-10-2024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3390514230"/>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a:xfrm>
            <a:off x="838200" y="12201"/>
            <a:ext cx="10515600" cy="1325563"/>
          </a:xfrm>
        </p:spPr>
        <p:txBody>
          <a:bodyPr/>
          <a:lstStyle>
            <a:lvl1pPr>
              <a:defRPr>
                <a:solidFill>
                  <a:schemeClr val="bg1"/>
                </a:solidFill>
              </a:defRPr>
            </a:lvl1pPr>
          </a:lstStyle>
          <a:p>
            <a:r>
              <a:rPr lang="da-DK"/>
              <a:t>Klik for at redigere titeltypografien i masteren</a:t>
            </a:r>
            <a:endParaRPr lang="da-DK" dirty="0"/>
          </a:p>
        </p:txBody>
      </p:sp>
      <p:sp>
        <p:nvSpPr>
          <p:cNvPr id="3" name="Pladsholder til indhold 2"/>
          <p:cNvSpPr>
            <a:spLocks noGrp="1"/>
          </p:cNvSpPr>
          <p:nvPr>
            <p:ph idx="1"/>
          </p:nvPr>
        </p:nvSpPr>
        <p:spPr>
          <a:xfrm>
            <a:off x="838200" y="1628775"/>
            <a:ext cx="10515600" cy="4548188"/>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dato 3"/>
          <p:cNvSpPr>
            <a:spLocks noGrp="1"/>
          </p:cNvSpPr>
          <p:nvPr>
            <p:ph type="dt" sz="half" idx="10"/>
          </p:nvPr>
        </p:nvSpPr>
        <p:spPr/>
        <p:txBody>
          <a:bodyPr/>
          <a:lstStyle/>
          <a:p>
            <a:fld id="{4158F05C-1961-45A3-9BEE-492EA183252E}" type="datetimeFigureOut">
              <a:rPr lang="da-DK" smtClean="0"/>
              <a:t>03-10-2024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2975276559"/>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1" y="1628776"/>
            <a:ext cx="10515600" cy="2933700"/>
          </a:xfrm>
        </p:spPr>
        <p:txBody>
          <a:bodyPr anchor="b"/>
          <a:lstStyle>
            <a:lvl1pPr>
              <a:defRPr sz="4500"/>
            </a:lvl1pPr>
          </a:lstStyle>
          <a:p>
            <a:r>
              <a:rPr lang="da-DK"/>
              <a:t>Klik for at redigere titeltypografien i masteren</a:t>
            </a:r>
          </a:p>
        </p:txBody>
      </p:sp>
      <p:sp>
        <p:nvSpPr>
          <p:cNvPr id="3" name="Pladsholder til tekst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a-DK"/>
              <a:t>Rediger teksttypografien i masteren</a:t>
            </a:r>
          </a:p>
        </p:txBody>
      </p:sp>
      <p:sp>
        <p:nvSpPr>
          <p:cNvPr id="4" name="Pladsholder til dato 3"/>
          <p:cNvSpPr>
            <a:spLocks noGrp="1"/>
          </p:cNvSpPr>
          <p:nvPr>
            <p:ph type="dt" sz="half" idx="10"/>
          </p:nvPr>
        </p:nvSpPr>
        <p:spPr/>
        <p:txBody>
          <a:bodyPr/>
          <a:lstStyle/>
          <a:p>
            <a:fld id="{4158F05C-1961-45A3-9BEE-492EA183252E}" type="datetimeFigureOut">
              <a:rPr lang="da-DK" smtClean="0"/>
              <a:t>03-10-2024</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1763565688"/>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838200" y="12201"/>
            <a:ext cx="10515600" cy="1016500"/>
          </a:xfrm>
        </p:spPr>
        <p:txBody>
          <a:bodyPr/>
          <a:lstStyle>
            <a:lvl1pPr>
              <a:defRPr>
                <a:solidFill>
                  <a:schemeClr val="bg1"/>
                </a:solidFill>
              </a:defRPr>
            </a:lvl1pPr>
          </a:lstStyle>
          <a:p>
            <a:r>
              <a:rPr lang="da-DK"/>
              <a:t>Klik for at redigere titeltypografien i masteren</a:t>
            </a:r>
            <a:endParaRPr lang="da-DK" dirty="0"/>
          </a:p>
        </p:txBody>
      </p:sp>
      <p:sp>
        <p:nvSpPr>
          <p:cNvPr id="3" name="Pladsholder til indhold 2"/>
          <p:cNvSpPr>
            <a:spLocks noGrp="1"/>
          </p:cNvSpPr>
          <p:nvPr>
            <p:ph sz="half" idx="1"/>
          </p:nvPr>
        </p:nvSpPr>
        <p:spPr>
          <a:xfrm>
            <a:off x="838200" y="1628775"/>
            <a:ext cx="5181600" cy="4548188"/>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indhold 3"/>
          <p:cNvSpPr>
            <a:spLocks noGrp="1"/>
          </p:cNvSpPr>
          <p:nvPr>
            <p:ph sz="half" idx="2"/>
          </p:nvPr>
        </p:nvSpPr>
        <p:spPr>
          <a:xfrm>
            <a:off x="6172200" y="1628775"/>
            <a:ext cx="5181600" cy="4548188"/>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4158F05C-1961-45A3-9BEE-492EA183252E}" type="datetimeFigureOut">
              <a:rPr lang="da-DK" smtClean="0"/>
              <a:t>03-10-2024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159366135"/>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8200" y="4179"/>
            <a:ext cx="10515600" cy="1024521"/>
          </a:xfrm>
        </p:spPr>
        <p:txBody>
          <a:bodyPr/>
          <a:lstStyle>
            <a:lvl1pPr>
              <a:defRPr>
                <a:solidFill>
                  <a:schemeClr val="bg1"/>
                </a:solidFill>
              </a:defRPr>
            </a:lvl1pPr>
          </a:lstStyle>
          <a:p>
            <a:r>
              <a:rPr lang="da-DK"/>
              <a:t>Klik for at redigere titeltypografien i masteren</a:t>
            </a:r>
            <a:endParaRPr lang="da-DK" dirty="0"/>
          </a:p>
        </p:txBody>
      </p:sp>
      <p:sp>
        <p:nvSpPr>
          <p:cNvPr id="3" name="Pladsholder til tekst 2"/>
          <p:cNvSpPr>
            <a:spLocks noGrp="1"/>
          </p:cNvSpPr>
          <p:nvPr>
            <p:ph type="body" idx="1"/>
          </p:nvPr>
        </p:nvSpPr>
        <p:spPr>
          <a:xfrm>
            <a:off x="839789" y="1628775"/>
            <a:ext cx="5157787" cy="87630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Rediger teksttypografien i masteren</a:t>
            </a:r>
          </a:p>
        </p:txBody>
      </p:sp>
      <p:sp>
        <p:nvSpPr>
          <p:cNvPr id="4" name="Pladsholder til indhold 3"/>
          <p:cNvSpPr>
            <a:spLocks noGrp="1"/>
          </p:cNvSpPr>
          <p:nvPr>
            <p:ph sz="half" idx="2"/>
          </p:nvPr>
        </p:nvSpPr>
        <p:spPr>
          <a:xfrm>
            <a:off x="839789" y="2505075"/>
            <a:ext cx="5157787" cy="3684588"/>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1" y="1628775"/>
            <a:ext cx="5183188" cy="87630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Rediger teksttypografien i masteren</a:t>
            </a:r>
          </a:p>
        </p:txBody>
      </p:sp>
      <p:sp>
        <p:nvSpPr>
          <p:cNvPr id="6" name="Pladsholder til indhold 5"/>
          <p:cNvSpPr>
            <a:spLocks noGrp="1"/>
          </p:cNvSpPr>
          <p:nvPr>
            <p:ph sz="quarter" idx="4"/>
          </p:nvPr>
        </p:nvSpPr>
        <p:spPr>
          <a:xfrm>
            <a:off x="6172201" y="2505075"/>
            <a:ext cx="5183188" cy="3684588"/>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7" name="Pladsholder til dato 6"/>
          <p:cNvSpPr>
            <a:spLocks noGrp="1"/>
          </p:cNvSpPr>
          <p:nvPr>
            <p:ph type="dt" sz="half" idx="10"/>
          </p:nvPr>
        </p:nvSpPr>
        <p:spPr/>
        <p:txBody>
          <a:bodyPr/>
          <a:lstStyle/>
          <a:p>
            <a:fld id="{4158F05C-1961-45A3-9BEE-492EA183252E}" type="datetimeFigureOut">
              <a:rPr lang="da-DK" smtClean="0"/>
              <a:t>03-10-2024</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2849148543"/>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838200" y="2"/>
            <a:ext cx="10515600" cy="1028699"/>
          </a:xfrm>
        </p:spPr>
        <p:txBody>
          <a:bodyPr/>
          <a:lstStyle>
            <a:lvl1pPr>
              <a:defRPr>
                <a:solidFill>
                  <a:schemeClr val="bg1"/>
                </a:solidFill>
              </a:defRPr>
            </a:lvl1pPr>
          </a:lstStyle>
          <a:p>
            <a:r>
              <a:rPr lang="da-DK"/>
              <a:t>Klik for at redigere titeltypografien i masteren</a:t>
            </a:r>
            <a:endParaRPr lang="da-DK" dirty="0"/>
          </a:p>
        </p:txBody>
      </p:sp>
      <p:sp>
        <p:nvSpPr>
          <p:cNvPr id="3" name="Pladsholder til dato 2"/>
          <p:cNvSpPr>
            <a:spLocks noGrp="1"/>
          </p:cNvSpPr>
          <p:nvPr>
            <p:ph type="dt" sz="half" idx="10"/>
          </p:nvPr>
        </p:nvSpPr>
        <p:spPr/>
        <p:txBody>
          <a:bodyPr/>
          <a:lstStyle/>
          <a:p>
            <a:fld id="{4158F05C-1961-45A3-9BEE-492EA183252E}" type="datetimeFigureOut">
              <a:rPr lang="da-DK" smtClean="0"/>
              <a:t>03-10-2024</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1459685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4158F05C-1961-45A3-9BEE-492EA183252E}" type="datetimeFigureOut">
              <a:rPr lang="da-DK" smtClean="0"/>
              <a:t>03-10-2024</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2392894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8200" y="1628777"/>
            <a:ext cx="3932237" cy="1221517"/>
          </a:xfrm>
        </p:spPr>
        <p:txBody>
          <a:bodyPr anchor="b"/>
          <a:lstStyle>
            <a:lvl1pPr>
              <a:defRPr sz="2400"/>
            </a:lvl1pPr>
          </a:lstStyle>
          <a:p>
            <a:r>
              <a:rPr lang="da-DK"/>
              <a:t>Klik for at redigere titeltypografien i masteren</a:t>
            </a:r>
            <a:endParaRPr lang="da-DK" dirty="0"/>
          </a:p>
        </p:txBody>
      </p:sp>
      <p:sp>
        <p:nvSpPr>
          <p:cNvPr id="3" name="Pladsholder til indhold 2"/>
          <p:cNvSpPr>
            <a:spLocks noGrp="1"/>
          </p:cNvSpPr>
          <p:nvPr>
            <p:ph idx="1"/>
          </p:nvPr>
        </p:nvSpPr>
        <p:spPr>
          <a:xfrm>
            <a:off x="5183188" y="1628777"/>
            <a:ext cx="6172200" cy="423227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4" name="Pladsholder til tekst 3"/>
          <p:cNvSpPr>
            <a:spLocks noGrp="1"/>
          </p:cNvSpPr>
          <p:nvPr>
            <p:ph type="body" sz="half" idx="2"/>
          </p:nvPr>
        </p:nvSpPr>
        <p:spPr>
          <a:xfrm>
            <a:off x="839788" y="2907958"/>
            <a:ext cx="3932237" cy="296103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Rediger teksttypografien i masteren</a:t>
            </a:r>
          </a:p>
        </p:txBody>
      </p:sp>
      <p:sp>
        <p:nvSpPr>
          <p:cNvPr id="5" name="Pladsholder til dato 4"/>
          <p:cNvSpPr>
            <a:spLocks noGrp="1"/>
          </p:cNvSpPr>
          <p:nvPr>
            <p:ph type="dt" sz="half" idx="10"/>
          </p:nvPr>
        </p:nvSpPr>
        <p:spPr/>
        <p:txBody>
          <a:bodyPr/>
          <a:lstStyle/>
          <a:p>
            <a:fld id="{4158F05C-1961-45A3-9BEE-492EA183252E}" type="datetimeFigureOut">
              <a:rPr lang="da-DK" smtClean="0"/>
              <a:t>03-10-2024</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E94956E9-C9BB-4A42-8F5B-E48AA9AA1C17}" type="slidenum">
              <a:rPr lang="da-DK" smtClean="0"/>
              <a:t>‹nr.›</a:t>
            </a:fld>
            <a:endParaRPr lang="da-DK"/>
          </a:p>
        </p:txBody>
      </p:sp>
    </p:spTree>
    <p:extLst>
      <p:ext uri="{BB962C8B-B14F-4D97-AF65-F5344CB8AC3E}">
        <p14:creationId xmlns:p14="http://schemas.microsoft.com/office/powerpoint/2010/main" val="2708712894"/>
      </p:ext>
    </p:extLst>
  </p:cSld>
  <p:clrMapOvr>
    <a:masterClrMapping/>
  </p:clrMapOvr>
  <p:extLst mod="1">
    <p:ext uri="{DCECCB84-F9BA-43D5-87BE-67443E8EF086}">
      <p15:sldGuideLst xmlns:p15="http://schemas.microsoft.com/office/powerpoint/2012/main">
        <p15:guide id="1" orient="horz" pos="1026"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Billede 14"/>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443"/>
            <a:ext cx="12191999" cy="1032525"/>
          </a:xfrm>
          <a:prstGeom prst="rect">
            <a:avLst/>
          </a:prstGeom>
        </p:spPr>
      </p:pic>
      <p:sp>
        <p:nvSpPr>
          <p:cNvPr id="2" name="Pladsholder til titel 1"/>
          <p:cNvSpPr>
            <a:spLocks noGrp="1"/>
          </p:cNvSpPr>
          <p:nvPr>
            <p:ph type="title"/>
          </p:nvPr>
        </p:nvSpPr>
        <p:spPr>
          <a:xfrm>
            <a:off x="838200" y="-9218"/>
            <a:ext cx="10515600" cy="1040300"/>
          </a:xfrm>
          <a:prstGeom prst="rect">
            <a:avLst/>
          </a:prstGeom>
        </p:spPr>
        <p:txBody>
          <a:bodyPr vert="horz" lIns="91440" tIns="45720" rIns="91440" bIns="45720" rtlCol="0" anchor="ctr">
            <a:normAutofit/>
          </a:bodyPr>
          <a:lstStyle/>
          <a:p>
            <a:r>
              <a:rPr lang="da-DK" dirty="0"/>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158F05C-1961-45A3-9BEE-492EA183252E}" type="datetimeFigureOut">
              <a:rPr lang="da-DK" smtClean="0"/>
              <a:t>03-10-2024</a:t>
            </a:fld>
            <a:endParaRPr lang="da-DK"/>
          </a:p>
        </p:txBody>
      </p:sp>
      <p:sp>
        <p:nvSpPr>
          <p:cNvPr id="5" name="Pladsholder til sidefod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t>www.rybners.dk</a:t>
            </a:r>
            <a:endParaRPr lang="da-DK" dirty="0"/>
          </a:p>
        </p:txBody>
      </p:sp>
      <p:sp>
        <p:nvSpPr>
          <p:cNvPr id="6" name="Pladsholder til slidenumm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94956E9-C9BB-4A42-8F5B-E48AA9AA1C17}" type="slidenum">
              <a:rPr lang="da-DK" smtClean="0"/>
              <a:t>‹nr.›</a:t>
            </a:fld>
            <a:endParaRPr lang="da-DK"/>
          </a:p>
        </p:txBody>
      </p:sp>
      <p:pic>
        <p:nvPicPr>
          <p:cNvPr id="7" name="Billede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133029" y="6356352"/>
            <a:ext cx="902077" cy="376237"/>
          </a:xfrm>
          <a:prstGeom prst="rect">
            <a:avLst/>
          </a:prstGeom>
        </p:spPr>
      </p:pic>
      <p:pic>
        <p:nvPicPr>
          <p:cNvPr id="10" name="Billede 9"/>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5332505"/>
            <a:ext cx="1528010" cy="1528010"/>
          </a:xfrm>
          <a:prstGeom prst="rect">
            <a:avLst/>
          </a:prstGeom>
        </p:spPr>
      </p:pic>
    </p:spTree>
    <p:extLst>
      <p:ext uri="{BB962C8B-B14F-4D97-AF65-F5344CB8AC3E}">
        <p14:creationId xmlns:p14="http://schemas.microsoft.com/office/powerpoint/2010/main" val="1456163526"/>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Clr>
          <a:srgbClr val="818286"/>
        </a:buClr>
        <a:buFont typeface="Wingdings" panose="05000000000000000000" pitchFamily="2"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rgbClr val="818286"/>
        </a:buClr>
        <a:buFont typeface="Wingdings" panose="05000000000000000000" pitchFamily="2"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Clr>
          <a:srgbClr val="818286"/>
        </a:buClr>
        <a:buFont typeface="Wingdings" panose="05000000000000000000" pitchFamily="2"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34D7E006-1C14-4D6C-963C-0001F0152FC4}"/>
              </a:ext>
            </a:extLst>
          </p:cNvPr>
          <p:cNvPicPr>
            <a:picLocks noChangeAspect="1"/>
          </p:cNvPicPr>
          <p:nvPr/>
        </p:nvPicPr>
        <p:blipFill>
          <a:blip r:embed="rId2"/>
          <a:stretch>
            <a:fillRect/>
          </a:stretch>
        </p:blipFill>
        <p:spPr>
          <a:xfrm>
            <a:off x="10858500" y="167964"/>
            <a:ext cx="1181100" cy="806605"/>
          </a:xfrm>
          <a:prstGeom prst="rect">
            <a:avLst/>
          </a:prstGeom>
          <a:solidFill>
            <a:schemeClr val="accent1"/>
          </a:solidFill>
          <a:effectLst>
            <a:outerShdw blurRad="50800" dist="38100" dir="2700000" algn="tl" rotWithShape="0">
              <a:prstClr val="black">
                <a:alpha val="40000"/>
              </a:prstClr>
            </a:outerShdw>
          </a:effectLst>
        </p:spPr>
      </p:pic>
      <p:sp>
        <p:nvSpPr>
          <p:cNvPr id="16" name="Pladsholder til indhold 2">
            <a:extLst>
              <a:ext uri="{FF2B5EF4-FFF2-40B4-BE49-F238E27FC236}">
                <a16:creationId xmlns:a16="http://schemas.microsoft.com/office/drawing/2014/main" id="{A193C93C-E4F2-499D-A655-7BE63F87B60C}"/>
              </a:ext>
            </a:extLst>
          </p:cNvPr>
          <p:cNvSpPr txBox="1">
            <a:spLocks/>
          </p:cNvSpPr>
          <p:nvPr/>
        </p:nvSpPr>
        <p:spPr>
          <a:xfrm>
            <a:off x="2814637" y="4319223"/>
            <a:ext cx="6562725" cy="1609988"/>
          </a:xfrm>
          <a:prstGeom prst="rect">
            <a:avLst/>
          </a:prstGeom>
        </p:spPr>
        <p:txBody>
          <a:bodyPr>
            <a:normAutofit/>
          </a:bodyPr>
          <a:lstStyle>
            <a:lvl1pPr marL="171450" indent="-171450" algn="l" defTabSz="685800" rtl="0" eaLnBrk="1" latinLnBrk="0" hangingPunct="1">
              <a:lnSpc>
                <a:spcPct val="90000"/>
              </a:lnSpc>
              <a:spcBef>
                <a:spcPts val="750"/>
              </a:spcBef>
              <a:buClr>
                <a:srgbClr val="818286"/>
              </a:buClr>
              <a:buFont typeface="Wingdings" panose="05000000000000000000" pitchFamily="2"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rgbClr val="818286"/>
              </a:buClr>
              <a:buFont typeface="Wingdings" panose="05000000000000000000" pitchFamily="2"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Clr>
                <a:srgbClr val="818286"/>
              </a:buClr>
              <a:buFont typeface="Wingdings" panose="05000000000000000000" pitchFamily="2"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da-DK" sz="8800" dirty="0">
                <a:latin typeface="Arial" panose="020B0604020202020204" pitchFamily="34" charset="0"/>
                <a:cs typeface="Arial" panose="020B0604020202020204" pitchFamily="34" charset="0"/>
              </a:rPr>
              <a:t>EFQM 2025</a:t>
            </a:r>
          </a:p>
        </p:txBody>
      </p:sp>
    </p:spTree>
    <p:extLst>
      <p:ext uri="{BB962C8B-B14F-4D97-AF65-F5344CB8AC3E}">
        <p14:creationId xmlns:p14="http://schemas.microsoft.com/office/powerpoint/2010/main" val="270712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Elevresultater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3"/>
          </a:lnRef>
          <a:fillRef idx="1">
            <a:schemeClr val="lt1"/>
          </a:fillRef>
          <a:effectRef idx="0">
            <a:schemeClr val="accent3"/>
          </a:effectRef>
          <a:fontRef idx="minor">
            <a:schemeClr val="dk1"/>
          </a:fontRef>
        </p:style>
        <p:txBody>
          <a:bodyPr/>
          <a:lstStyle/>
          <a:p>
            <a:pPr marL="0" indent="0">
              <a:buNone/>
            </a:pPr>
            <a:r>
              <a:rPr lang="da-DK" dirty="0">
                <a:latin typeface="Calibri" panose="020F0502020204030204" pitchFamily="34" charset="0"/>
                <a:cs typeface="Calibri" panose="020F0502020204030204" pitchFamily="34" charset="0"/>
              </a:rPr>
              <a:t>Succes måles på elevernes faglige præstationer, gennemførelsesprocenter, tilfredshed og overgang til videre uddannelse eller arbejdsmarkedet, især inden for grønne sektorer. (Kvalitet)</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577882" y="371225"/>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745967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Samfundsresultater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3"/>
          </a:lnRef>
          <a:fillRef idx="1">
            <a:schemeClr val="lt1"/>
          </a:fillRef>
          <a:effectRef idx="0">
            <a:schemeClr val="accent3"/>
          </a:effectRef>
          <a:fontRef idx="minor">
            <a:schemeClr val="dk1"/>
          </a:fontRef>
        </p:style>
        <p:txBody>
          <a:bodyPr/>
          <a:lstStyle/>
          <a:p>
            <a:pPr marL="0" indent="0">
              <a:buNone/>
            </a:pPr>
            <a:r>
              <a:rPr lang="da-DK" dirty="0">
                <a:latin typeface="Calibri" panose="020F0502020204030204" pitchFamily="34" charset="0"/>
                <a:cs typeface="Calibri" panose="020F0502020204030204" pitchFamily="34" charset="0"/>
              </a:rPr>
              <a:t>Rybners bidrager til den grønne omstilling og lokal økonomi ved at uddanne fremtidens arbejdsstyrke.</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Skolen skaber job i energisektoren, styrker social mobilitet og positionerer Danmark som global leder inden for grøn teknologi. </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Gennem samarbejde fremmes lokal udvikling, sammenhængskraft og international anerkendelse.</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575500" y="654347"/>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175642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Nøgleresultater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3"/>
          </a:lnRef>
          <a:fillRef idx="1">
            <a:schemeClr val="lt1"/>
          </a:fillRef>
          <a:effectRef idx="0">
            <a:schemeClr val="accent3"/>
          </a:effectRef>
          <a:fontRef idx="minor">
            <a:schemeClr val="dk1"/>
          </a:fontRef>
        </p:style>
        <p:txBody>
          <a:bodyPr/>
          <a:lstStyle/>
          <a:p>
            <a:pPr marL="0" indent="0">
              <a:buNone/>
            </a:pPr>
            <a:r>
              <a:rPr lang="da-DK" dirty="0">
                <a:latin typeface="Calibri" panose="020F0502020204030204" pitchFamily="34" charset="0"/>
                <a:cs typeface="Calibri" panose="020F0502020204030204" pitchFamily="34" charset="0"/>
              </a:rPr>
              <a:t>Økonomisk bæredygtighed sikres gennem effektiv ressourceanvendelse, innovation og en kultur af refleksion og videndeling. Dette styrker kvalitetsuddannelser og kontinuerlig forbedring af processer og samarbejde.</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887444" y="92370"/>
            <a:ext cx="284682" cy="8344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60906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4D018E-505E-4E67-8E5A-252AFBDEA38A}"/>
              </a:ext>
            </a:extLst>
          </p:cNvPr>
          <p:cNvSpPr>
            <a:spLocks noGrp="1"/>
          </p:cNvSpPr>
          <p:nvPr>
            <p:ph type="title"/>
          </p:nvPr>
        </p:nvSpPr>
        <p:spPr/>
        <p:txBody>
          <a:bodyPr/>
          <a:lstStyle/>
          <a:p>
            <a:r>
              <a:rPr lang="da-DK" dirty="0"/>
              <a:t>Indledning til EFQM 2025</a:t>
            </a:r>
          </a:p>
        </p:txBody>
      </p:sp>
      <p:sp>
        <p:nvSpPr>
          <p:cNvPr id="4" name="Pladsholder til indhold 2">
            <a:extLst>
              <a:ext uri="{FF2B5EF4-FFF2-40B4-BE49-F238E27FC236}">
                <a16:creationId xmlns:a16="http://schemas.microsoft.com/office/drawing/2014/main" id="{8D17DABA-B6A2-4472-AF6D-5840DD85FC71}"/>
              </a:ext>
            </a:extLst>
          </p:cNvPr>
          <p:cNvSpPr txBox="1">
            <a:spLocks/>
          </p:cNvSpPr>
          <p:nvPr/>
        </p:nvSpPr>
        <p:spPr>
          <a:xfrm>
            <a:off x="2389771" y="1493331"/>
            <a:ext cx="7744829" cy="4631243"/>
          </a:xfrm>
          <a:prstGeom prst="rect">
            <a:avLst/>
          </a:prstGeom>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rmAutofit lnSpcReduction="10000"/>
          </a:bodyPr>
          <a:lstStyle>
            <a:lvl1pPr marL="171450" indent="-171450" algn="l" defTabSz="685800" rtl="0" eaLnBrk="1" latinLnBrk="0" hangingPunct="1">
              <a:lnSpc>
                <a:spcPct val="90000"/>
              </a:lnSpc>
              <a:spcBef>
                <a:spcPts val="750"/>
              </a:spcBef>
              <a:buClr>
                <a:srgbClr val="818286"/>
              </a:buClr>
              <a:buFont typeface="Wingdings" panose="05000000000000000000" pitchFamily="2"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rgbClr val="818286"/>
              </a:buClr>
              <a:buFont typeface="Wingdings" panose="05000000000000000000" pitchFamily="2"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Clr>
                <a:srgbClr val="818286"/>
              </a:buClr>
              <a:buFont typeface="Wingdings" panose="05000000000000000000" pitchFamily="2"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rgbClr val="818286"/>
              </a:buClr>
              <a:buFont typeface="Wingdings" panose="05000000000000000000" pitchFamily="2" charset="2"/>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da-DK" sz="1800" dirty="0">
                <a:latin typeface="Calibri" panose="020F0502020204030204" pitchFamily="34" charset="0"/>
                <a:cs typeface="Calibri" panose="020F0502020204030204" pitchFamily="34" charset="0"/>
              </a:rPr>
              <a:t>Rybners har som mål at sikre kvalitet og kontinuerlig forbedring i en organisation, der stræber efter at blive en lærende organisation. Denne plan beskriver de centrale emner, der understøtter dette mål og afspejler vores værdier.</a:t>
            </a:r>
          </a:p>
          <a:p>
            <a:pPr marL="0" indent="0">
              <a:buNone/>
            </a:pPr>
            <a:br>
              <a:rPr lang="da-DK" sz="1800" dirty="0">
                <a:latin typeface="Calibri" panose="020F0502020204030204" pitchFamily="34" charset="0"/>
                <a:cs typeface="Calibri" panose="020F0502020204030204" pitchFamily="34" charset="0"/>
              </a:rPr>
            </a:br>
            <a:br>
              <a:rPr lang="da-DK" sz="1800" dirty="0">
                <a:latin typeface="Calibri" panose="020F0502020204030204" pitchFamily="34" charset="0"/>
                <a:cs typeface="Calibri" panose="020F0502020204030204" pitchFamily="34" charset="0"/>
              </a:rPr>
            </a:br>
            <a:r>
              <a:rPr lang="da-DK" sz="1800" dirty="0">
                <a:latin typeface="Calibri" panose="020F0502020204030204" pitchFamily="34" charset="0"/>
                <a:cs typeface="Calibri" panose="020F0502020204030204" pitchFamily="34" charset="0"/>
              </a:rPr>
              <a:t>Rybners' EFQM-plan sigter mod at skabe en lærende organisation baseret på vores fire kerneværdier:</a:t>
            </a:r>
          </a:p>
          <a:p>
            <a:pPr marL="0" indent="0">
              <a:buNone/>
            </a:pPr>
            <a:endParaRPr lang="da-DK" sz="1800" dirty="0">
              <a:latin typeface="Calibri" panose="020F0502020204030204" pitchFamily="34" charset="0"/>
              <a:cs typeface="Calibri" panose="020F0502020204030204" pitchFamily="34" charset="0"/>
            </a:endParaRPr>
          </a:p>
          <a:p>
            <a:pPr lvl="1"/>
            <a:r>
              <a:rPr lang="da-DK" b="1" dirty="0">
                <a:latin typeface="Calibri" panose="020F0502020204030204" pitchFamily="34" charset="0"/>
                <a:cs typeface="Calibri" panose="020F0502020204030204" pitchFamily="34" charset="0"/>
              </a:rPr>
              <a:t>Dynamik og udvikling</a:t>
            </a:r>
          </a:p>
          <a:p>
            <a:pPr lvl="1"/>
            <a:r>
              <a:rPr lang="da-DK" b="1" dirty="0">
                <a:latin typeface="Calibri" panose="020F0502020204030204" pitchFamily="34" charset="0"/>
                <a:cs typeface="Calibri" panose="020F0502020204030204" pitchFamily="34" charset="0"/>
              </a:rPr>
              <a:t>Troværdighed</a:t>
            </a:r>
          </a:p>
          <a:p>
            <a:pPr lvl="1"/>
            <a:r>
              <a:rPr lang="da-DK" b="1" dirty="0">
                <a:latin typeface="Calibri" panose="020F0502020204030204" pitchFamily="34" charset="0"/>
                <a:cs typeface="Calibri" panose="020F0502020204030204" pitchFamily="34" charset="0"/>
              </a:rPr>
              <a:t>Kvalitet</a:t>
            </a:r>
          </a:p>
          <a:p>
            <a:pPr lvl="1"/>
            <a:r>
              <a:rPr lang="da-DK" b="1" dirty="0">
                <a:latin typeface="Calibri" panose="020F0502020204030204" pitchFamily="34" charset="0"/>
                <a:cs typeface="Calibri" panose="020F0502020204030204" pitchFamily="34" charset="0"/>
              </a:rPr>
              <a:t>Gensidig respekt </a:t>
            </a:r>
          </a:p>
          <a:p>
            <a:pPr marL="0" indent="0">
              <a:buNone/>
            </a:pPr>
            <a:endParaRPr lang="da-DK" sz="1800" dirty="0">
              <a:latin typeface="Calibri" panose="020F0502020204030204" pitchFamily="34" charset="0"/>
              <a:cs typeface="Calibri" panose="020F0502020204030204" pitchFamily="34" charset="0"/>
            </a:endParaRPr>
          </a:p>
          <a:p>
            <a:pPr marL="0" indent="0">
              <a:buNone/>
            </a:pPr>
            <a:r>
              <a:rPr lang="da-DK" sz="1800" dirty="0">
                <a:latin typeface="Calibri" panose="020F0502020204030204" pitchFamily="34" charset="0"/>
                <a:cs typeface="Calibri" panose="020F0502020204030204" pitchFamily="34" charset="0"/>
              </a:rPr>
              <a:t>Disse værdier styrker hinanden og understøtter vores mission om at tilbyde uddannelser af høj kvalitet, samtidig med at vi kontinuerligt forbedrer os og udvikler både medarbejdere og studerende.</a:t>
            </a:r>
          </a:p>
          <a:p>
            <a:pPr marL="0" indent="0">
              <a:buNone/>
            </a:pPr>
            <a:endParaRPr lang="da-DK" sz="1800" dirty="0">
              <a:latin typeface="Calibri" panose="020F0502020204030204" pitchFamily="34" charset="0"/>
              <a:cs typeface="Calibri" panose="020F0502020204030204" pitchFamily="34" charset="0"/>
            </a:endParaRPr>
          </a:p>
          <a:p>
            <a:pPr marL="0" indent="0">
              <a:buNone/>
            </a:pPr>
            <a:endParaRPr lang="da-DK" sz="1800" dirty="0">
              <a:latin typeface="Calibri" panose="020F0502020204030204" pitchFamily="34" charset="0"/>
              <a:cs typeface="Calibri" panose="020F0502020204030204" pitchFamily="34" charset="0"/>
            </a:endParaRPr>
          </a:p>
        </p:txBody>
      </p:sp>
      <p:pic>
        <p:nvPicPr>
          <p:cNvPr id="6" name="Billede 5">
            <a:extLst>
              <a:ext uri="{FF2B5EF4-FFF2-40B4-BE49-F238E27FC236}">
                <a16:creationId xmlns:a16="http://schemas.microsoft.com/office/drawing/2014/main" id="{0EC03504-283A-4A01-A2DB-A5B6D80CD77B}"/>
              </a:ext>
            </a:extLst>
          </p:cNvPr>
          <p:cNvPicPr>
            <a:picLocks noChangeAspect="1"/>
          </p:cNvPicPr>
          <p:nvPr/>
        </p:nvPicPr>
        <p:blipFill rotWithShape="1">
          <a:blip r:embed="rId2"/>
          <a:srcRect t="2880" b="2292"/>
          <a:stretch/>
        </p:blipFill>
        <p:spPr>
          <a:xfrm>
            <a:off x="10618237" y="0"/>
            <a:ext cx="1573763" cy="1019175"/>
          </a:xfrm>
          <a:prstGeom prst="rect">
            <a:avLst/>
          </a:prstGeom>
        </p:spPr>
      </p:pic>
    </p:spTree>
    <p:extLst>
      <p:ext uri="{BB962C8B-B14F-4D97-AF65-F5344CB8AC3E}">
        <p14:creationId xmlns:p14="http://schemas.microsoft.com/office/powerpoint/2010/main" val="3777832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Ledelse</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da-DK" dirty="0">
                <a:latin typeface="Calibri" panose="020F0502020204030204" pitchFamily="34" charset="0"/>
                <a:cs typeface="Calibri" panose="020F0502020204030204" pitchFamily="34" charset="0"/>
              </a:rPr>
              <a:t>Ledelsen spiller en central rolle i at skabe en lærende organisation. Rybners’ ledelse skal ikke blot træffe strategiske beslutninger, men også fungere som synlige rollemodeller, der inspirerer og motiverer medarbejderne.</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værdi om troværdighed er essentiel her – ledelsen skal være handlekraftig, fremme åbenhed og aktivt inddrage medarbejderne gennem dialog.</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Samtidig skal ledelsen sikre innovation, videndeling og skabe muligheder for både faglig og personlig udvikling blandt medarbejderne.</a:t>
            </a:r>
          </a:p>
          <a:p>
            <a:pPr marL="0" indent="0">
              <a:buNone/>
            </a:pPr>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0637288" y="92370"/>
            <a:ext cx="284682" cy="8344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57125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Medarbejdere</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1"/>
          </a:lnRef>
          <a:fillRef idx="1">
            <a:schemeClr val="lt1"/>
          </a:fillRef>
          <a:effectRef idx="0">
            <a:schemeClr val="accent1"/>
          </a:effectRef>
          <a:fontRef idx="minor">
            <a:schemeClr val="dk1"/>
          </a:fontRef>
        </p:style>
        <p:txBody>
          <a:bodyPr>
            <a:normAutofit fontScale="92500"/>
          </a:bodyPr>
          <a:lstStyle/>
          <a:p>
            <a:pPr marL="0" indent="0">
              <a:buNone/>
            </a:pPr>
            <a:r>
              <a:rPr lang="da-DK" dirty="0">
                <a:latin typeface="Calibri" panose="020F0502020204030204" pitchFamily="34" charset="0"/>
                <a:cs typeface="Calibri" panose="020F0502020204030204" pitchFamily="34" charset="0"/>
              </a:rPr>
              <a:t>Medarbejderne er Rybners’ vigtigste ressource og drivkraften bag vores succes som en lærende organisation.</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Vi lægger vægt på dynamik og udvikling i vores arbejds- og læringsmiljø, hvor medarbejderne opfordres til kontinuerlig læring og udvikling.</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Det betyder, at medarbejdere har adgang til træning og opkvalificering og får mulighed for at dele erfaringer og bedste praksis på tværs af afdelinger. </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værdi om gensidig respekt sikrer, at medarbejdere føler sig værdsat og har medindflydelse, samt at der er plads til humor i hverdagen.</a:t>
            </a:r>
          </a:p>
          <a:p>
            <a:pPr marL="0" indent="0">
              <a:buNone/>
            </a:pPr>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0949231" y="92371"/>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98320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Strategi</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0" indent="0">
              <a:buNone/>
            </a:pPr>
            <a:r>
              <a:rPr lang="da-DK" dirty="0">
                <a:latin typeface="Calibri" panose="020F0502020204030204" pitchFamily="34" charset="0"/>
                <a:cs typeface="Calibri" panose="020F0502020204030204" pitchFamily="34" charset="0"/>
              </a:rPr>
              <a:t>Rybners’ strategi er centreret omkring at være en lærende organisation, hvor læring, innovation og samarbejde er kernen i vores udvikling. Vores værdi om dynamik afspejles i et fleksibelt læringsmiljø med stor omstillingsparathed. Vi arbejder på at integrere læring i alle processer, så både medarbejdere og studerende bidrager aktivt til udviklingen af vores campus.</a:t>
            </a:r>
          </a:p>
          <a:p>
            <a:pPr marL="0" indent="0">
              <a:buNone/>
            </a:pPr>
            <a:endParaRPr lang="da-DK" dirty="0">
              <a:latin typeface="Calibri" panose="020F0502020204030204" pitchFamily="34" charset="0"/>
              <a:cs typeface="Calibri" panose="020F0502020204030204" pitchFamily="34" charset="0"/>
            </a:endParaRPr>
          </a:p>
          <a:p>
            <a:pPr lvl="1"/>
            <a:r>
              <a:rPr lang="da-DK" dirty="0">
                <a:latin typeface="Calibri" panose="020F0502020204030204" pitchFamily="34" charset="0"/>
                <a:cs typeface="Calibri" panose="020F0502020204030204" pitchFamily="34" charset="0"/>
              </a:rPr>
              <a:t>Vi tilbyder uddannelser af høj kvalitet, hvor vi kontinuerligt evaluerer og justerer vores undervisningsmetoder baseret på feedback og videndeling. Vi understøtter både faglig og personlig udvikling, samtidig med at vi arbejder tæt sammen med eksterne partnere som virksomheder og andre uddannelsesinstitutioner for at sikre relevans og innovation.</a:t>
            </a:r>
          </a:p>
          <a:p>
            <a:pPr lvl="1"/>
            <a:endParaRPr lang="da-DK" dirty="0">
              <a:latin typeface="Calibri" panose="020F0502020204030204" pitchFamily="34" charset="0"/>
              <a:cs typeface="Calibri" panose="020F0502020204030204" pitchFamily="34" charset="0"/>
            </a:endParaRPr>
          </a:p>
          <a:p>
            <a:pPr lvl="1"/>
            <a:r>
              <a:rPr lang="da-DK" dirty="0">
                <a:latin typeface="Calibri" panose="020F0502020204030204" pitchFamily="34" charset="0"/>
                <a:cs typeface="Calibri" panose="020F0502020204030204" pitchFamily="34" charset="0"/>
              </a:rPr>
              <a:t>Rybners’ strategi sigter også mod at skabe attraktive uddannelser ved at arbejde med fælles mål, systematisk evaluering af resultater og sikre økonomisk ansvarlighed.</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0942087" y="371225"/>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751754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Samarbejde og partnerskaber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1"/>
          </a:lnRef>
          <a:fillRef idx="1">
            <a:schemeClr val="lt1"/>
          </a:fillRef>
          <a:effectRef idx="0">
            <a:schemeClr val="accent1"/>
          </a:effectRef>
          <a:fontRef idx="minor">
            <a:schemeClr val="dk1"/>
          </a:fontRef>
        </p:style>
        <p:txBody>
          <a:bodyPr>
            <a:normAutofit fontScale="92500"/>
          </a:bodyPr>
          <a:lstStyle/>
          <a:p>
            <a:pPr marL="0" indent="0">
              <a:buNone/>
            </a:pPr>
            <a:r>
              <a:rPr lang="da-DK" dirty="0">
                <a:latin typeface="Calibri" panose="020F0502020204030204" pitchFamily="34" charset="0"/>
                <a:cs typeface="Calibri" panose="020F0502020204030204" pitchFamily="34" charset="0"/>
              </a:rPr>
              <a:t>Som en lærende organisation er samarbejde med eksterne partnere en grundpille. Rybners udvikler tætte relationer med virksomheder, forskningsinstitutioner og andre uddannelsessteder for at berige vores campus med ny viden og teknologi.</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værdi om dynamik sikrer, at vi hele tiden er åbne for nye muligheder og omstillingsparate i vores samarbejdsrelationer. Samtidig fremmer vi gensidig respekt og loyalitet i vores partnerskaber, hvilket understøtter en bæredygtig udvikling.</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Rybners arbejder kontinuerligt på at udvikle stærke relationer til politiske beslutningstagere, interessenter og nøglepersoner i kommuner og regioner for at kunne påvirke det lokale, regionale og nationale uddannelseslandskab.</a:t>
            </a: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0942088" y="651965"/>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904274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Processer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1"/>
          </a:lnRef>
          <a:fillRef idx="1">
            <a:schemeClr val="lt1"/>
          </a:fillRef>
          <a:effectRef idx="0">
            <a:schemeClr val="accent1"/>
          </a:effectRef>
          <a:fontRef idx="minor">
            <a:schemeClr val="dk1"/>
          </a:fontRef>
        </p:style>
        <p:txBody>
          <a:bodyPr/>
          <a:lstStyle/>
          <a:p>
            <a:pPr marL="0" indent="0">
              <a:buNone/>
            </a:pPr>
            <a:r>
              <a:rPr lang="da-DK" dirty="0">
                <a:latin typeface="Calibri" panose="020F0502020204030204" pitchFamily="34" charset="0"/>
                <a:cs typeface="Calibri" panose="020F0502020204030204" pitchFamily="34" charset="0"/>
              </a:rPr>
              <a:t>Som en lærende organisation har Rybners effektive processer, der understøtter kontinuerlig forbedring.</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værdi om kvalitet kommer til udtryk gennem klare procedurer for videndeling, løbende evaluering og feedback, som involverer både medarbejdere og studerende. Vi sikrer, at vores processer hele tiden justeres for at forbedre effektiviteten og læringsmiljøet.</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dynamik og udvikling i processerne sikrer, at vi konstant er omstillingsparate, mens troværdighed styrkes gennem åbenhed i beslutningsprocesserne, der er baseret på dialog og inddragelse af alle medarbejdere. </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262777" y="92370"/>
            <a:ext cx="284682" cy="8344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1694912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Resultater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3"/>
          </a:lnRef>
          <a:fillRef idx="1">
            <a:schemeClr val="lt1"/>
          </a:fillRef>
          <a:effectRef idx="0">
            <a:schemeClr val="accent3"/>
          </a:effectRef>
          <a:fontRef idx="minor">
            <a:schemeClr val="dk1"/>
          </a:fontRef>
        </p:style>
        <p:txBody>
          <a:bodyPr>
            <a:normAutofit fontScale="92500"/>
          </a:bodyPr>
          <a:lstStyle/>
          <a:p>
            <a:pPr marL="0" indent="0">
              <a:buNone/>
            </a:pPr>
            <a:r>
              <a:rPr lang="da-DK" dirty="0">
                <a:latin typeface="Calibri" panose="020F0502020204030204" pitchFamily="34" charset="0"/>
                <a:cs typeface="Calibri" panose="020F0502020204030204" pitchFamily="34" charset="0"/>
              </a:rPr>
              <a:t>Rybners arbejder med klare mål og nøgleindikatorer for at måle succes som en lærende organisation.</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Vores fokus på kvalitet afspejles i fælles mål og systematisk evaluering af resultater, såsom medarbejder- og studerendetilfredshed, kvaliteten af uddannelserne samt innovation og opkvalificering.</a:t>
            </a:r>
          </a:p>
          <a:p>
            <a:pPr marL="0" indent="0">
              <a:buNone/>
            </a:pPr>
            <a:r>
              <a:rPr lang="da-DK" dirty="0">
                <a:latin typeface="Calibri" panose="020F0502020204030204" pitchFamily="34" charset="0"/>
                <a:cs typeface="Calibri" panose="020F0502020204030204" pitchFamily="34" charset="0"/>
              </a:rPr>
              <a:t>  </a:t>
            </a:r>
          </a:p>
          <a:p>
            <a:pPr marL="0" indent="0">
              <a:buNone/>
            </a:pPr>
            <a:r>
              <a:rPr lang="da-DK" dirty="0">
                <a:latin typeface="Calibri" panose="020F0502020204030204" pitchFamily="34" charset="0"/>
                <a:cs typeface="Calibri" panose="020F0502020204030204" pitchFamily="34" charset="0"/>
              </a:rPr>
              <a:t>Resultaterne evalueres løbende, og vi bruger plan-do-tjek-</a:t>
            </a:r>
            <a:r>
              <a:rPr lang="da-DK" dirty="0" err="1">
                <a:latin typeface="Calibri" panose="020F0502020204030204" pitchFamily="34" charset="0"/>
                <a:cs typeface="Calibri" panose="020F0502020204030204" pitchFamily="34" charset="0"/>
              </a:rPr>
              <a:t>act</a:t>
            </a:r>
            <a:r>
              <a:rPr lang="da-DK" dirty="0">
                <a:latin typeface="Calibri" panose="020F0502020204030204" pitchFamily="34" charset="0"/>
                <a:cs typeface="Calibri" panose="020F0502020204030204" pitchFamily="34" charset="0"/>
              </a:rPr>
              <a:t> systemet, der sikrer, at vi tilpasser vores strategier og processer efter behov. </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Vi fremmer en kultur, der er præget af gensidig respekt, medindflydelse og loyalitet, hvilket skaber et arbejdsmiljø, hvor alle trives og udvikler sig.</a:t>
            </a:r>
          </a:p>
          <a:p>
            <a:pPr marL="0" indent="0">
              <a:buNone/>
            </a:pPr>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577880" y="57678"/>
            <a:ext cx="614120" cy="87349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1164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3D7E9B-36F9-4E58-BE46-C82E779F3FD7}"/>
              </a:ext>
            </a:extLst>
          </p:cNvPr>
          <p:cNvSpPr>
            <a:spLocks noGrp="1"/>
          </p:cNvSpPr>
          <p:nvPr>
            <p:ph type="title"/>
          </p:nvPr>
        </p:nvSpPr>
        <p:spPr/>
        <p:txBody>
          <a:bodyPr/>
          <a:lstStyle/>
          <a:p>
            <a:r>
              <a:rPr lang="da-DK" dirty="0"/>
              <a:t>Medarbejderresultater</a:t>
            </a:r>
          </a:p>
        </p:txBody>
      </p:sp>
      <p:sp>
        <p:nvSpPr>
          <p:cNvPr id="3" name="Pladsholder til indhold 2">
            <a:extLst>
              <a:ext uri="{FF2B5EF4-FFF2-40B4-BE49-F238E27FC236}">
                <a16:creationId xmlns:a16="http://schemas.microsoft.com/office/drawing/2014/main" id="{D2196F3E-8165-4B07-A00E-B687472A79EB}"/>
              </a:ext>
            </a:extLst>
          </p:cNvPr>
          <p:cNvSpPr>
            <a:spLocks noGrp="1"/>
          </p:cNvSpPr>
          <p:nvPr>
            <p:ph idx="1"/>
          </p:nvPr>
        </p:nvSpPr>
        <p:spPr>
          <a:xfrm>
            <a:off x="2136000" y="1449000"/>
            <a:ext cx="7920000" cy="3960000"/>
          </a:xfrm>
        </p:spPr>
        <p:style>
          <a:lnRef idx="2">
            <a:schemeClr val="accent3"/>
          </a:lnRef>
          <a:fillRef idx="1">
            <a:schemeClr val="lt1"/>
          </a:fillRef>
          <a:effectRef idx="0">
            <a:schemeClr val="accent3"/>
          </a:effectRef>
          <a:fontRef idx="minor">
            <a:schemeClr val="dk1"/>
          </a:fontRef>
        </p:style>
        <p:txBody>
          <a:bodyPr/>
          <a:lstStyle/>
          <a:p>
            <a:pPr marL="0" indent="0">
              <a:buNone/>
            </a:pPr>
            <a:r>
              <a:rPr lang="da-DK" dirty="0">
                <a:latin typeface="Calibri" panose="020F0502020204030204" pitchFamily="34" charset="0"/>
                <a:cs typeface="Calibri" panose="020F0502020204030204" pitchFamily="34" charset="0"/>
              </a:rPr>
              <a:t>Medarbejdernes trivsel, engagement og udvikling evalueres gennem undersøgelser, efteruddannelse og deres evne til at tilpasse sig nye krav.</a:t>
            </a:r>
          </a:p>
          <a:p>
            <a:pPr marL="0" indent="0">
              <a:buNone/>
            </a:pPr>
            <a:endParaRPr lang="da-DK" dirty="0">
              <a:latin typeface="Calibri" panose="020F0502020204030204" pitchFamily="34" charset="0"/>
              <a:cs typeface="Calibri" panose="020F0502020204030204" pitchFamily="34" charset="0"/>
            </a:endParaRPr>
          </a:p>
          <a:p>
            <a:pPr marL="0" indent="0">
              <a:buNone/>
            </a:pPr>
            <a:r>
              <a:rPr lang="da-DK" dirty="0">
                <a:latin typeface="Calibri" panose="020F0502020204030204" pitchFamily="34" charset="0"/>
                <a:cs typeface="Calibri" panose="020F0502020204030204" pitchFamily="34" charset="0"/>
              </a:rPr>
              <a:t>Refleksion fremmer selvbevidsthed, kontinuerlig forbedring, innovation og styrket samarbejde, så erfaringer kan omsættes til læring og fremtidig udvikling. (Dygtigere)</a:t>
            </a:r>
          </a:p>
          <a:p>
            <a:endParaRPr lang="da-DK" dirty="0">
              <a:latin typeface="Calibri" panose="020F0502020204030204" pitchFamily="34" charset="0"/>
              <a:cs typeface="Calibri" panose="020F0502020204030204" pitchFamily="34" charset="0"/>
            </a:endParaRPr>
          </a:p>
        </p:txBody>
      </p:sp>
      <p:pic>
        <p:nvPicPr>
          <p:cNvPr id="4" name="Billede 3">
            <a:extLst>
              <a:ext uri="{FF2B5EF4-FFF2-40B4-BE49-F238E27FC236}">
                <a16:creationId xmlns:a16="http://schemas.microsoft.com/office/drawing/2014/main" id="{EAC0C230-2418-49F6-8A5E-86300E8CDBEC}"/>
              </a:ext>
            </a:extLst>
          </p:cNvPr>
          <p:cNvPicPr>
            <a:picLocks noChangeAspect="1"/>
          </p:cNvPicPr>
          <p:nvPr/>
        </p:nvPicPr>
        <p:blipFill rotWithShape="1">
          <a:blip r:embed="rId2"/>
          <a:srcRect t="2880" b="2292"/>
          <a:stretch/>
        </p:blipFill>
        <p:spPr>
          <a:xfrm>
            <a:off x="10618237" y="0"/>
            <a:ext cx="1573763" cy="1019175"/>
          </a:xfrm>
          <a:prstGeom prst="rect">
            <a:avLst/>
          </a:prstGeom>
        </p:spPr>
      </p:pic>
      <p:sp>
        <p:nvSpPr>
          <p:cNvPr id="5" name="Rektangel 4">
            <a:extLst>
              <a:ext uri="{FF2B5EF4-FFF2-40B4-BE49-F238E27FC236}">
                <a16:creationId xmlns:a16="http://schemas.microsoft.com/office/drawing/2014/main" id="{305ED5BF-89C7-49CA-AEFD-6385B886E211}"/>
              </a:ext>
            </a:extLst>
          </p:cNvPr>
          <p:cNvSpPr/>
          <p:nvPr/>
        </p:nvSpPr>
        <p:spPr>
          <a:xfrm>
            <a:off x="11577881" y="82846"/>
            <a:ext cx="284682" cy="27672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502069381"/>
      </p:ext>
    </p:extLst>
  </p:cSld>
  <p:clrMapOvr>
    <a:masterClrMapping/>
  </p:clrMapOvr>
</p:sld>
</file>

<file path=ppt/theme/theme1.xml><?xml version="1.0" encoding="utf-8"?>
<a:theme xmlns:a="http://schemas.openxmlformats.org/drawingml/2006/main" name="Rybners Administrativ">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ybners">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æsentation1" id="{1ECE0A58-CE95-4BE3-9AC1-C443DFD9056C}" vid="{F1F78BAE-3BAC-44FC-A407-E2FD0504FAF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63A6AFF355CD848807D7AD00508E905" ma:contentTypeVersion="2" ma:contentTypeDescription="Opret et nyt dokument." ma:contentTypeScope="" ma:versionID="88b572bfccd26975274e704e63758998">
  <xsd:schema xmlns:xsd="http://www.w3.org/2001/XMLSchema" xmlns:xs="http://www.w3.org/2001/XMLSchema" xmlns:p="http://schemas.microsoft.com/office/2006/metadata/properties" xmlns:ns1="http://schemas.microsoft.com/sharepoint/v3" targetNamespace="http://schemas.microsoft.com/office/2006/metadata/properties" ma:root="true" ma:fieldsID="3fe48988bd14f1f5287e128ef4d8b91b" ns1:_="">
    <xsd:import namespace="http://schemas.microsoft.com/sharepoint/v3"/>
    <xsd:element name="properties">
      <xsd:complexType>
        <xsd:sequence>
          <xsd:element name="documentManagement">
            <xsd:complexType>
              <xsd:all>
                <xsd:element ref="ns1:LikesCount" minOccurs="0"/>
                <xsd:element ref="ns1:LikedB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ikesCount" ma:index="8" nillable="true" ma:displayName="Antallet af Synes godt om" ma:internalName="LikesCount">
      <xsd:simpleType>
        <xsd:restriction base="dms:Unknown"/>
      </xsd:simpleType>
    </xsd:element>
    <xsd:element name="LikedBy" ma:index="9" nillable="true" ma:displayName="Markeret som Synes godt om af"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ikesCount xmlns="http://schemas.microsoft.com/sharepoint/v3" xsi:nil="true"/>
    <LikedBy xmlns="http://schemas.microsoft.com/sharepoint/v3">
      <UserInfo>
        <DisplayName/>
        <AccountId xsi:nil="true"/>
        <AccountType/>
      </UserInfo>
    </LikedB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5B3FB5-01AA-4BC7-A814-5D92F5BA55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82CAE12-F764-4025-9A3E-B529493C2D0E}">
  <ds:schemaRefs>
    <ds:schemaRef ds:uri="http://purl.org/dc/terms/"/>
    <ds:schemaRef ds:uri="http://schemas.microsoft.com/office/2006/metadata/properties"/>
    <ds:schemaRef ds:uri="http://purl.org/dc/dcmityp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A2D77278-E5D1-4076-B739-4ADD26765D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Rybners Bredformat</Template>
  <TotalTime>274</TotalTime>
  <Words>847</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Arial</vt:lpstr>
      <vt:lpstr>Calibri</vt:lpstr>
      <vt:lpstr>Verdana</vt:lpstr>
      <vt:lpstr>Wingdings</vt:lpstr>
      <vt:lpstr>Rybners Administrativ</vt:lpstr>
      <vt:lpstr>PowerPoint-præsentation</vt:lpstr>
      <vt:lpstr>Indledning til EFQM 2025</vt:lpstr>
      <vt:lpstr>Ledelse</vt:lpstr>
      <vt:lpstr>Medarbejdere</vt:lpstr>
      <vt:lpstr>Strategi</vt:lpstr>
      <vt:lpstr>Samarbejde og partnerskaber</vt:lpstr>
      <vt:lpstr>Processer</vt:lpstr>
      <vt:lpstr>Resultater</vt:lpstr>
      <vt:lpstr>Medarbejderresultater</vt:lpstr>
      <vt:lpstr>Elevresultater</vt:lpstr>
      <vt:lpstr>Samfundsresultater</vt:lpstr>
      <vt:lpstr>Nøgleresultater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EFQM 2025</dc:title>
  <dc:creator>Leif Ivan Rasmussen</dc:creator>
  <cp:lastModifiedBy>Leif Ivan Rasmussen</cp:lastModifiedBy>
  <cp:revision>19</cp:revision>
  <dcterms:created xsi:type="dcterms:W3CDTF">2024-09-19T11:12:59Z</dcterms:created>
  <dcterms:modified xsi:type="dcterms:W3CDTF">2024-10-03T10:20:02Z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0x010100E63A6AFF355CD848807D7AD00508E905</vt:lpwstr>
  </property>
</Properties>
</file>