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0" r:id="rId2"/>
    <p:sldId id="261" r:id="rId3"/>
    <p:sldId id="287" r:id="rId4"/>
    <p:sldId id="351" r:id="rId5"/>
    <p:sldId id="350" r:id="rId6"/>
    <p:sldId id="302" r:id="rId7"/>
    <p:sldId id="315" r:id="rId8"/>
    <p:sldId id="317" r:id="rId9"/>
    <p:sldId id="301" r:id="rId10"/>
    <p:sldId id="357" r:id="rId11"/>
    <p:sldId id="279" r:id="rId12"/>
    <p:sldId id="298" r:id="rId13"/>
    <p:sldId id="356" r:id="rId14"/>
    <p:sldId id="319" r:id="rId15"/>
    <p:sldId id="318" r:id="rId16"/>
    <p:sldId id="320" r:id="rId17"/>
    <p:sldId id="322" r:id="rId18"/>
    <p:sldId id="348" r:id="rId19"/>
    <p:sldId id="359" r:id="rId20"/>
    <p:sldId id="353" r:id="rId21"/>
    <p:sldId id="358" r:id="rId22"/>
    <p:sldId id="335" r:id="rId23"/>
    <p:sldId id="339" r:id="rId24"/>
    <p:sldId id="316" r:id="rId25"/>
    <p:sldId id="341" r:id="rId26"/>
    <p:sldId id="324" r:id="rId27"/>
    <p:sldId id="336" r:id="rId28"/>
    <p:sldId id="337" r:id="rId29"/>
    <p:sldId id="325" r:id="rId30"/>
    <p:sldId id="347" r:id="rId31"/>
    <p:sldId id="354" r:id="rId32"/>
    <p:sldId id="263" r:id="rId33"/>
    <p:sldId id="285" r:id="rId34"/>
    <p:sldId id="270" r:id="rId35"/>
    <p:sldId id="271" r:id="rId36"/>
    <p:sldId id="272" r:id="rId37"/>
    <p:sldId id="273" r:id="rId38"/>
    <p:sldId id="274" r:id="rId39"/>
    <p:sldId id="281" r:id="rId40"/>
    <p:sldId id="355" r:id="rId41"/>
    <p:sldId id="312" r:id="rId42"/>
    <p:sldId id="342" r:id="rId43"/>
    <p:sldId id="310" r:id="rId44"/>
  </p:sldIdLst>
  <p:sldSz cx="9144000" cy="6858000" type="screen4x3"/>
  <p:notesSz cx="666908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Bjerre Lauridsen" initials="CBL" lastIdx="0" clrIdx="0">
    <p:extLst>
      <p:ext uri="{19B8F6BF-5375-455C-9EA6-DF929625EA0E}">
        <p15:presenceInfo xmlns:p15="http://schemas.microsoft.com/office/powerpoint/2012/main" userId="S-1-5-21-3929212477-3056242831-3360861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5688" autoAdjust="0"/>
  </p:normalViewPr>
  <p:slideViewPr>
    <p:cSldViewPr snapToGrid="0">
      <p:cViewPr varScale="1">
        <p:scale>
          <a:sx n="80" d="100"/>
          <a:sy n="80" d="100"/>
        </p:scale>
        <p:origin x="1140" y="44"/>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777608" y="1"/>
            <a:ext cx="2889938"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11-04-2023</a:t>
            </a:fld>
            <a:endParaRPr lang="da-DK"/>
          </a:p>
        </p:txBody>
      </p:sp>
      <p:sp>
        <p:nvSpPr>
          <p:cNvPr id="4" name="Pladsholder til sidefod 3"/>
          <p:cNvSpPr>
            <a:spLocks noGrp="1"/>
          </p:cNvSpPr>
          <p:nvPr>
            <p:ph type="ftr" sz="quarter" idx="2"/>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8" y="9428587"/>
            <a:ext cx="2889938"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777608" y="1"/>
            <a:ext cx="2889938"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11-04-2023</a:t>
            </a:fld>
            <a:endParaRPr lang="da-DK"/>
          </a:p>
        </p:txBody>
      </p:sp>
      <p:sp>
        <p:nvSpPr>
          <p:cNvPr id="4" name="Pladsholder til slidebille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66909" y="4777197"/>
            <a:ext cx="533527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8" y="9428587"/>
            <a:ext cx="2889938"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11-04-2023</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11-04-2023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11-04-2023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11-04-2023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11-04-2023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11-04-2023</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11-04-2023</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11-04-2023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11-04-2023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11-04-2023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11-04-2023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11-04-2023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11-04-2023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11-04-2023</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http://www.forlaget94.d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kommuneforlaget.dk/produkt/8009-22"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axo.com/dk/kommunikation-i-praksis_heidi-andersenmarianne-leth-joernoe_paperback_9788759332894"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xo.com/dk/kernen-i-projektledelse_bjarne-kousholt_haeftet_9788750058212?gclid=CjwKCAjwyaWZBhBGEiwACslQowroH2PSnEXWehZ57h2hZXLogYqeVjk4cNhQKgTUDUZovkv9PrIS-RoCKhMQAvD_BwE" TargetMode="External"/><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hyperlink" Target="https://www.saxo.com/dk/power-i-projekter-og-portefoelje_john-ryding-olssonniels-ahrengotmette-attrup-lindegaard_indbundet_9788757443967?gclid=CjwKCAjwyaWZBhBGEiwACslQo8OXbuf_RtK8wLEq9PB6Y7Sy_S3UBkCqyYqvOn0GlPb4nHsOVdjwIBoCyJ0QAvD_Bw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uvm.dk/uddannelsessystemet/overblik-over-det-danske-uddannelsessystem"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nh@rybners.dk" TargetMode="External"/><Relationship Id="rId2" Type="http://schemas.openxmlformats.org/officeDocument/2006/relationships/hyperlink" Target="mailto:ck@rybners.dk" TargetMode="External"/><Relationship Id="rId1" Type="http://schemas.openxmlformats.org/officeDocument/2006/relationships/slideLayout" Target="../slideLayouts/slideLayout13.xml"/><Relationship Id="rId4" Type="http://schemas.openxmlformats.org/officeDocument/2006/relationships/hyperlink" Target="mailto:tsj@rybners.dk"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praktikpladsen.dk/"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viden.stil.dk/pages/viewpage.action?pageId=17172683"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br>
              <a:rPr lang="da-DK" dirty="0"/>
            </a:br>
            <a:br>
              <a:rPr lang="da-DK" dirty="0"/>
            </a:br>
            <a:r>
              <a:rPr lang="da-DK" dirty="0"/>
              <a:t>Informationsmøde </a:t>
            </a:r>
            <a:br>
              <a:rPr lang="da-DK" dirty="0"/>
            </a:br>
            <a:r>
              <a:rPr lang="da-DK" dirty="0"/>
              <a:t>for elever og oplæringsansvarlige</a:t>
            </a:r>
            <a:br>
              <a:rPr lang="da-DK" dirty="0"/>
            </a:br>
            <a:r>
              <a:rPr lang="da-DK" dirty="0"/>
              <a:t>inden for kontoruddannelse</a:t>
            </a:r>
            <a:br>
              <a:rPr lang="da-DK" dirty="0"/>
            </a:br>
            <a:r>
              <a:rPr lang="da-DK" dirty="0"/>
              <a:t>med specialet</a:t>
            </a:r>
            <a:br>
              <a:rPr lang="da-DK" dirty="0"/>
            </a:br>
            <a:r>
              <a:rPr lang="da-DK" b="1" dirty="0"/>
              <a:t>Offentlig administration</a:t>
            </a:r>
            <a:br>
              <a:rPr lang="da-DK" b="1" dirty="0"/>
            </a:br>
            <a:br>
              <a:rPr lang="da-DK" dirty="0"/>
            </a:br>
            <a:r>
              <a:rPr lang="da-DK" dirty="0"/>
              <a:t>2022</a:t>
            </a:r>
            <a:br>
              <a:rPr lang="da-DK" dirty="0"/>
            </a:br>
            <a:endParaRPr lang="da-DK" dirty="0"/>
          </a:p>
        </p:txBody>
      </p:sp>
      <p:sp>
        <p:nvSpPr>
          <p:cNvPr id="3" name="Pladsholder til slidenummer 2"/>
          <p:cNvSpPr>
            <a:spLocks noGrp="1"/>
          </p:cNvSpPr>
          <p:nvPr>
            <p:ph type="sldNum" sz="quarter" idx="12"/>
          </p:nvPr>
        </p:nvSpPr>
        <p:spPr/>
        <p:txBody>
          <a:bodyPr/>
          <a:lstStyle/>
          <a:p>
            <a:fld id="{E94956E9-C9BB-4A42-8F5B-E48AA9AA1C17}" type="slidenum">
              <a:rPr lang="da-DK" smtClean="0"/>
              <a:t>1</a:t>
            </a:fld>
            <a:endParaRPr lang="da-DK"/>
          </a:p>
        </p:txBody>
      </p:sp>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2D94A-5BA5-45A4-8D4F-6151D100B621}"/>
              </a:ext>
            </a:extLst>
          </p:cNvPr>
          <p:cNvSpPr>
            <a:spLocks noGrp="1"/>
          </p:cNvSpPr>
          <p:nvPr>
            <p:ph type="title"/>
          </p:nvPr>
        </p:nvSpPr>
        <p:spPr/>
        <p:txBody>
          <a:bodyPr/>
          <a:lstStyle/>
          <a:p>
            <a:r>
              <a:rPr lang="da-DK" dirty="0"/>
              <a:t>De 6 skoleophold</a:t>
            </a:r>
          </a:p>
        </p:txBody>
      </p:sp>
      <p:sp>
        <p:nvSpPr>
          <p:cNvPr id="3" name="Pladsholder til indhold 2">
            <a:extLst>
              <a:ext uri="{FF2B5EF4-FFF2-40B4-BE49-F238E27FC236}">
                <a16:creationId xmlns:a16="http://schemas.microsoft.com/office/drawing/2014/main" id="{9807F1AA-32AD-4781-9D03-AB3DE2973BDB}"/>
              </a:ext>
            </a:extLst>
          </p:cNvPr>
          <p:cNvSpPr>
            <a:spLocks noGrp="1"/>
          </p:cNvSpPr>
          <p:nvPr>
            <p:ph idx="1"/>
          </p:nvPr>
        </p:nvSpPr>
        <p:spPr>
          <a:xfrm>
            <a:off x="628649" y="1628775"/>
            <a:ext cx="8229023" cy="4548188"/>
          </a:xfrm>
        </p:spPr>
        <p:txBody>
          <a:bodyPr>
            <a:normAutofit/>
          </a:bodyPr>
          <a:lstStyle/>
          <a:p>
            <a:r>
              <a:rPr lang="da-DK" sz="1400" b="1" dirty="0"/>
              <a:t>1 skoleophold	2 uger: uge 49 og 50, 2022 	Politisk styring</a:t>
            </a:r>
          </a:p>
          <a:p>
            <a:r>
              <a:rPr lang="da-DK" sz="1400" b="1" dirty="0"/>
              <a:t>2. skoleophold	3 uger: uge 10, 11, 12, 2023	Borgeren i centrum – 								herefter AU eksamen</a:t>
            </a:r>
          </a:p>
          <a:p>
            <a:pPr marL="1714500" lvl="5" indent="0">
              <a:buNone/>
            </a:pPr>
            <a:endParaRPr lang="da-DK" sz="1400" b="1" dirty="0"/>
          </a:p>
          <a:p>
            <a:r>
              <a:rPr lang="da-DK" sz="1400" b="1" dirty="0"/>
              <a:t>3.skoleophold	2 uger: uge 18, 19 og </a:t>
            </a:r>
          </a:p>
          <a:p>
            <a:pPr marL="0" indent="0">
              <a:buNone/>
            </a:pPr>
            <a:r>
              <a:rPr lang="da-DK" sz="1400" b="1" dirty="0"/>
              <a:t>			1 dag uge 20, 2023		  	Kommunikation og </a:t>
            </a:r>
            <a:r>
              <a:rPr lang="da-DK" sz="1400" b="1" dirty="0" err="1"/>
              <a:t>formi</a:t>
            </a:r>
            <a:r>
              <a:rPr lang="da-DK" sz="1400" b="1" dirty="0"/>
              <a:t>.</a:t>
            </a:r>
          </a:p>
          <a:p>
            <a:r>
              <a:rPr lang="da-DK" sz="1400" b="1" dirty="0"/>
              <a:t>4. skoleophold	2 uger: uge 36 og 37, 2023		Kommunikation i praksis 								herefter mulighed for AU 								eksamen</a:t>
            </a:r>
          </a:p>
          <a:p>
            <a:pPr marL="0" indent="0">
              <a:buNone/>
            </a:pPr>
            <a:endParaRPr lang="da-DK" sz="1400" b="1" dirty="0"/>
          </a:p>
          <a:p>
            <a:r>
              <a:rPr lang="da-DK" sz="1400" b="1" dirty="0"/>
              <a:t>5. skoleophold	2 uger: uge 46 og 47, 2023		innovation og Kvalitet </a:t>
            </a:r>
          </a:p>
          <a:p>
            <a:r>
              <a:rPr lang="da-DK" sz="1400" b="1" dirty="0"/>
              <a:t>6. skoleophold	3 uger: uge 4,5 og 6 , 2024		Samarbejde og fagprøve 								herefter AU eksamen i 								projektledelse</a:t>
            </a:r>
          </a:p>
        </p:txBody>
      </p:sp>
      <p:sp>
        <p:nvSpPr>
          <p:cNvPr id="4" name="Pladsholder til slidenummer 3">
            <a:extLst>
              <a:ext uri="{FF2B5EF4-FFF2-40B4-BE49-F238E27FC236}">
                <a16:creationId xmlns:a16="http://schemas.microsoft.com/office/drawing/2014/main" id="{380CC8FC-D166-4890-A026-DE5046726953}"/>
              </a:ext>
            </a:extLst>
          </p:cNvPr>
          <p:cNvSpPr>
            <a:spLocks noGrp="1"/>
          </p:cNvSpPr>
          <p:nvPr>
            <p:ph type="sldNum" sz="quarter" idx="12"/>
          </p:nvPr>
        </p:nvSpPr>
        <p:spPr/>
        <p:txBody>
          <a:bodyPr/>
          <a:lstStyle/>
          <a:p>
            <a:fld id="{E94956E9-C9BB-4A42-8F5B-E48AA9AA1C17}" type="slidenum">
              <a:rPr lang="da-DK" smtClean="0"/>
              <a:t>10</a:t>
            </a:fld>
            <a:endParaRPr lang="da-DK"/>
          </a:p>
        </p:txBody>
      </p:sp>
    </p:spTree>
    <p:extLst>
      <p:ext uri="{BB962C8B-B14F-4D97-AF65-F5344CB8AC3E}">
        <p14:creationId xmlns:p14="http://schemas.microsoft.com/office/powerpoint/2010/main" val="28082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0"/>
            <a:ext cx="7886700" cy="998621"/>
          </a:xfrm>
        </p:spPr>
        <p:txBody>
          <a:bodyPr/>
          <a:lstStyle/>
          <a:p>
            <a:r>
              <a:rPr lang="da-DK" dirty="0">
                <a:solidFill>
                  <a:schemeClr val="bg1"/>
                </a:solidFill>
              </a:rPr>
              <a:t>Disk profiler</a:t>
            </a:r>
          </a:p>
        </p:txBody>
      </p:sp>
      <p:sp>
        <p:nvSpPr>
          <p:cNvPr id="3" name="Pladsholder til indhold 2"/>
          <p:cNvSpPr>
            <a:spLocks noGrp="1"/>
          </p:cNvSpPr>
          <p:nvPr>
            <p:ph idx="1"/>
          </p:nvPr>
        </p:nvSpPr>
        <p:spPr>
          <a:xfrm>
            <a:off x="628650" y="1495515"/>
            <a:ext cx="7886700" cy="4665574"/>
          </a:xfrm>
          <a:solidFill>
            <a:srgbClr val="FFFF00"/>
          </a:solidFill>
        </p:spPr>
        <p:txBody>
          <a:bodyPr>
            <a:normAutofit fontScale="92500" lnSpcReduction="20000"/>
          </a:bodyPr>
          <a:lstStyle/>
          <a:p>
            <a:r>
              <a:rPr lang="da-DK" dirty="0"/>
              <a:t>Underviser er Certificeret i Extended DISC (</a:t>
            </a:r>
            <a:r>
              <a:rPr lang="da-DK" dirty="0" err="1"/>
              <a:t>FinxS</a:t>
            </a:r>
            <a:r>
              <a:rPr lang="da-DK" dirty="0"/>
              <a:t>)</a:t>
            </a:r>
          </a:p>
          <a:p>
            <a:endParaRPr lang="da-DK" dirty="0"/>
          </a:p>
          <a:p>
            <a:r>
              <a:rPr lang="da-DK" dirty="0"/>
              <a:t>På første skoleophold laver vi en diskprofil på eleven,</a:t>
            </a:r>
          </a:p>
          <a:p>
            <a:pPr marL="0" indent="0">
              <a:buNone/>
            </a:pPr>
            <a:r>
              <a:rPr lang="da-DK" dirty="0"/>
              <a:t>Eleverne får forståelse af de forskellige mennesketyper og hvorfor de agere som de gør.</a:t>
            </a:r>
          </a:p>
          <a:p>
            <a:pPr marL="0" indent="0">
              <a:buNone/>
            </a:pPr>
            <a:endParaRPr lang="da-DK" dirty="0"/>
          </a:p>
          <a:p>
            <a:r>
              <a:rPr lang="da-DK" dirty="0"/>
              <a:t>Eleverne kommer til at lære at bruge DISC i forhold til gruppearbejde og dens sammensætning. </a:t>
            </a:r>
          </a:p>
          <a:p>
            <a:endParaRPr lang="da-DK" dirty="0"/>
          </a:p>
          <a:p>
            <a:r>
              <a:rPr lang="da-DK" dirty="0"/>
              <a:t>Vi gør opmærksom på at DISC-profilen er elevens personlige eje. </a:t>
            </a:r>
          </a:p>
          <a:p>
            <a:endParaRPr lang="da-DK" dirty="0"/>
          </a:p>
          <a:p>
            <a:r>
              <a:rPr lang="da-DK" dirty="0"/>
              <a:t>Det er derfor elevens beslutning at fremvise den.</a:t>
            </a:r>
          </a:p>
          <a:p>
            <a:endParaRPr lang="da-DK" dirty="0"/>
          </a:p>
          <a:p>
            <a:r>
              <a:rPr lang="da-DK" dirty="0"/>
              <a:t>Kr. 230 pr. DISC-profil</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11</a:t>
            </a:fld>
            <a:endParaRPr lang="da-DK" dirty="0"/>
          </a:p>
        </p:txBody>
      </p:sp>
    </p:spTree>
    <p:extLst>
      <p:ext uri="{BB962C8B-B14F-4D97-AF65-F5344CB8AC3E}">
        <p14:creationId xmlns:p14="http://schemas.microsoft.com/office/powerpoint/2010/main" val="25168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9574"/>
            <a:ext cx="7886700" cy="914400"/>
          </a:xfrm>
        </p:spPr>
        <p:txBody>
          <a:bodyPr>
            <a:normAutofit/>
          </a:bodyPr>
          <a:lstStyle/>
          <a:p>
            <a:r>
              <a:rPr lang="da-DK" sz="2800" dirty="0">
                <a:solidFill>
                  <a:schemeClr val="bg1"/>
                </a:solidFill>
              </a:rPr>
              <a:t>Fagprøve</a:t>
            </a:r>
            <a:endParaRPr lang="da-DK" sz="2800" dirty="0"/>
          </a:p>
        </p:txBody>
      </p:sp>
      <p:sp>
        <p:nvSpPr>
          <p:cNvPr id="3" name="Pladsholder til indhold 2"/>
          <p:cNvSpPr>
            <a:spLocks noGrp="1"/>
          </p:cNvSpPr>
          <p:nvPr>
            <p:ph idx="1"/>
          </p:nvPr>
        </p:nvSpPr>
        <p:spPr>
          <a:xfrm>
            <a:off x="628650" y="983974"/>
            <a:ext cx="7886700" cy="5372377"/>
          </a:xfrm>
          <a:solidFill>
            <a:srgbClr val="FFFF00"/>
          </a:solidFill>
        </p:spPr>
        <p:txBody>
          <a:bodyPr>
            <a:normAutofit/>
          </a:bodyPr>
          <a:lstStyle/>
          <a:p>
            <a:r>
              <a:rPr lang="da-DK" dirty="0">
                <a:solidFill>
                  <a:srgbClr val="FF0000"/>
                </a:solidFill>
              </a:rPr>
              <a:t>Når vi skal lave undersøgelser og skriver større opgaver, er det vigtigt at kunne indsamle forskellige informationer til at belyse tingene.</a:t>
            </a:r>
          </a:p>
          <a:p>
            <a:endParaRPr lang="da-DK" dirty="0">
              <a:solidFill>
                <a:srgbClr val="FF0000"/>
              </a:solidFill>
            </a:endParaRPr>
          </a:p>
          <a:p>
            <a:r>
              <a:rPr lang="da-DK" dirty="0">
                <a:solidFill>
                  <a:srgbClr val="FF0000"/>
                </a:solidFill>
              </a:rPr>
              <a:t>Samtidig er det af stor betydning, at vi kan vurdere kilderne, hvor vi får vores informationer fra og ikke mindst er det i vores daglige arbejde vigtigt at kunne strukturere de indsamlede data.</a:t>
            </a:r>
          </a:p>
          <a:p>
            <a:endParaRPr lang="da-DK" dirty="0">
              <a:solidFill>
                <a:srgbClr val="FF0000"/>
              </a:solidFill>
            </a:endParaRPr>
          </a:p>
          <a:p>
            <a:r>
              <a:rPr lang="da-DK" dirty="0">
                <a:solidFill>
                  <a:srgbClr val="FF0000"/>
                </a:solidFill>
              </a:rPr>
              <a:t>Til fagprøven er det meget vigtigt at kunne mestre ovennævnte punkter, da det giver en god struktur og et sagligt indhold på en overskuelig måde.</a:t>
            </a:r>
          </a:p>
          <a:p>
            <a:pPr marL="0" indent="0">
              <a:buNone/>
            </a:pPr>
            <a:endParaRPr lang="da-DK" dirty="0">
              <a:solidFill>
                <a:srgbClr val="FF0000"/>
              </a:solidFill>
            </a:endParaRPr>
          </a:p>
          <a:p>
            <a:r>
              <a:rPr lang="da-DK" dirty="0">
                <a:solidFill>
                  <a:srgbClr val="FF0000"/>
                </a:solidFill>
              </a:rPr>
              <a:t>Ny ordning	1 uge til fagprøve</a:t>
            </a:r>
            <a:r>
              <a:rPr lang="da-DK" sz="1300" dirty="0">
                <a:solidFill>
                  <a:srgbClr val="FF0000"/>
                </a:solidFill>
              </a:rPr>
              <a:t>(4 skrivedage + 1 eksamensdag)</a:t>
            </a:r>
          </a:p>
          <a:p>
            <a:pPr lvl="1"/>
            <a:endParaRPr lang="da-DK" sz="1300" dirty="0"/>
          </a:p>
          <a:p>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12</a:t>
            </a:fld>
            <a:endParaRPr lang="da-DK" dirty="0"/>
          </a:p>
        </p:txBody>
      </p:sp>
    </p:spTree>
    <p:extLst>
      <p:ext uri="{BB962C8B-B14F-4D97-AF65-F5344CB8AC3E}">
        <p14:creationId xmlns:p14="http://schemas.microsoft.com/office/powerpoint/2010/main" val="378305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C8492-30C0-4424-AE68-745CA84E37FE}"/>
              </a:ext>
            </a:extLst>
          </p:cNvPr>
          <p:cNvSpPr>
            <a:spLocks noGrp="1"/>
          </p:cNvSpPr>
          <p:nvPr>
            <p:ph type="ctrTitle"/>
          </p:nvPr>
        </p:nvSpPr>
        <p:spPr/>
        <p:txBody>
          <a:bodyPr/>
          <a:lstStyle/>
          <a:p>
            <a:r>
              <a:rPr lang="da-DK" dirty="0"/>
              <a:t>Uddannelsesbevis	</a:t>
            </a:r>
          </a:p>
        </p:txBody>
      </p:sp>
      <p:sp>
        <p:nvSpPr>
          <p:cNvPr id="3" name="Pladsholder til slidenummer 2">
            <a:extLst>
              <a:ext uri="{FF2B5EF4-FFF2-40B4-BE49-F238E27FC236}">
                <a16:creationId xmlns:a16="http://schemas.microsoft.com/office/drawing/2014/main" id="{A05F2321-DD68-43DB-B331-63DA74514288}"/>
              </a:ext>
            </a:extLst>
          </p:cNvPr>
          <p:cNvSpPr>
            <a:spLocks noGrp="1"/>
          </p:cNvSpPr>
          <p:nvPr>
            <p:ph type="sldNum" sz="quarter" idx="12"/>
          </p:nvPr>
        </p:nvSpPr>
        <p:spPr/>
        <p:txBody>
          <a:bodyPr/>
          <a:lstStyle/>
          <a:p>
            <a:fld id="{FD945FB1-3A11-4D04-B6C6-209C13F16512}" type="slidenum">
              <a:rPr lang="da-DK" smtClean="0"/>
              <a:t>13</a:t>
            </a:fld>
            <a:endParaRPr lang="da-DK" dirty="0"/>
          </a:p>
        </p:txBody>
      </p:sp>
      <p:sp>
        <p:nvSpPr>
          <p:cNvPr id="4" name="Pladsholder til indhold 3">
            <a:extLst>
              <a:ext uri="{FF2B5EF4-FFF2-40B4-BE49-F238E27FC236}">
                <a16:creationId xmlns:a16="http://schemas.microsoft.com/office/drawing/2014/main" id="{6D0FBF58-BE66-4366-B813-8C109BE5C4D1}"/>
              </a:ext>
            </a:extLst>
          </p:cNvPr>
          <p:cNvSpPr>
            <a:spLocks noGrp="1"/>
          </p:cNvSpPr>
          <p:nvPr>
            <p:ph idx="1"/>
          </p:nvPr>
        </p:nvSpPr>
        <p:spPr/>
        <p:txBody>
          <a:bodyPr/>
          <a:lstStyle/>
          <a:p>
            <a:r>
              <a:rPr lang="da-DK" dirty="0"/>
              <a:t>Fremsendes fremadrettet til digital post, i dagene omkring eleven er udlært. </a:t>
            </a:r>
          </a:p>
          <a:p>
            <a:endParaRPr lang="da-DK" dirty="0"/>
          </a:p>
          <a:p>
            <a:r>
              <a:rPr lang="da-DK" dirty="0"/>
              <a:t> Eleven modtager ikke uddannelsesbeviset når fagprøve eksamen er gennemført. </a:t>
            </a:r>
          </a:p>
        </p:txBody>
      </p:sp>
    </p:spTree>
    <p:extLst>
      <p:ext uri="{BB962C8B-B14F-4D97-AF65-F5344CB8AC3E}">
        <p14:creationId xmlns:p14="http://schemas.microsoft.com/office/powerpoint/2010/main" val="157990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Grundbog til bundne fag </a:t>
            </a:r>
            <a:br>
              <a:rPr lang="da-DK" dirty="0"/>
            </a:br>
            <a:r>
              <a:rPr lang="da-DK" sz="1300" dirty="0"/>
              <a:t>https://shop.f94.dk/vare-kategori/forlaget94/offentlig-administration/</a:t>
            </a:r>
          </a:p>
        </p:txBody>
      </p:sp>
      <p:sp>
        <p:nvSpPr>
          <p:cNvPr id="5" name="Pladsholder til slidenummer 4"/>
          <p:cNvSpPr>
            <a:spLocks noGrp="1"/>
          </p:cNvSpPr>
          <p:nvPr>
            <p:ph type="sldNum" sz="quarter" idx="12"/>
          </p:nvPr>
        </p:nvSpPr>
        <p:spPr/>
        <p:txBody>
          <a:bodyPr/>
          <a:lstStyle/>
          <a:p>
            <a:fld id="{E94956E9-C9BB-4A42-8F5B-E48AA9AA1C17}" type="slidenum">
              <a:rPr lang="da-DK" smtClean="0"/>
              <a:t>14</a:t>
            </a:fld>
            <a:endParaRPr lang="da-DK"/>
          </a:p>
        </p:txBody>
      </p:sp>
      <p:sp>
        <p:nvSpPr>
          <p:cNvPr id="3" name="Pladsholder til indhold 2"/>
          <p:cNvSpPr>
            <a:spLocks noGrp="1"/>
          </p:cNvSpPr>
          <p:nvPr>
            <p:ph sz="half" idx="2"/>
          </p:nvPr>
        </p:nvSpPr>
        <p:spPr>
          <a:xfrm>
            <a:off x="5181600" y="1563975"/>
            <a:ext cx="3333750" cy="4548188"/>
          </a:xfrm>
        </p:spPr>
        <p:txBody>
          <a:bodyPr/>
          <a:lstStyle/>
          <a:p>
            <a:pPr marL="0" indent="0">
              <a:buNone/>
            </a:pPr>
            <a:r>
              <a:rPr lang="da-DK" dirty="0"/>
              <a:t>.</a:t>
            </a:r>
          </a:p>
        </p:txBody>
      </p:sp>
      <p:pic>
        <p:nvPicPr>
          <p:cNvPr id="7" name="Billede 6"/>
          <p:cNvPicPr>
            <a:picLocks noChangeAspect="1"/>
          </p:cNvPicPr>
          <p:nvPr/>
        </p:nvPicPr>
        <p:blipFill>
          <a:blip r:embed="rId2"/>
          <a:stretch>
            <a:fillRect/>
          </a:stretch>
        </p:blipFill>
        <p:spPr>
          <a:xfrm>
            <a:off x="452583" y="1828800"/>
            <a:ext cx="2677500" cy="4348163"/>
          </a:xfrm>
          <a:prstGeom prst="rect">
            <a:avLst/>
          </a:prstGeom>
        </p:spPr>
      </p:pic>
      <p:sp>
        <p:nvSpPr>
          <p:cNvPr id="4" name="Pladsholder til indhold 3"/>
          <p:cNvSpPr>
            <a:spLocks noGrp="1"/>
          </p:cNvSpPr>
          <p:nvPr>
            <p:ph sz="half" idx="1"/>
          </p:nvPr>
        </p:nvSpPr>
        <p:spPr>
          <a:xfrm>
            <a:off x="572190" y="1628775"/>
            <a:ext cx="3886200" cy="4548188"/>
          </a:xfrm>
        </p:spPr>
        <p:txBody>
          <a:bodyPr/>
          <a:lstStyle/>
          <a:p>
            <a:r>
              <a:rPr lang="da-DK" dirty="0"/>
              <a:t>.</a:t>
            </a:r>
          </a:p>
        </p:txBody>
      </p:sp>
      <p:pic>
        <p:nvPicPr>
          <p:cNvPr id="6" name="Billede 5"/>
          <p:cNvPicPr>
            <a:picLocks noChangeAspect="1"/>
          </p:cNvPicPr>
          <p:nvPr/>
        </p:nvPicPr>
        <p:blipFill>
          <a:blip r:embed="rId3"/>
          <a:stretch>
            <a:fillRect/>
          </a:stretch>
        </p:blipFill>
        <p:spPr>
          <a:xfrm>
            <a:off x="5957457" y="1828800"/>
            <a:ext cx="2557893" cy="4283363"/>
          </a:xfrm>
          <a:prstGeom prst="rect">
            <a:avLst/>
          </a:prstGeom>
        </p:spPr>
      </p:pic>
      <p:pic>
        <p:nvPicPr>
          <p:cNvPr id="11" name="Billede 10"/>
          <p:cNvPicPr>
            <a:picLocks noChangeAspect="1"/>
          </p:cNvPicPr>
          <p:nvPr/>
        </p:nvPicPr>
        <p:blipFill>
          <a:blip r:embed="rId4"/>
          <a:stretch>
            <a:fillRect/>
          </a:stretch>
        </p:blipFill>
        <p:spPr>
          <a:xfrm>
            <a:off x="3130083" y="1828800"/>
            <a:ext cx="2827374" cy="4348163"/>
          </a:xfrm>
          <a:prstGeom prst="rect">
            <a:avLst/>
          </a:prstGeom>
        </p:spPr>
      </p:pic>
    </p:spTree>
    <p:extLst>
      <p:ext uri="{BB962C8B-B14F-4D97-AF65-F5344CB8AC3E}">
        <p14:creationId xmlns:p14="http://schemas.microsoft.com/office/powerpoint/2010/main" val="186885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11094"/>
            <a:ext cx="7886700" cy="905855"/>
          </a:xfrm>
        </p:spPr>
        <p:txBody>
          <a:bodyPr>
            <a:normAutofit fontScale="90000"/>
          </a:bodyPr>
          <a:lstStyle/>
          <a:p>
            <a:br>
              <a:rPr lang="da-DK" dirty="0">
                <a:solidFill>
                  <a:schemeClr val="bg1"/>
                </a:solidFill>
              </a:rPr>
            </a:br>
            <a:br>
              <a:rPr lang="da-DK" dirty="0">
                <a:solidFill>
                  <a:schemeClr val="bg1"/>
                </a:solidFill>
              </a:rPr>
            </a:br>
            <a:r>
              <a:rPr lang="da-DK" dirty="0">
                <a:solidFill>
                  <a:schemeClr val="bg1"/>
                </a:solidFill>
              </a:rPr>
              <a:t>Undervisningsmaterialer</a:t>
            </a:r>
          </a:p>
        </p:txBody>
      </p:sp>
      <p:sp>
        <p:nvSpPr>
          <p:cNvPr id="3" name="Pladsholder til slidenummer 2"/>
          <p:cNvSpPr>
            <a:spLocks noGrp="1"/>
          </p:cNvSpPr>
          <p:nvPr>
            <p:ph type="sldNum" sz="quarter" idx="12"/>
          </p:nvPr>
        </p:nvSpPr>
        <p:spPr/>
        <p:txBody>
          <a:bodyPr/>
          <a:lstStyle/>
          <a:p>
            <a:fld id="{FD945FB1-3A11-4D04-B6C6-209C13F16512}" type="slidenum">
              <a:rPr lang="da-DK" smtClean="0"/>
              <a:t>15</a:t>
            </a:fld>
            <a:endParaRPr lang="da-DK" dirty="0"/>
          </a:p>
        </p:txBody>
      </p:sp>
      <p:sp>
        <p:nvSpPr>
          <p:cNvPr id="4" name="Pladsholder til indhold 3"/>
          <p:cNvSpPr>
            <a:spLocks noGrp="1"/>
          </p:cNvSpPr>
          <p:nvPr>
            <p:ph idx="1"/>
          </p:nvPr>
        </p:nvSpPr>
        <p:spPr>
          <a:xfrm>
            <a:off x="628650" y="1341691"/>
            <a:ext cx="7886700" cy="4819398"/>
          </a:xfrm>
        </p:spPr>
        <p:txBody>
          <a:bodyPr>
            <a:normAutofit/>
          </a:bodyPr>
          <a:lstStyle/>
          <a:p>
            <a:endParaRPr lang="da-DK" dirty="0"/>
          </a:p>
          <a:p>
            <a:r>
              <a:rPr lang="da-DK" b="1" u="sng" dirty="0">
                <a:solidFill>
                  <a:srgbClr val="FF0000"/>
                </a:solidFill>
              </a:rPr>
              <a:t>Eleverne skal selv anskaffe bøgerne – skal købes på én gang:</a:t>
            </a:r>
          </a:p>
          <a:p>
            <a:endParaRPr lang="da-DK" dirty="0"/>
          </a:p>
          <a:p>
            <a:pPr lvl="1"/>
            <a:r>
              <a:rPr lang="da-DK" dirty="0"/>
              <a:t>Bøger købes hos </a:t>
            </a:r>
            <a:r>
              <a:rPr lang="da-DK" dirty="0">
                <a:hlinkClick r:id="rId2"/>
              </a:rPr>
              <a:t>www.forlaget94.dk</a:t>
            </a:r>
            <a:endParaRPr lang="da-DK" dirty="0"/>
          </a:p>
          <a:p>
            <a:pPr lvl="2"/>
            <a:r>
              <a:rPr lang="da-DK" dirty="0"/>
              <a:t>Grundbog: </a:t>
            </a:r>
            <a:r>
              <a:rPr lang="da-DK" b="1" dirty="0"/>
              <a:t>Min arbejdsplads i det offentlige - 1	kr. 373,75</a:t>
            </a:r>
          </a:p>
          <a:p>
            <a:pPr lvl="2"/>
            <a:r>
              <a:rPr lang="da-DK" dirty="0"/>
              <a:t>Grundbog: </a:t>
            </a:r>
            <a:r>
              <a:rPr lang="da-DK" b="1" dirty="0"/>
              <a:t>Min arbejdsplads i det offentlige - 2	kr. 373,75</a:t>
            </a:r>
          </a:p>
          <a:p>
            <a:pPr lvl="2"/>
            <a:r>
              <a:rPr lang="da-DK" dirty="0"/>
              <a:t>Grundbog: </a:t>
            </a:r>
            <a:r>
              <a:rPr lang="da-DK" b="1" dirty="0"/>
              <a:t>Min arbejdsplads i det offentlige - 3	kr. 373,75</a:t>
            </a:r>
          </a:p>
          <a:p>
            <a:pPr lvl="2"/>
            <a:r>
              <a:rPr lang="da-DK" b="1" dirty="0"/>
              <a:t>https://shop.f94.dk/vare-kategori/forlaget94/offentlig-administration/</a:t>
            </a:r>
          </a:p>
          <a:p>
            <a:pPr lvl="2"/>
            <a:endParaRPr lang="da-DK" b="1" dirty="0"/>
          </a:p>
          <a:p>
            <a:r>
              <a:rPr lang="da-DK" dirty="0"/>
              <a:t>Undervisningsplatform: </a:t>
            </a:r>
          </a:p>
          <a:p>
            <a:endParaRPr lang="da-DK" dirty="0"/>
          </a:p>
          <a:p>
            <a:pPr lvl="1"/>
            <a:r>
              <a:rPr lang="da-DK" dirty="0"/>
              <a:t>Alt undervisningsmateriale bliver tilgængelig på: Moodle.Rybners.dk ca. 10 dage før skoleopholdet. </a:t>
            </a:r>
          </a:p>
          <a:p>
            <a:endParaRPr lang="da-DK" dirty="0"/>
          </a:p>
        </p:txBody>
      </p:sp>
    </p:spTree>
    <p:extLst>
      <p:ext uri="{BB962C8B-B14F-4D97-AF65-F5344CB8AC3E}">
        <p14:creationId xmlns:p14="http://schemas.microsoft.com/office/powerpoint/2010/main" val="179320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AU ”</a:t>
            </a:r>
            <a:r>
              <a:rPr lang="da-DK" dirty="0" err="1"/>
              <a:t>Borgerenkommunikation</a:t>
            </a:r>
            <a:r>
              <a:rPr lang="da-DK" dirty="0"/>
              <a:t>”</a:t>
            </a:r>
          </a:p>
        </p:txBody>
      </p:sp>
      <p:sp>
        <p:nvSpPr>
          <p:cNvPr id="3" name="Pladsholder til indhold 2"/>
          <p:cNvSpPr>
            <a:spLocks noGrp="1"/>
          </p:cNvSpPr>
          <p:nvPr>
            <p:ph sz="half" idx="1"/>
          </p:nvPr>
        </p:nvSpPr>
        <p:spPr/>
        <p:txBody>
          <a:bodyPr>
            <a:normAutofit/>
          </a:bodyPr>
          <a:lstStyle/>
          <a:p>
            <a:r>
              <a:rPr lang="da-DK" dirty="0"/>
              <a:t>10 ECTS akademifag.</a:t>
            </a:r>
          </a:p>
          <a:p>
            <a:endParaRPr lang="da-DK" dirty="0"/>
          </a:p>
          <a:p>
            <a:r>
              <a:rPr lang="da-DK" dirty="0"/>
              <a:t>Et valgfag fra Akademiuddannelsen i offentlig forvaltning og administration.</a:t>
            </a:r>
          </a:p>
          <a:p>
            <a:pPr marL="0" indent="0">
              <a:buNone/>
            </a:pPr>
            <a:endParaRPr lang="da-DK" dirty="0"/>
          </a:p>
          <a:p>
            <a:r>
              <a:rPr lang="da-DK" dirty="0"/>
              <a:t>”Borgerkommunikation”</a:t>
            </a:r>
          </a:p>
          <a:p>
            <a:pPr lvl="1"/>
            <a:endParaRPr lang="da-DK" dirty="0"/>
          </a:p>
          <a:p>
            <a:pPr lvl="1"/>
            <a:r>
              <a:rPr lang="da-DK" dirty="0"/>
              <a:t>Kr. 350,-</a:t>
            </a:r>
          </a:p>
          <a:p>
            <a:pPr lvl="1"/>
            <a:r>
              <a:rPr lang="da-DK" dirty="0">
                <a:hlinkClick r:id="rId2"/>
              </a:rPr>
              <a:t>https://www.kommuneforlaget.dk/produkt/8009-22</a:t>
            </a:r>
            <a:r>
              <a:rPr lang="da-DK" dirty="0"/>
              <a:t> </a:t>
            </a:r>
          </a:p>
          <a:p>
            <a:pPr marL="342900" lvl="1" indent="0">
              <a:buNone/>
            </a:pPr>
            <a:endParaRPr lang="da-DK" dirty="0"/>
          </a:p>
          <a:p>
            <a:endParaRPr lang="da-DK" dirty="0"/>
          </a:p>
          <a:p>
            <a:endParaRPr lang="da-DK" dirty="0"/>
          </a:p>
          <a:p>
            <a:endParaRPr lang="da-DK" dirty="0"/>
          </a:p>
        </p:txBody>
      </p:sp>
      <p:pic>
        <p:nvPicPr>
          <p:cNvPr id="8" name="Pladsholder til indhold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1418" y="1628775"/>
            <a:ext cx="841288" cy="1205089"/>
          </a:xfrm>
        </p:spPr>
      </p:pic>
      <p:sp>
        <p:nvSpPr>
          <p:cNvPr id="5" name="Pladsholder til slidenummer 4"/>
          <p:cNvSpPr>
            <a:spLocks noGrp="1"/>
          </p:cNvSpPr>
          <p:nvPr>
            <p:ph type="sldNum" sz="quarter" idx="12"/>
          </p:nvPr>
        </p:nvSpPr>
        <p:spPr/>
        <p:txBody>
          <a:bodyPr/>
          <a:lstStyle/>
          <a:p>
            <a:fld id="{E94956E9-C9BB-4A42-8F5B-E48AA9AA1C17}" type="slidenum">
              <a:rPr lang="da-DK" smtClean="0"/>
              <a:t>16</a:t>
            </a:fld>
            <a:endParaRPr lang="da-DK"/>
          </a:p>
        </p:txBody>
      </p:sp>
      <p:sp>
        <p:nvSpPr>
          <p:cNvPr id="9" name="Rektangel 8"/>
          <p:cNvSpPr/>
          <p:nvPr/>
        </p:nvSpPr>
        <p:spPr>
          <a:xfrm>
            <a:off x="4775361" y="2747520"/>
            <a:ext cx="3934690" cy="3539430"/>
          </a:xfrm>
          <a:prstGeom prst="rect">
            <a:avLst/>
          </a:prstGeom>
        </p:spPr>
        <p:txBody>
          <a:bodyPr wrap="square">
            <a:spAutoFit/>
          </a:bodyPr>
          <a:lstStyle/>
          <a:p>
            <a:endParaRPr lang="da-DK" sz="1400" b="1" dirty="0"/>
          </a:p>
          <a:p>
            <a:r>
              <a:rPr lang="da-DK" sz="1400" b="1" dirty="0"/>
              <a:t>Borgeren i centrum i det offentlige Danmark</a:t>
            </a:r>
          </a:p>
          <a:p>
            <a:r>
              <a:rPr lang="da-DK" sz="1400" dirty="0"/>
              <a:t>Borgeren i centrum i det offentlige Danmark handler om mødet mellem borgeren og den offentlige sektor. Hvad kendetegner god borgerservice?</a:t>
            </a:r>
            <a:br>
              <a:rPr lang="da-DK" sz="1400" dirty="0"/>
            </a:br>
            <a:r>
              <a:rPr lang="da-DK" sz="1400" dirty="0"/>
              <a:t>Hvordan sikrer den offentlige sektor et menneskeligt ansigt, hvor borgeren­ </a:t>
            </a:r>
            <a:br>
              <a:rPr lang="da-DK" sz="1400" dirty="0"/>
            </a:br>
            <a:r>
              <a:rPr lang="da-DK" sz="1400" dirty="0"/>
              <a:t>og mennesket kommer først? Mødet mellem borgeren og de offentligt ansat-</a:t>
            </a:r>
            <a:br>
              <a:rPr lang="da-DK" sz="1400" dirty="0"/>
            </a:br>
            <a:r>
              <a:rPr lang="da-DK" sz="1400" dirty="0"/>
              <a:t>te medarbejdere er hver gang et sandhedens øjeblik - hvor borgeren både vurderer kvaliteten af den konkrete ydelse og sin samlede oplevelse af den offentlige sektor. </a:t>
            </a:r>
            <a:endParaRPr lang="da-DK" sz="1400" dirty="0">
              <a:effectLst/>
            </a:endParaRPr>
          </a:p>
        </p:txBody>
      </p:sp>
      <p:sp>
        <p:nvSpPr>
          <p:cNvPr id="4" name="Ellipse 3"/>
          <p:cNvSpPr/>
          <p:nvPr/>
        </p:nvSpPr>
        <p:spPr>
          <a:xfrm>
            <a:off x="3851565" y="1028701"/>
            <a:ext cx="1952888" cy="9432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 og 2.  </a:t>
            </a:r>
            <a:r>
              <a:rPr lang="da-DK" dirty="0" err="1">
                <a:solidFill>
                  <a:schemeClr val="tx1"/>
                </a:solidFill>
              </a:rPr>
              <a:t>skole-ophold</a:t>
            </a:r>
            <a:endParaRPr lang="da-DK" dirty="0">
              <a:solidFill>
                <a:schemeClr val="tx1"/>
              </a:solidFill>
            </a:endParaRPr>
          </a:p>
        </p:txBody>
      </p:sp>
      <p:pic>
        <p:nvPicPr>
          <p:cNvPr id="1026" name="Picture 2" descr="Borgeren i centrum">
            <a:extLst>
              <a:ext uri="{FF2B5EF4-FFF2-40B4-BE49-F238E27FC236}">
                <a16:creationId xmlns:a16="http://schemas.microsoft.com/office/drawing/2014/main" id="{9E0FC63A-ECA2-4549-BC92-F84B57BB3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157" y="929885"/>
            <a:ext cx="1337900" cy="1916451"/>
          </a:xfrm>
          <a:prstGeom prst="rect">
            <a:avLst/>
          </a:prstGeom>
          <a:noFill/>
          <a:extLst>
            <a:ext uri="{909E8E84-426E-40DD-AFC4-6F175D3DCCD1}">
              <a14:hiddenFill xmlns:a14="http://schemas.microsoft.com/office/drawing/2010/main">
                <a:solidFill>
                  <a:srgbClr val="FFFFFF"/>
                </a:solidFill>
              </a14:hiddenFill>
            </a:ext>
          </a:extLst>
        </p:spPr>
      </p:pic>
      <p:sp>
        <p:nvSpPr>
          <p:cNvPr id="6" name="Pil: nedad 5">
            <a:extLst>
              <a:ext uri="{FF2B5EF4-FFF2-40B4-BE49-F238E27FC236}">
                <a16:creationId xmlns:a16="http://schemas.microsoft.com/office/drawing/2014/main" id="{1A32F1C6-A283-4652-B7B6-550C2CC4B15B}"/>
              </a:ext>
            </a:extLst>
          </p:cNvPr>
          <p:cNvSpPr/>
          <p:nvPr/>
        </p:nvSpPr>
        <p:spPr>
          <a:xfrm>
            <a:off x="6055568" y="897768"/>
            <a:ext cx="687138" cy="1205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2016</a:t>
            </a:r>
          </a:p>
        </p:txBody>
      </p:sp>
      <p:sp>
        <p:nvSpPr>
          <p:cNvPr id="11" name="Pil: nedad 10">
            <a:extLst>
              <a:ext uri="{FF2B5EF4-FFF2-40B4-BE49-F238E27FC236}">
                <a16:creationId xmlns:a16="http://schemas.microsoft.com/office/drawing/2014/main" id="{D6855511-D1D4-47AC-996C-2D40A4B17085}"/>
              </a:ext>
            </a:extLst>
          </p:cNvPr>
          <p:cNvSpPr/>
          <p:nvPr/>
        </p:nvSpPr>
        <p:spPr>
          <a:xfrm>
            <a:off x="7876695" y="245755"/>
            <a:ext cx="687138" cy="1205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2022</a:t>
            </a:r>
          </a:p>
        </p:txBody>
      </p:sp>
      <p:sp>
        <p:nvSpPr>
          <p:cNvPr id="12" name="Ellipse 11">
            <a:extLst>
              <a:ext uri="{FF2B5EF4-FFF2-40B4-BE49-F238E27FC236}">
                <a16:creationId xmlns:a16="http://schemas.microsoft.com/office/drawing/2014/main" id="{20B078F6-583F-439E-9337-B688DED37556}"/>
              </a:ext>
            </a:extLst>
          </p:cNvPr>
          <p:cNvSpPr/>
          <p:nvPr/>
        </p:nvSpPr>
        <p:spPr>
          <a:xfrm>
            <a:off x="4074543" y="2102856"/>
            <a:ext cx="1850769" cy="8445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 ECTS point</a:t>
            </a:r>
          </a:p>
        </p:txBody>
      </p:sp>
    </p:spTree>
    <p:extLst>
      <p:ext uri="{BB962C8B-B14F-4D97-AF65-F5344CB8AC3E}">
        <p14:creationId xmlns:p14="http://schemas.microsoft.com/office/powerpoint/2010/main" val="35011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”Borgeren i centrum”</a:t>
            </a:r>
          </a:p>
        </p:txBody>
      </p:sp>
      <p:sp>
        <p:nvSpPr>
          <p:cNvPr id="4" name="Pladsholder til slidenummer 3"/>
          <p:cNvSpPr>
            <a:spLocks noGrp="1"/>
          </p:cNvSpPr>
          <p:nvPr>
            <p:ph type="sldNum" sz="quarter" idx="12"/>
          </p:nvPr>
        </p:nvSpPr>
        <p:spPr/>
        <p:txBody>
          <a:bodyPr/>
          <a:lstStyle/>
          <a:p>
            <a:fld id="{E94956E9-C9BB-4A42-8F5B-E48AA9AA1C17}" type="slidenum">
              <a:rPr lang="da-DK" smtClean="0"/>
              <a:t>17</a:t>
            </a:fld>
            <a:endParaRPr lang="da-DK"/>
          </a:p>
        </p:txBody>
      </p:sp>
      <p:sp>
        <p:nvSpPr>
          <p:cNvPr id="3" name="Rektangel 2">
            <a:extLst>
              <a:ext uri="{FF2B5EF4-FFF2-40B4-BE49-F238E27FC236}">
                <a16:creationId xmlns:a16="http://schemas.microsoft.com/office/drawing/2014/main" id="{B526DDB9-8456-4700-866F-377DF8FF0A1F}"/>
              </a:ext>
            </a:extLst>
          </p:cNvPr>
          <p:cNvSpPr/>
          <p:nvPr/>
        </p:nvSpPr>
        <p:spPr>
          <a:xfrm>
            <a:off x="250218" y="1767473"/>
            <a:ext cx="8643564" cy="2970044"/>
          </a:xfrm>
          <a:prstGeom prst="rect">
            <a:avLst/>
          </a:prstGeom>
        </p:spPr>
        <p:txBody>
          <a:bodyPr wrap="square">
            <a:spAutoFit/>
          </a:bodyPr>
          <a:lstStyle/>
          <a:p>
            <a:pPr>
              <a:buFont typeface="+mj-lt"/>
              <a:buAutoNum type="arabicPeriod"/>
            </a:pPr>
            <a:r>
              <a:rPr lang="da-DK" sz="1100" dirty="0">
                <a:solidFill>
                  <a:srgbClr val="1A1A1A"/>
                </a:solidFill>
                <a:latin typeface="+mj-lt"/>
              </a:rPr>
              <a:t>Eleven forstå borgerbegrebet og dets varianter. Desuden skal de studerende opnå forståelse for den særlige relation, der er mellem borger og myndighed i kraft af den magt, myndigheden kan udøve.</a:t>
            </a:r>
          </a:p>
          <a:p>
            <a:pPr>
              <a:buFont typeface="+mj-lt"/>
              <a:buAutoNum type="arabicPeriod"/>
            </a:pPr>
            <a:r>
              <a:rPr lang="da-DK" sz="1100" dirty="0">
                <a:solidFill>
                  <a:srgbClr val="1A1A1A"/>
                </a:solidFill>
                <a:latin typeface="+mj-lt"/>
              </a:rPr>
              <a:t>Eleven forstå borgernes mangfoldighed gennem brug af forskellige borgertyper/</a:t>
            </a:r>
            <a:r>
              <a:rPr lang="da-DK" sz="1100" dirty="0" err="1">
                <a:solidFill>
                  <a:srgbClr val="1A1A1A"/>
                </a:solidFill>
                <a:latin typeface="+mj-lt"/>
              </a:rPr>
              <a:t>personas</a:t>
            </a:r>
            <a:r>
              <a:rPr lang="da-DK" sz="1100" dirty="0">
                <a:solidFill>
                  <a:srgbClr val="1A1A1A"/>
                </a:solidFill>
                <a:latin typeface="+mj-lt"/>
              </a:rPr>
              <a:t>.</a:t>
            </a:r>
          </a:p>
          <a:p>
            <a:pPr>
              <a:buFont typeface="+mj-lt"/>
              <a:buAutoNum type="arabicPeriod"/>
            </a:pPr>
            <a:r>
              <a:rPr lang="da-DK" sz="1100" dirty="0">
                <a:solidFill>
                  <a:srgbClr val="1A1A1A"/>
                </a:solidFill>
                <a:latin typeface="+mj-lt"/>
              </a:rPr>
              <a:t>Eleven har viden om metoder og værktøjer, som kan hjælpe i afklaringen af borgerens situation og behov.</a:t>
            </a:r>
          </a:p>
          <a:p>
            <a:pPr>
              <a:buFont typeface="+mj-lt"/>
              <a:buAutoNum type="arabicPeriod"/>
            </a:pPr>
            <a:r>
              <a:rPr lang="da-DK" sz="1100" dirty="0">
                <a:solidFill>
                  <a:srgbClr val="1A1A1A"/>
                </a:solidFill>
                <a:latin typeface="+mj-lt"/>
              </a:rPr>
              <a:t>Eleven har kendskab til elementær servicepsykologi og kunne anvende den i praksis.</a:t>
            </a:r>
          </a:p>
          <a:p>
            <a:pPr>
              <a:buFont typeface="+mj-lt"/>
              <a:buAutoNum type="arabicPeriod"/>
            </a:pPr>
            <a:r>
              <a:rPr lang="da-DK" sz="1100" dirty="0">
                <a:solidFill>
                  <a:srgbClr val="1A1A1A"/>
                </a:solidFill>
                <a:latin typeface="+mj-lt"/>
              </a:rPr>
              <a:t>Eleven har kendskab til de forskellige kommunikationsplatforme, herunder forstå de særlige muligheder og udfordringer.</a:t>
            </a:r>
          </a:p>
          <a:p>
            <a:pPr>
              <a:buFont typeface="+mj-lt"/>
              <a:buAutoNum type="arabicPeriod"/>
            </a:pPr>
            <a:r>
              <a:rPr lang="da-DK" sz="1100" dirty="0">
                <a:solidFill>
                  <a:srgbClr val="1A1A1A"/>
                </a:solidFill>
                <a:latin typeface="+mj-lt"/>
              </a:rPr>
              <a:t>Eleven har kendskab til de nationale, regionale og kommunale digitaliserings-strategier og til, hvad de betyder for praksis f.eks. på egen arbejdsplads.</a:t>
            </a:r>
          </a:p>
          <a:p>
            <a:pPr>
              <a:buFont typeface="+mj-lt"/>
              <a:buAutoNum type="arabicPeriod"/>
            </a:pPr>
            <a:r>
              <a:rPr lang="da-DK" sz="1100" dirty="0">
                <a:solidFill>
                  <a:srgbClr val="1A1A1A"/>
                </a:solidFill>
                <a:latin typeface="+mj-lt"/>
              </a:rPr>
              <a:t>Eleven kan forstå, hvad god service er, og kunne praktisere den ud fra de givne rammer.</a:t>
            </a:r>
          </a:p>
          <a:p>
            <a:pPr>
              <a:buFont typeface="+mj-lt"/>
              <a:buAutoNum type="arabicPeriod"/>
            </a:pPr>
            <a:r>
              <a:rPr lang="da-DK" sz="1100" dirty="0">
                <a:solidFill>
                  <a:srgbClr val="1A1A1A"/>
                </a:solidFill>
                <a:latin typeface="+mj-lt"/>
              </a:rPr>
              <a:t>Eleven kan analysere og vurdere henvendelsens karakter og anvende denne viden for at levere den bedste og mest effektive service i den enkelte </a:t>
            </a:r>
            <a:r>
              <a:rPr lang="da-DK" sz="1100" dirty="0" err="1">
                <a:solidFill>
                  <a:srgbClr val="1A1A1A"/>
                </a:solidFill>
                <a:latin typeface="+mj-lt"/>
              </a:rPr>
              <a:t>situa-tion</a:t>
            </a:r>
            <a:r>
              <a:rPr lang="da-DK" sz="1100" dirty="0">
                <a:solidFill>
                  <a:srgbClr val="1A1A1A"/>
                </a:solidFill>
                <a:latin typeface="+mj-lt"/>
              </a:rPr>
              <a:t>.</a:t>
            </a:r>
          </a:p>
          <a:p>
            <a:pPr>
              <a:buFont typeface="+mj-lt"/>
              <a:buAutoNum type="arabicPeriod"/>
            </a:pPr>
            <a:r>
              <a:rPr lang="da-DK" sz="1100" dirty="0">
                <a:solidFill>
                  <a:srgbClr val="1A1A1A"/>
                </a:solidFill>
                <a:latin typeface="+mj-lt"/>
              </a:rPr>
              <a:t>Eleven har viden om egne, lokale politikker og strategier på </a:t>
            </a:r>
            <a:r>
              <a:rPr lang="da-DK" sz="1100" dirty="0" err="1">
                <a:solidFill>
                  <a:srgbClr val="1A1A1A"/>
                </a:solidFill>
                <a:latin typeface="+mj-lt"/>
              </a:rPr>
              <a:t>digitaliseringsom</a:t>
            </a:r>
            <a:r>
              <a:rPr lang="da-DK" sz="1100" dirty="0">
                <a:solidFill>
                  <a:srgbClr val="1A1A1A"/>
                </a:solidFill>
                <a:latin typeface="+mj-lt"/>
              </a:rPr>
              <a:t>-rådet områder og kunne vurdere, hvilken betydning de har i praksis for den service, der leveres på egen arbejdsplads.</a:t>
            </a:r>
          </a:p>
          <a:p>
            <a:pPr>
              <a:buFont typeface="+mj-lt"/>
              <a:buAutoNum type="arabicPeriod"/>
            </a:pPr>
            <a:r>
              <a:rPr lang="da-DK" sz="1100" dirty="0">
                <a:solidFill>
                  <a:srgbClr val="1A1A1A"/>
                </a:solidFill>
                <a:latin typeface="+mj-lt"/>
              </a:rPr>
              <a:t>Eleven kan anvende og medbetjene på alle selvbetjeningsløsninger og in-formationsportaler.</a:t>
            </a:r>
          </a:p>
          <a:p>
            <a:pPr>
              <a:buFont typeface="+mj-lt"/>
              <a:buAutoNum type="arabicPeriod"/>
            </a:pPr>
            <a:r>
              <a:rPr lang="da-DK" sz="1100" dirty="0">
                <a:solidFill>
                  <a:srgbClr val="1A1A1A"/>
                </a:solidFill>
                <a:latin typeface="+mj-lt"/>
              </a:rPr>
              <a:t>Eleven kan vurdere, hvilke behov borgeren måtte have ud over at få løst den konkrete opgave (helhedsorienteret vejledning) kunne yde råd og </a:t>
            </a:r>
            <a:r>
              <a:rPr lang="da-DK" sz="1100" dirty="0" err="1">
                <a:solidFill>
                  <a:srgbClr val="1A1A1A"/>
                </a:solidFill>
                <a:latin typeface="+mj-lt"/>
              </a:rPr>
              <a:t>vejled-ning</a:t>
            </a:r>
            <a:r>
              <a:rPr lang="da-DK" sz="1100" dirty="0">
                <a:solidFill>
                  <a:srgbClr val="1A1A1A"/>
                </a:solidFill>
                <a:latin typeface="+mj-lt"/>
              </a:rPr>
              <a:t> i forbindelse med de ydelser, der er relevante ud fra borgerens livssituation.</a:t>
            </a:r>
            <a:endParaRPr lang="da-DK" sz="1100" b="0" i="0" dirty="0">
              <a:solidFill>
                <a:srgbClr val="1A1A1A"/>
              </a:solidFill>
              <a:effectLst/>
              <a:latin typeface="+mj-lt"/>
            </a:endParaRPr>
          </a:p>
        </p:txBody>
      </p:sp>
    </p:spTree>
    <p:extLst>
      <p:ext uri="{BB962C8B-B14F-4D97-AF65-F5344CB8AC3E}">
        <p14:creationId xmlns:p14="http://schemas.microsoft.com/office/powerpoint/2010/main" val="74176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AU – ”Kommunikation i praksis”</a:t>
            </a:r>
          </a:p>
        </p:txBody>
      </p:sp>
      <p:sp>
        <p:nvSpPr>
          <p:cNvPr id="3" name="Pladsholder til indhold 2"/>
          <p:cNvSpPr>
            <a:spLocks noGrp="1"/>
          </p:cNvSpPr>
          <p:nvPr>
            <p:ph sz="half" idx="1"/>
          </p:nvPr>
        </p:nvSpPr>
        <p:spPr/>
        <p:txBody>
          <a:bodyPr>
            <a:normAutofit fontScale="92500" lnSpcReduction="20000"/>
          </a:bodyPr>
          <a:lstStyle/>
          <a:p>
            <a:endParaRPr lang="da-DK" dirty="0"/>
          </a:p>
          <a:p>
            <a:r>
              <a:rPr lang="da-DK" dirty="0"/>
              <a:t>Grundbog til 10 ECTS fag</a:t>
            </a:r>
          </a:p>
          <a:p>
            <a:endParaRPr lang="da-DK" dirty="0"/>
          </a:p>
          <a:p>
            <a:r>
              <a:rPr lang="da-DK" dirty="0"/>
              <a:t>Et obligatorisk modul fra akademiuddannelsen i ”Kommunikation og Formidling</a:t>
            </a:r>
          </a:p>
          <a:p>
            <a:endParaRPr lang="da-DK" dirty="0"/>
          </a:p>
          <a:p>
            <a:r>
              <a:rPr lang="da-DK" dirty="0"/>
              <a:t>”Kommunikation i praksis”</a:t>
            </a:r>
          </a:p>
          <a:p>
            <a:pPr lvl="1"/>
            <a:r>
              <a:rPr lang="da-DK" dirty="0"/>
              <a:t>Kr. 295,-</a:t>
            </a:r>
          </a:p>
          <a:p>
            <a:pPr lvl="1"/>
            <a:endParaRPr lang="da-DK" dirty="0"/>
          </a:p>
          <a:p>
            <a:r>
              <a:rPr lang="da-DK" dirty="0">
                <a:hlinkClick r:id="rId2"/>
              </a:rPr>
              <a:t>https://www.saxo.com/dk/kommunikation-i-praksis_heidi-andersenmarianne-leth-joernoe_paperback_9788759332894</a:t>
            </a:r>
            <a:endParaRPr lang="da-DK" dirty="0"/>
          </a:p>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18</a:t>
            </a:fld>
            <a:endParaRPr lang="da-DK"/>
          </a:p>
        </p:txBody>
      </p:sp>
      <p:sp>
        <p:nvSpPr>
          <p:cNvPr id="4" name="Rektangel 3"/>
          <p:cNvSpPr/>
          <p:nvPr/>
        </p:nvSpPr>
        <p:spPr>
          <a:xfrm>
            <a:off x="4692072" y="2623127"/>
            <a:ext cx="4128653" cy="3693319"/>
          </a:xfrm>
          <a:prstGeom prst="rect">
            <a:avLst/>
          </a:prstGeom>
        </p:spPr>
        <p:txBody>
          <a:bodyPr wrap="square">
            <a:spAutoFit/>
          </a:bodyPr>
          <a:lstStyle/>
          <a:p>
            <a:r>
              <a:rPr lang="da-DK" dirty="0">
                <a:solidFill>
                  <a:srgbClr val="4F4D4B"/>
                </a:solidFill>
                <a:latin typeface="ProximaNova"/>
              </a:rPr>
              <a:t>Kommunikation er på mange måder et vigtigt område, og i "Kommunikation i praksis" får du som studerende et indblik i de processer og overvejelser, der er knyttet til kommunikation, hvad end der er tale om skriftlig, verbal eller digital kommunikation. "Kommunikation i praksis" indeholder en oversigt over de forskellige former for kommunikation og detaljer omkring, hvad man skal huske og have fokus på, når man anvender de forskellige kommunikationsformer i praksis. </a:t>
            </a:r>
            <a:endParaRPr lang="da-DK" dirty="0"/>
          </a:p>
        </p:txBody>
      </p:sp>
      <p:sp>
        <p:nvSpPr>
          <p:cNvPr id="6" name="Pladsholder til indhold 5"/>
          <p:cNvSpPr>
            <a:spLocks noGrp="1"/>
          </p:cNvSpPr>
          <p:nvPr>
            <p:ph sz="half" idx="2"/>
          </p:nvPr>
        </p:nvSpPr>
        <p:spPr>
          <a:xfrm>
            <a:off x="4629150" y="2327563"/>
            <a:ext cx="3886200" cy="4239491"/>
          </a:xfrm>
        </p:spPr>
        <p:txBody>
          <a:bodyPr/>
          <a:lstStyle/>
          <a:p>
            <a:pPr marL="0" indent="0">
              <a:buNone/>
            </a:pPr>
            <a:r>
              <a:rPr lang="da-DK" dirty="0"/>
              <a:t>.</a:t>
            </a:r>
          </a:p>
        </p:txBody>
      </p:sp>
      <p:pic>
        <p:nvPicPr>
          <p:cNvPr id="7" name="Billede 6"/>
          <p:cNvPicPr>
            <a:picLocks noChangeAspect="1"/>
          </p:cNvPicPr>
          <p:nvPr/>
        </p:nvPicPr>
        <p:blipFill>
          <a:blip r:embed="rId3"/>
          <a:stretch>
            <a:fillRect/>
          </a:stretch>
        </p:blipFill>
        <p:spPr>
          <a:xfrm>
            <a:off x="7204364" y="520451"/>
            <a:ext cx="1333209" cy="2102676"/>
          </a:xfrm>
          <a:prstGeom prst="rect">
            <a:avLst/>
          </a:prstGeom>
        </p:spPr>
      </p:pic>
      <p:sp>
        <p:nvSpPr>
          <p:cNvPr id="8" name="Ellipse 7">
            <a:extLst>
              <a:ext uri="{FF2B5EF4-FFF2-40B4-BE49-F238E27FC236}">
                <a16:creationId xmlns:a16="http://schemas.microsoft.com/office/drawing/2014/main" id="{A4D979B5-E7CF-4419-B01B-CC657651FD53}"/>
              </a:ext>
            </a:extLst>
          </p:cNvPr>
          <p:cNvSpPr/>
          <p:nvPr/>
        </p:nvSpPr>
        <p:spPr>
          <a:xfrm>
            <a:off x="3851565" y="1028701"/>
            <a:ext cx="1952888" cy="9432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 og 4.  </a:t>
            </a:r>
            <a:r>
              <a:rPr lang="da-DK" dirty="0" err="1">
                <a:solidFill>
                  <a:schemeClr val="tx1"/>
                </a:solidFill>
              </a:rPr>
              <a:t>skole-ophold</a:t>
            </a:r>
            <a:endParaRPr lang="da-DK" dirty="0">
              <a:solidFill>
                <a:schemeClr val="tx1"/>
              </a:solidFill>
            </a:endParaRPr>
          </a:p>
        </p:txBody>
      </p:sp>
      <p:sp>
        <p:nvSpPr>
          <p:cNvPr id="9" name="Ellipse 8">
            <a:extLst>
              <a:ext uri="{FF2B5EF4-FFF2-40B4-BE49-F238E27FC236}">
                <a16:creationId xmlns:a16="http://schemas.microsoft.com/office/drawing/2014/main" id="{6B8DA874-431D-47D9-A28D-01F5E6AC00C5}"/>
              </a:ext>
            </a:extLst>
          </p:cNvPr>
          <p:cNvSpPr/>
          <p:nvPr/>
        </p:nvSpPr>
        <p:spPr>
          <a:xfrm>
            <a:off x="5239295" y="1778591"/>
            <a:ext cx="1850769" cy="8445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 ECTS point</a:t>
            </a:r>
          </a:p>
        </p:txBody>
      </p:sp>
    </p:spTree>
    <p:extLst>
      <p:ext uri="{BB962C8B-B14F-4D97-AF65-F5344CB8AC3E}">
        <p14:creationId xmlns:p14="http://schemas.microsoft.com/office/powerpoint/2010/main" val="36789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659FBA4-AEFF-459F-82BB-7870E49DEC53}"/>
              </a:ext>
            </a:extLst>
          </p:cNvPr>
          <p:cNvSpPr>
            <a:spLocks noGrp="1"/>
          </p:cNvSpPr>
          <p:nvPr>
            <p:ph type="title"/>
          </p:nvPr>
        </p:nvSpPr>
        <p:spPr>
          <a:xfrm>
            <a:off x="628650" y="12201"/>
            <a:ext cx="7886700" cy="1023644"/>
          </a:xfrm>
        </p:spPr>
        <p:txBody>
          <a:bodyPr/>
          <a:lstStyle/>
          <a:p>
            <a:r>
              <a:rPr lang="da-DK" dirty="0"/>
              <a:t>”Kommunikation i praksis”</a:t>
            </a:r>
          </a:p>
        </p:txBody>
      </p:sp>
      <p:pic>
        <p:nvPicPr>
          <p:cNvPr id="8" name="Pladsholder til indhold 7">
            <a:extLst>
              <a:ext uri="{FF2B5EF4-FFF2-40B4-BE49-F238E27FC236}">
                <a16:creationId xmlns:a16="http://schemas.microsoft.com/office/drawing/2014/main" id="{8B68F9AA-36AD-4E37-B633-A016C995AC02}"/>
              </a:ext>
            </a:extLst>
          </p:cNvPr>
          <p:cNvPicPr>
            <a:picLocks noGrp="1" noChangeAspect="1"/>
          </p:cNvPicPr>
          <p:nvPr>
            <p:ph idx="1"/>
          </p:nvPr>
        </p:nvPicPr>
        <p:blipFill>
          <a:blip r:embed="rId2"/>
          <a:stretch>
            <a:fillRect/>
          </a:stretch>
        </p:blipFill>
        <p:spPr>
          <a:xfrm>
            <a:off x="690562" y="1697831"/>
            <a:ext cx="7762875" cy="4410075"/>
          </a:xfrm>
          <a:prstGeom prst="rect">
            <a:avLst/>
          </a:prstGeom>
        </p:spPr>
      </p:pic>
      <p:sp>
        <p:nvSpPr>
          <p:cNvPr id="5" name="Pladsholder til slidenummer 4">
            <a:extLst>
              <a:ext uri="{FF2B5EF4-FFF2-40B4-BE49-F238E27FC236}">
                <a16:creationId xmlns:a16="http://schemas.microsoft.com/office/drawing/2014/main" id="{268A852A-3889-4E74-9626-C9E842587E8A}"/>
              </a:ext>
            </a:extLst>
          </p:cNvPr>
          <p:cNvSpPr>
            <a:spLocks noGrp="1"/>
          </p:cNvSpPr>
          <p:nvPr>
            <p:ph type="sldNum" sz="quarter" idx="12"/>
          </p:nvPr>
        </p:nvSpPr>
        <p:spPr/>
        <p:txBody>
          <a:bodyPr/>
          <a:lstStyle/>
          <a:p>
            <a:fld id="{E94956E9-C9BB-4A42-8F5B-E48AA9AA1C17}" type="slidenum">
              <a:rPr lang="da-DK" smtClean="0"/>
              <a:t>19</a:t>
            </a:fld>
            <a:endParaRPr lang="da-DK"/>
          </a:p>
        </p:txBody>
      </p:sp>
    </p:spTree>
    <p:extLst>
      <p:ext uri="{BB962C8B-B14F-4D97-AF65-F5344CB8AC3E}">
        <p14:creationId xmlns:p14="http://schemas.microsoft.com/office/powerpoint/2010/main" val="151441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Agenda:	</a:t>
            </a:r>
          </a:p>
        </p:txBody>
      </p:sp>
      <p:sp>
        <p:nvSpPr>
          <p:cNvPr id="3" name="Pladsholder til indhold 2"/>
          <p:cNvSpPr>
            <a:spLocks noGrp="1"/>
          </p:cNvSpPr>
          <p:nvPr>
            <p:ph idx="1"/>
          </p:nvPr>
        </p:nvSpPr>
        <p:spPr>
          <a:xfrm>
            <a:off x="1200646" y="1628775"/>
            <a:ext cx="7314703" cy="4548188"/>
          </a:xfrm>
        </p:spPr>
        <p:txBody>
          <a:bodyPr>
            <a:normAutofit lnSpcReduction="10000"/>
          </a:bodyPr>
          <a:lstStyle/>
          <a:p>
            <a:r>
              <a:rPr lang="da-DK" dirty="0"/>
              <a:t>Præsentation af personalet ved Rybners – Hovedforløb</a:t>
            </a:r>
          </a:p>
          <a:p>
            <a:pPr marL="0" indent="0">
              <a:buNone/>
            </a:pPr>
            <a:endParaRPr lang="da-DK" dirty="0"/>
          </a:p>
          <a:p>
            <a:r>
              <a:rPr lang="da-DK" dirty="0"/>
              <a:t>Elevforløb, tidligere og ny ordning og over 25 år</a:t>
            </a:r>
          </a:p>
          <a:p>
            <a:endParaRPr lang="da-DK" dirty="0"/>
          </a:p>
          <a:p>
            <a:r>
              <a:rPr lang="da-DK" dirty="0"/>
              <a:t>Skoleophold</a:t>
            </a:r>
          </a:p>
          <a:p>
            <a:pPr lvl="1"/>
            <a:r>
              <a:rPr lang="da-DK" dirty="0"/>
              <a:t>DISC-profil</a:t>
            </a:r>
          </a:p>
          <a:p>
            <a:pPr lvl="1"/>
            <a:r>
              <a:rPr lang="da-DK" dirty="0"/>
              <a:t>Undervisning</a:t>
            </a:r>
          </a:p>
          <a:p>
            <a:pPr lvl="1"/>
            <a:r>
              <a:rPr lang="da-DK" dirty="0"/>
              <a:t>Fagprøve</a:t>
            </a:r>
          </a:p>
          <a:p>
            <a:endParaRPr lang="da-DK" dirty="0"/>
          </a:p>
          <a:p>
            <a:r>
              <a:rPr lang="da-DK" dirty="0"/>
              <a:t>www.lærepladsen.dk</a:t>
            </a:r>
          </a:p>
          <a:p>
            <a:endParaRPr lang="da-DK" dirty="0"/>
          </a:p>
          <a:p>
            <a:r>
              <a:rPr lang="da-DK" dirty="0"/>
              <a:t>Mødestruktur </a:t>
            </a:r>
          </a:p>
        </p:txBody>
      </p:sp>
      <p:sp>
        <p:nvSpPr>
          <p:cNvPr id="4" name="Pladsholder til slidenummer 3"/>
          <p:cNvSpPr>
            <a:spLocks noGrp="1"/>
          </p:cNvSpPr>
          <p:nvPr>
            <p:ph type="sldNum" sz="quarter" idx="12"/>
          </p:nvPr>
        </p:nvSpPr>
        <p:spPr/>
        <p:txBody>
          <a:bodyPr/>
          <a:lstStyle/>
          <a:p>
            <a:fld id="{E94956E9-C9BB-4A42-8F5B-E48AA9AA1C17}" type="slidenum">
              <a:rPr lang="da-DK" smtClean="0"/>
              <a:t>2</a:t>
            </a:fld>
            <a:endParaRPr lang="da-DK"/>
          </a:p>
        </p:txBody>
      </p:sp>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DCDEA-7FEA-4D90-A302-064A63DCF11D}"/>
              </a:ext>
            </a:extLst>
          </p:cNvPr>
          <p:cNvSpPr>
            <a:spLocks noGrp="1"/>
          </p:cNvSpPr>
          <p:nvPr>
            <p:ph type="title"/>
          </p:nvPr>
        </p:nvSpPr>
        <p:spPr/>
        <p:txBody>
          <a:bodyPr/>
          <a:lstStyle/>
          <a:p>
            <a:r>
              <a:rPr lang="da-DK" dirty="0"/>
              <a:t>AU - ”Projektledelse”</a:t>
            </a:r>
          </a:p>
        </p:txBody>
      </p:sp>
      <p:pic>
        <p:nvPicPr>
          <p:cNvPr id="5" name="Pladsholder til indhold 4">
            <a:extLst>
              <a:ext uri="{FF2B5EF4-FFF2-40B4-BE49-F238E27FC236}">
                <a16:creationId xmlns:a16="http://schemas.microsoft.com/office/drawing/2014/main" id="{A72DD74D-6F37-41D6-A478-8EBB1AA3BCA9}"/>
              </a:ext>
            </a:extLst>
          </p:cNvPr>
          <p:cNvPicPr>
            <a:picLocks noGrp="1" noChangeAspect="1"/>
          </p:cNvPicPr>
          <p:nvPr>
            <p:ph idx="1"/>
          </p:nvPr>
        </p:nvPicPr>
        <p:blipFill>
          <a:blip r:embed="rId2"/>
          <a:stretch>
            <a:fillRect/>
          </a:stretch>
        </p:blipFill>
        <p:spPr>
          <a:xfrm>
            <a:off x="1989055" y="1193281"/>
            <a:ext cx="1940189" cy="2900771"/>
          </a:xfrm>
          <a:prstGeom prst="rect">
            <a:avLst/>
          </a:prstGeom>
        </p:spPr>
      </p:pic>
      <p:sp>
        <p:nvSpPr>
          <p:cNvPr id="4" name="Pladsholder til slidenummer 3">
            <a:extLst>
              <a:ext uri="{FF2B5EF4-FFF2-40B4-BE49-F238E27FC236}">
                <a16:creationId xmlns:a16="http://schemas.microsoft.com/office/drawing/2014/main" id="{02551F5E-311F-40A4-8F55-FC4AF4C6CB25}"/>
              </a:ext>
            </a:extLst>
          </p:cNvPr>
          <p:cNvSpPr>
            <a:spLocks noGrp="1"/>
          </p:cNvSpPr>
          <p:nvPr>
            <p:ph type="sldNum" sz="quarter" idx="12"/>
          </p:nvPr>
        </p:nvSpPr>
        <p:spPr/>
        <p:txBody>
          <a:bodyPr/>
          <a:lstStyle/>
          <a:p>
            <a:fld id="{E94956E9-C9BB-4A42-8F5B-E48AA9AA1C17}" type="slidenum">
              <a:rPr lang="da-DK" smtClean="0"/>
              <a:t>20</a:t>
            </a:fld>
            <a:endParaRPr lang="da-DK"/>
          </a:p>
        </p:txBody>
      </p:sp>
      <p:sp>
        <p:nvSpPr>
          <p:cNvPr id="10" name="Rektangel 9">
            <a:extLst>
              <a:ext uri="{FF2B5EF4-FFF2-40B4-BE49-F238E27FC236}">
                <a16:creationId xmlns:a16="http://schemas.microsoft.com/office/drawing/2014/main" id="{23B2E0C5-C7CB-48CE-B724-AB482F209EE2}"/>
              </a:ext>
            </a:extLst>
          </p:cNvPr>
          <p:cNvSpPr/>
          <p:nvPr/>
        </p:nvSpPr>
        <p:spPr>
          <a:xfrm>
            <a:off x="1305899" y="4354855"/>
            <a:ext cx="6240545" cy="1932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Kernen i projektledelse kr. 214,95</a:t>
            </a:r>
          </a:p>
          <a:p>
            <a:pPr algn="ctr"/>
            <a:r>
              <a:rPr lang="da-DK" sz="1000" dirty="0">
                <a:hlinkClick r:id="rId3"/>
              </a:rPr>
              <a:t>https://www.saxo.com/dk/kernen-i-projektledelse_bjarne-kousholt_haeftet_9788750058212?gclid=CjwKCAjwyaWZBhBGEiwACslQowroH2PSnEXWehZ57h2hZXLogYqeVjk4cNhQKgTUDUZovkv9PrIS-RoCKhMQAvD_BwE</a:t>
            </a:r>
            <a:r>
              <a:rPr lang="da-DK" sz="1000" dirty="0"/>
              <a:t> </a:t>
            </a:r>
          </a:p>
          <a:p>
            <a:pPr algn="ctr"/>
            <a:endParaRPr lang="da-DK" sz="1000" dirty="0"/>
          </a:p>
          <a:p>
            <a:pPr algn="ctr"/>
            <a:r>
              <a:rPr lang="da-DK" sz="1000" dirty="0"/>
              <a:t>Power i projekter kr. 539,95</a:t>
            </a:r>
          </a:p>
          <a:p>
            <a:pPr algn="ctr"/>
            <a:r>
              <a:rPr lang="da-DK" sz="1000" dirty="0">
                <a:hlinkClick r:id="rId4"/>
              </a:rPr>
              <a:t>https://www.saxo.com/dk/power-i-projekter-og-portefoelje_john-ryding-olssonniels-ahrengotmette-attrup-lindegaard_indbundet_9788757443967?gclid=CjwKCAjwyaWZBhBGEiwACslQo8OXbuf_RtK8wLEq9PB6Y7Sy_S3UBkCqyYqvOn0GlPb4nHsOVdjwIBoCyJ0QAvD_BwE</a:t>
            </a:r>
            <a:r>
              <a:rPr lang="da-DK" sz="1000" dirty="0"/>
              <a:t> </a:t>
            </a:r>
          </a:p>
        </p:txBody>
      </p:sp>
      <p:sp>
        <p:nvSpPr>
          <p:cNvPr id="11" name="Ellipse 10">
            <a:extLst>
              <a:ext uri="{FF2B5EF4-FFF2-40B4-BE49-F238E27FC236}">
                <a16:creationId xmlns:a16="http://schemas.microsoft.com/office/drawing/2014/main" id="{9C175BAE-DFFC-4E51-B92B-B4E75261EB37}"/>
              </a:ext>
            </a:extLst>
          </p:cNvPr>
          <p:cNvSpPr/>
          <p:nvPr/>
        </p:nvSpPr>
        <p:spPr>
          <a:xfrm>
            <a:off x="-58077" y="2320933"/>
            <a:ext cx="2727952" cy="10236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FF0000"/>
                </a:solidFill>
              </a:rPr>
              <a:t>4. og 5. Skoleophold</a:t>
            </a:r>
          </a:p>
        </p:txBody>
      </p:sp>
      <p:sp>
        <p:nvSpPr>
          <p:cNvPr id="12" name="Ellipse 11">
            <a:extLst>
              <a:ext uri="{FF2B5EF4-FFF2-40B4-BE49-F238E27FC236}">
                <a16:creationId xmlns:a16="http://schemas.microsoft.com/office/drawing/2014/main" id="{D6D51463-8006-4F1C-AF33-BE755D18BA2C}"/>
              </a:ext>
            </a:extLst>
          </p:cNvPr>
          <p:cNvSpPr/>
          <p:nvPr/>
        </p:nvSpPr>
        <p:spPr>
          <a:xfrm>
            <a:off x="380514" y="4046522"/>
            <a:ext cx="1850769" cy="8445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 ECTS point</a:t>
            </a:r>
          </a:p>
        </p:txBody>
      </p:sp>
      <p:pic>
        <p:nvPicPr>
          <p:cNvPr id="2050" name="Picture 2" descr="Power i projekter og portefølje">
            <a:extLst>
              <a:ext uri="{FF2B5EF4-FFF2-40B4-BE49-F238E27FC236}">
                <a16:creationId xmlns:a16="http://schemas.microsoft.com/office/drawing/2014/main" id="{60559A89-A828-4966-82FC-BFFF80AF0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765" y="1529241"/>
            <a:ext cx="148590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EFA62BE-7080-4B5F-86BB-CE181A7E4EF5}"/>
              </a:ext>
            </a:extLst>
          </p:cNvPr>
          <p:cNvSpPr txBox="1"/>
          <p:nvPr/>
        </p:nvSpPr>
        <p:spPr>
          <a:xfrm>
            <a:off x="6751175" y="1304838"/>
            <a:ext cx="1685677" cy="2677656"/>
          </a:xfrm>
          <a:prstGeom prst="rect">
            <a:avLst/>
          </a:prstGeom>
          <a:noFill/>
        </p:spPr>
        <p:txBody>
          <a:bodyPr wrap="square" rtlCol="0">
            <a:spAutoFit/>
          </a:bodyPr>
          <a:lstStyle/>
          <a:p>
            <a:r>
              <a:rPr lang="da-DK" sz="1400" dirty="0"/>
              <a:t>Denne bog anvendes som supplement til elever som ønsker at tage denne eksamen igennem Komponent. Komponent udbyder Kommunom uddannelsen. </a:t>
            </a:r>
          </a:p>
        </p:txBody>
      </p:sp>
    </p:spTree>
    <p:extLst>
      <p:ext uri="{BB962C8B-B14F-4D97-AF65-F5344CB8AC3E}">
        <p14:creationId xmlns:p14="http://schemas.microsoft.com/office/powerpoint/2010/main" val="321849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FBC2A-2537-492D-A1F1-2E7668B5D2F3}"/>
              </a:ext>
            </a:extLst>
          </p:cNvPr>
          <p:cNvSpPr>
            <a:spLocks noGrp="1"/>
          </p:cNvSpPr>
          <p:nvPr>
            <p:ph type="title"/>
          </p:nvPr>
        </p:nvSpPr>
        <p:spPr/>
        <p:txBody>
          <a:bodyPr/>
          <a:lstStyle/>
          <a:p>
            <a:r>
              <a:rPr lang="da-DK" dirty="0"/>
              <a:t>”Projektledelse”</a:t>
            </a:r>
          </a:p>
        </p:txBody>
      </p:sp>
      <p:sp>
        <p:nvSpPr>
          <p:cNvPr id="4" name="Pladsholder til slidenummer 3">
            <a:extLst>
              <a:ext uri="{FF2B5EF4-FFF2-40B4-BE49-F238E27FC236}">
                <a16:creationId xmlns:a16="http://schemas.microsoft.com/office/drawing/2014/main" id="{EE9E712F-F094-40C8-B4C0-FB74806E946E}"/>
              </a:ext>
            </a:extLst>
          </p:cNvPr>
          <p:cNvSpPr>
            <a:spLocks noGrp="1"/>
          </p:cNvSpPr>
          <p:nvPr>
            <p:ph type="sldNum" sz="quarter" idx="12"/>
          </p:nvPr>
        </p:nvSpPr>
        <p:spPr/>
        <p:txBody>
          <a:bodyPr/>
          <a:lstStyle/>
          <a:p>
            <a:fld id="{E94956E9-C9BB-4A42-8F5B-E48AA9AA1C17}" type="slidenum">
              <a:rPr lang="da-DK" smtClean="0"/>
              <a:t>21</a:t>
            </a:fld>
            <a:endParaRPr lang="da-DK"/>
          </a:p>
        </p:txBody>
      </p:sp>
      <p:pic>
        <p:nvPicPr>
          <p:cNvPr id="10" name="Billede 9">
            <a:extLst>
              <a:ext uri="{FF2B5EF4-FFF2-40B4-BE49-F238E27FC236}">
                <a16:creationId xmlns:a16="http://schemas.microsoft.com/office/drawing/2014/main" id="{A52C2E9B-9BE5-4909-80E5-E774E31F9DA0}"/>
              </a:ext>
            </a:extLst>
          </p:cNvPr>
          <p:cNvPicPr>
            <a:picLocks noChangeAspect="1"/>
          </p:cNvPicPr>
          <p:nvPr/>
        </p:nvPicPr>
        <p:blipFill>
          <a:blip r:embed="rId2"/>
          <a:stretch>
            <a:fillRect/>
          </a:stretch>
        </p:blipFill>
        <p:spPr>
          <a:xfrm>
            <a:off x="642937" y="1343025"/>
            <a:ext cx="7858125" cy="4171950"/>
          </a:xfrm>
          <a:prstGeom prst="rect">
            <a:avLst/>
          </a:prstGeom>
        </p:spPr>
      </p:pic>
    </p:spTree>
    <p:extLst>
      <p:ext uri="{BB962C8B-B14F-4D97-AF65-F5344CB8AC3E}">
        <p14:creationId xmlns:p14="http://schemas.microsoft.com/office/powerpoint/2010/main" val="72302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22</a:t>
            </a:fld>
            <a:endParaRPr lang="da-DK"/>
          </a:p>
        </p:txBody>
      </p:sp>
      <p:sp>
        <p:nvSpPr>
          <p:cNvPr id="5" name="Vandret skriftrulle 4"/>
          <p:cNvSpPr/>
          <p:nvPr/>
        </p:nvSpPr>
        <p:spPr>
          <a:xfrm>
            <a:off x="1075765" y="1013012"/>
            <a:ext cx="7808259" cy="55939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For at få de 10 ECTS point, skal eleven op til privatist eksamen på Erhvervsakademiet Esbjerg. Prisen er kr. 2700,- </a:t>
            </a:r>
          </a:p>
          <a:p>
            <a:r>
              <a:rPr lang="da-DK" dirty="0"/>
              <a:t>Regningen sendes fra Rybners og direkte til Virksomheden/organisationen. Ikke eleven. Faget er bundet, men du følger faget og det er </a:t>
            </a:r>
            <a:r>
              <a:rPr lang="da-DK" dirty="0">
                <a:solidFill>
                  <a:schemeClr val="bg1"/>
                </a:solidFill>
              </a:rPr>
              <a:t>frivilligt at gå op til den mundtlige eksamen, </a:t>
            </a:r>
            <a:r>
              <a:rPr lang="da-DK" dirty="0"/>
              <a:t>som giver de 10 ECTS point.</a:t>
            </a:r>
          </a:p>
        </p:txBody>
      </p:sp>
    </p:spTree>
    <p:extLst>
      <p:ext uri="{BB962C8B-B14F-4D97-AF65-F5344CB8AC3E}">
        <p14:creationId xmlns:p14="http://schemas.microsoft.com/office/powerpoint/2010/main" val="149058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Indkaldelse og pensumliste</a:t>
            </a:r>
          </a:p>
        </p:txBody>
      </p:sp>
      <p:pic>
        <p:nvPicPr>
          <p:cNvPr id="5" name="Pladsholder til indhold 4"/>
          <p:cNvPicPr>
            <a:picLocks noGrp="1" noChangeAspect="1"/>
          </p:cNvPicPr>
          <p:nvPr>
            <p:ph idx="1"/>
          </p:nvPr>
        </p:nvPicPr>
        <p:blipFill>
          <a:blip r:embed="rId2"/>
          <a:stretch>
            <a:fillRect/>
          </a:stretch>
        </p:blipFill>
        <p:spPr>
          <a:xfrm>
            <a:off x="4334596" y="1828799"/>
            <a:ext cx="4246707" cy="3371273"/>
          </a:xfrm>
          <a:prstGeom prst="rect">
            <a:avLst/>
          </a:prstGeom>
        </p:spPr>
      </p:pic>
      <p:sp>
        <p:nvSpPr>
          <p:cNvPr id="4" name="Pladsholder til slidenummer 3"/>
          <p:cNvSpPr>
            <a:spLocks noGrp="1"/>
          </p:cNvSpPr>
          <p:nvPr>
            <p:ph type="sldNum" sz="quarter" idx="12"/>
          </p:nvPr>
        </p:nvSpPr>
        <p:spPr/>
        <p:txBody>
          <a:bodyPr/>
          <a:lstStyle/>
          <a:p>
            <a:fld id="{E94956E9-C9BB-4A42-8F5B-E48AA9AA1C17}" type="slidenum">
              <a:rPr lang="da-DK" smtClean="0"/>
              <a:t>23</a:t>
            </a:fld>
            <a:endParaRPr lang="da-DK"/>
          </a:p>
        </p:txBody>
      </p:sp>
      <p:sp>
        <p:nvSpPr>
          <p:cNvPr id="6" name="Rektangel 5"/>
          <p:cNvSpPr/>
          <p:nvPr/>
        </p:nvSpPr>
        <p:spPr>
          <a:xfrm>
            <a:off x="489527" y="1681018"/>
            <a:ext cx="3435928"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Du vil få din indkaldelse til skoleopholdene i din</a:t>
            </a:r>
          </a:p>
          <a:p>
            <a:pPr algn="ctr"/>
            <a:r>
              <a:rPr lang="da-DK" dirty="0"/>
              <a:t> digitale postkasse.</a:t>
            </a:r>
          </a:p>
          <a:p>
            <a:pPr algn="ctr"/>
            <a:r>
              <a:rPr lang="da-DK" dirty="0"/>
              <a:t>Herudover vil der med indkaldelsen være en pensumliste til dig.</a:t>
            </a:r>
          </a:p>
        </p:txBody>
      </p:sp>
    </p:spTree>
    <p:extLst>
      <p:ext uri="{BB962C8B-B14F-4D97-AF65-F5344CB8AC3E}">
        <p14:creationId xmlns:p14="http://schemas.microsoft.com/office/powerpoint/2010/main" val="193237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11094"/>
            <a:ext cx="7886700" cy="905855"/>
          </a:xfrm>
        </p:spPr>
        <p:txBody>
          <a:bodyPr>
            <a:normAutofit fontScale="90000"/>
          </a:bodyPr>
          <a:lstStyle/>
          <a:p>
            <a:br>
              <a:rPr lang="da-DK" dirty="0">
                <a:solidFill>
                  <a:schemeClr val="bg1"/>
                </a:solidFill>
              </a:rPr>
            </a:br>
            <a:br>
              <a:rPr lang="da-DK" dirty="0">
                <a:solidFill>
                  <a:schemeClr val="bg1"/>
                </a:solidFill>
              </a:rPr>
            </a:br>
            <a:r>
              <a:rPr lang="da-DK" dirty="0">
                <a:solidFill>
                  <a:schemeClr val="bg1"/>
                </a:solidFill>
              </a:rPr>
              <a:t>Undervisning:</a:t>
            </a:r>
          </a:p>
        </p:txBody>
      </p:sp>
      <p:sp>
        <p:nvSpPr>
          <p:cNvPr id="3" name="Pladsholder til slidenummer 2"/>
          <p:cNvSpPr>
            <a:spLocks noGrp="1"/>
          </p:cNvSpPr>
          <p:nvPr>
            <p:ph type="sldNum" sz="quarter" idx="12"/>
          </p:nvPr>
        </p:nvSpPr>
        <p:spPr/>
        <p:txBody>
          <a:bodyPr/>
          <a:lstStyle/>
          <a:p>
            <a:fld id="{FD945FB1-3A11-4D04-B6C6-209C13F16512}" type="slidenum">
              <a:rPr lang="da-DK" smtClean="0"/>
              <a:t>24</a:t>
            </a:fld>
            <a:endParaRPr lang="da-DK" dirty="0"/>
          </a:p>
        </p:txBody>
      </p:sp>
      <p:sp>
        <p:nvSpPr>
          <p:cNvPr id="4" name="Pladsholder til indhold 3"/>
          <p:cNvSpPr>
            <a:spLocks noGrp="1"/>
          </p:cNvSpPr>
          <p:nvPr>
            <p:ph idx="1"/>
          </p:nvPr>
        </p:nvSpPr>
        <p:spPr>
          <a:xfrm>
            <a:off x="771276" y="1341691"/>
            <a:ext cx="7744073" cy="4819398"/>
          </a:xfrm>
        </p:spPr>
        <p:txBody>
          <a:bodyPr>
            <a:normAutofit lnSpcReduction="10000"/>
          </a:bodyPr>
          <a:lstStyle/>
          <a:p>
            <a:endParaRPr lang="da-DK" dirty="0"/>
          </a:p>
          <a:p>
            <a:pPr lvl="2"/>
            <a:endParaRPr lang="da-DK" dirty="0"/>
          </a:p>
          <a:p>
            <a:r>
              <a:rPr lang="da-DK" dirty="0"/>
              <a:t>Undervisningsplatform bliver: </a:t>
            </a:r>
          </a:p>
          <a:p>
            <a:endParaRPr lang="da-DK" dirty="0"/>
          </a:p>
          <a:p>
            <a:pPr lvl="1"/>
            <a:r>
              <a:rPr lang="da-DK" dirty="0"/>
              <a:t>Alt undervisningsmateriale ligger på: </a:t>
            </a:r>
          </a:p>
          <a:p>
            <a:pPr marL="342900" lvl="1" indent="0">
              <a:buNone/>
            </a:pPr>
            <a:r>
              <a:rPr lang="da-DK" dirty="0"/>
              <a:t>www. Moodle.Rybners.dk</a:t>
            </a:r>
          </a:p>
          <a:p>
            <a:endParaRPr lang="da-DK" dirty="0"/>
          </a:p>
          <a:p>
            <a:r>
              <a:rPr lang="da-DK" dirty="0"/>
              <a:t>Her får I adgang 10 dage før skoleophold</a:t>
            </a:r>
          </a:p>
          <a:p>
            <a:endParaRPr lang="da-DK" dirty="0"/>
          </a:p>
          <a:p>
            <a:r>
              <a:rPr lang="da-DK" dirty="0"/>
              <a:t>Her ligger videoer, PowerPoint mm. </a:t>
            </a:r>
          </a:p>
          <a:p>
            <a:pPr marL="0" indent="0">
              <a:buNone/>
            </a:pPr>
            <a:endParaRPr lang="da-DK" dirty="0"/>
          </a:p>
          <a:p>
            <a:r>
              <a:rPr lang="da-DK" dirty="0"/>
              <a:t>Indimellem vil der være behov for at køre onlineundervisning – dette vil blive aftalt nærmere med den pågældende underviser. </a:t>
            </a:r>
          </a:p>
        </p:txBody>
      </p:sp>
    </p:spTree>
    <p:extLst>
      <p:ext uri="{BB962C8B-B14F-4D97-AF65-F5344CB8AC3E}">
        <p14:creationId xmlns:p14="http://schemas.microsoft.com/office/powerpoint/2010/main" val="29025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25</a:t>
            </a:fld>
            <a:endParaRPr lang="da-DK"/>
          </a:p>
        </p:txBody>
      </p:sp>
      <p:pic>
        <p:nvPicPr>
          <p:cNvPr id="4" name="Billede 3"/>
          <p:cNvPicPr>
            <a:picLocks noChangeAspect="1"/>
          </p:cNvPicPr>
          <p:nvPr/>
        </p:nvPicPr>
        <p:blipFill>
          <a:blip r:embed="rId2"/>
          <a:stretch>
            <a:fillRect/>
          </a:stretch>
        </p:blipFill>
        <p:spPr>
          <a:xfrm>
            <a:off x="572656" y="1810327"/>
            <a:ext cx="8063344" cy="3953164"/>
          </a:xfrm>
          <a:prstGeom prst="rect">
            <a:avLst/>
          </a:prstGeom>
        </p:spPr>
      </p:pic>
    </p:spTree>
    <p:extLst>
      <p:ext uri="{BB962C8B-B14F-4D97-AF65-F5344CB8AC3E}">
        <p14:creationId xmlns:p14="http://schemas.microsoft.com/office/powerpoint/2010/main" val="90998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C29672E-9800-4CE3-9320-80EBEDB2630F}"/>
              </a:ext>
            </a:extLst>
          </p:cNvPr>
          <p:cNvPicPr>
            <a:picLocks noChangeAspect="1"/>
          </p:cNvPicPr>
          <p:nvPr/>
        </p:nvPicPr>
        <p:blipFill>
          <a:blip r:embed="rId2"/>
          <a:stretch>
            <a:fillRect/>
          </a:stretch>
        </p:blipFill>
        <p:spPr>
          <a:xfrm>
            <a:off x="932815" y="1284513"/>
            <a:ext cx="6798746" cy="4935585"/>
          </a:xfrm>
          <a:prstGeom prst="rect">
            <a:avLst/>
          </a:prstGeom>
        </p:spPr>
      </p:pic>
      <p:sp>
        <p:nvSpPr>
          <p:cNvPr id="2" name="Titel 1"/>
          <p:cNvSpPr>
            <a:spLocks noGrp="1"/>
          </p:cNvSpPr>
          <p:nvPr>
            <p:ph type="title"/>
          </p:nvPr>
        </p:nvSpPr>
        <p:spPr/>
        <p:txBody>
          <a:bodyPr/>
          <a:lstStyle/>
          <a:p>
            <a:r>
              <a:rPr lang="da-DK" dirty="0"/>
              <a:t>Det danske uddannelsessystem </a:t>
            </a:r>
          </a:p>
        </p:txBody>
      </p:sp>
      <p:sp>
        <p:nvSpPr>
          <p:cNvPr id="8" name="Tekstfelt 7">
            <a:extLst>
              <a:ext uri="{FF2B5EF4-FFF2-40B4-BE49-F238E27FC236}">
                <a16:creationId xmlns:a16="http://schemas.microsoft.com/office/drawing/2014/main" id="{3377268E-0563-49FA-A078-A2F8BEA5E83B}"/>
              </a:ext>
            </a:extLst>
          </p:cNvPr>
          <p:cNvSpPr txBox="1"/>
          <p:nvPr/>
        </p:nvSpPr>
        <p:spPr>
          <a:xfrm>
            <a:off x="5480223" y="2895659"/>
            <a:ext cx="1858831" cy="276999"/>
          </a:xfrm>
          <a:prstGeom prst="rect">
            <a:avLst/>
          </a:prstGeom>
          <a:noFill/>
        </p:spPr>
        <p:txBody>
          <a:bodyPr wrap="square" rtlCol="0">
            <a:spAutoFit/>
          </a:bodyPr>
          <a:lstStyle/>
          <a:p>
            <a:r>
              <a:rPr lang="da-DK" sz="1200" dirty="0"/>
              <a:t>Niv. 6, 60 ECTS point</a:t>
            </a:r>
          </a:p>
        </p:txBody>
      </p:sp>
      <p:sp>
        <p:nvSpPr>
          <p:cNvPr id="9" name="Tekstfelt 8">
            <a:extLst>
              <a:ext uri="{FF2B5EF4-FFF2-40B4-BE49-F238E27FC236}">
                <a16:creationId xmlns:a16="http://schemas.microsoft.com/office/drawing/2014/main" id="{1D485CD5-4F59-4507-B0AE-4536BFD4A86D}"/>
              </a:ext>
            </a:extLst>
          </p:cNvPr>
          <p:cNvSpPr txBox="1"/>
          <p:nvPr/>
        </p:nvSpPr>
        <p:spPr>
          <a:xfrm>
            <a:off x="5480224" y="2427829"/>
            <a:ext cx="942975" cy="276999"/>
          </a:xfrm>
          <a:prstGeom prst="rect">
            <a:avLst/>
          </a:prstGeom>
          <a:noFill/>
        </p:spPr>
        <p:txBody>
          <a:bodyPr wrap="square" rtlCol="0">
            <a:spAutoFit/>
          </a:bodyPr>
          <a:lstStyle/>
          <a:p>
            <a:r>
              <a:rPr lang="da-DK" sz="1200" dirty="0"/>
              <a:t>Niv. 7</a:t>
            </a:r>
          </a:p>
        </p:txBody>
      </p:sp>
      <p:sp>
        <p:nvSpPr>
          <p:cNvPr id="10" name="Tekstfelt 9">
            <a:extLst>
              <a:ext uri="{FF2B5EF4-FFF2-40B4-BE49-F238E27FC236}">
                <a16:creationId xmlns:a16="http://schemas.microsoft.com/office/drawing/2014/main" id="{2B0274CE-AF8B-46A9-BF80-FE7C62A2F4C7}"/>
              </a:ext>
            </a:extLst>
          </p:cNvPr>
          <p:cNvSpPr txBox="1"/>
          <p:nvPr/>
        </p:nvSpPr>
        <p:spPr>
          <a:xfrm>
            <a:off x="1412439" y="2701800"/>
            <a:ext cx="942975" cy="276999"/>
          </a:xfrm>
          <a:prstGeom prst="rect">
            <a:avLst/>
          </a:prstGeom>
          <a:noFill/>
        </p:spPr>
        <p:txBody>
          <a:bodyPr wrap="square" rtlCol="0">
            <a:spAutoFit/>
          </a:bodyPr>
          <a:lstStyle/>
          <a:p>
            <a:r>
              <a:rPr lang="da-DK" sz="1200" dirty="0"/>
              <a:t>Niv. 6</a:t>
            </a:r>
          </a:p>
        </p:txBody>
      </p:sp>
      <p:sp>
        <p:nvSpPr>
          <p:cNvPr id="11" name="Tekstfelt 10">
            <a:extLst>
              <a:ext uri="{FF2B5EF4-FFF2-40B4-BE49-F238E27FC236}">
                <a16:creationId xmlns:a16="http://schemas.microsoft.com/office/drawing/2014/main" id="{5EA54E3E-0B56-4B96-914A-8AE80F9B48A8}"/>
              </a:ext>
            </a:extLst>
          </p:cNvPr>
          <p:cNvSpPr txBox="1"/>
          <p:nvPr/>
        </p:nvSpPr>
        <p:spPr>
          <a:xfrm>
            <a:off x="2881473" y="2673022"/>
            <a:ext cx="942975" cy="276999"/>
          </a:xfrm>
          <a:prstGeom prst="rect">
            <a:avLst/>
          </a:prstGeom>
          <a:noFill/>
        </p:spPr>
        <p:txBody>
          <a:bodyPr wrap="square" rtlCol="0">
            <a:spAutoFit/>
          </a:bodyPr>
          <a:lstStyle/>
          <a:p>
            <a:r>
              <a:rPr lang="da-DK" sz="1200" dirty="0"/>
              <a:t>Niv. 7</a:t>
            </a:r>
          </a:p>
        </p:txBody>
      </p:sp>
      <p:sp>
        <p:nvSpPr>
          <p:cNvPr id="7" name="Rektangel 6">
            <a:extLst>
              <a:ext uri="{FF2B5EF4-FFF2-40B4-BE49-F238E27FC236}">
                <a16:creationId xmlns:a16="http://schemas.microsoft.com/office/drawing/2014/main" id="{5DE55BCB-C1F3-4552-9DF0-595B6C59DEA7}"/>
              </a:ext>
            </a:extLst>
          </p:cNvPr>
          <p:cNvSpPr/>
          <p:nvPr/>
        </p:nvSpPr>
        <p:spPr>
          <a:xfrm>
            <a:off x="1129085" y="6331417"/>
            <a:ext cx="7601447" cy="430887"/>
          </a:xfrm>
          <a:prstGeom prst="rect">
            <a:avLst/>
          </a:prstGeom>
        </p:spPr>
        <p:txBody>
          <a:bodyPr wrap="square">
            <a:spAutoFit/>
          </a:bodyPr>
          <a:lstStyle/>
          <a:p>
            <a:r>
              <a:rPr lang="da-DK" sz="1100" dirty="0">
                <a:hlinkClick r:id="rId3"/>
              </a:rPr>
              <a:t>https://www.uvm.dk/uddannelsessystemet/overblik-over-det-danske-uddannelsessystem</a:t>
            </a:r>
            <a:endParaRPr lang="da-DK" sz="1100" dirty="0"/>
          </a:p>
          <a:p>
            <a:endParaRPr lang="da-DK" sz="1100" dirty="0"/>
          </a:p>
        </p:txBody>
      </p:sp>
    </p:spTree>
    <p:extLst>
      <p:ext uri="{BB962C8B-B14F-4D97-AF65-F5344CB8AC3E}">
        <p14:creationId xmlns:p14="http://schemas.microsoft.com/office/powerpoint/2010/main" val="104356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Skriv fra UCSYD, studievejleder i videregående </a:t>
            </a:r>
          </a:p>
        </p:txBody>
      </p:sp>
      <p:sp>
        <p:nvSpPr>
          <p:cNvPr id="3" name="Pladsholder til indhold 2"/>
          <p:cNvSpPr>
            <a:spLocks noGrp="1"/>
          </p:cNvSpPr>
          <p:nvPr>
            <p:ph idx="1"/>
          </p:nvPr>
        </p:nvSpPr>
        <p:spPr/>
        <p:txBody>
          <a:bodyPr/>
          <a:lstStyle/>
          <a:p>
            <a:r>
              <a:rPr lang="da-DK" dirty="0"/>
              <a:t>En erhvervsuddannelse med speciale er på niveau 4 i den danske kvalifikationsramme. Det er en studentereksamen også. </a:t>
            </a:r>
          </a:p>
          <a:p>
            <a:endParaRPr lang="da-DK" dirty="0"/>
          </a:p>
          <a:p>
            <a:r>
              <a:rPr lang="da-DK" dirty="0"/>
              <a:t>Det kvalificerer til optagelse på en akademiuddannelse såfremt de har minimum 2 års relevant erhvervserfaring efter endt uddannelse. Det kan godt være deres studentereksamen. </a:t>
            </a:r>
          </a:p>
          <a:p>
            <a:endParaRPr lang="da-DK" dirty="0"/>
          </a:p>
          <a:p>
            <a:r>
              <a:rPr lang="da-DK" dirty="0"/>
              <a:t>Akademiuddannelserne er på niveau 5 og er forudsætning for at komme ind på en diplomuddannelse, som er niveau 6 og dermed bachelorniveau.</a:t>
            </a:r>
          </a:p>
        </p:txBody>
      </p:sp>
      <p:sp>
        <p:nvSpPr>
          <p:cNvPr id="4" name="Pladsholder til slidenummer 3"/>
          <p:cNvSpPr>
            <a:spLocks noGrp="1"/>
          </p:cNvSpPr>
          <p:nvPr>
            <p:ph type="sldNum" sz="quarter" idx="12"/>
          </p:nvPr>
        </p:nvSpPr>
        <p:spPr/>
        <p:txBody>
          <a:bodyPr/>
          <a:lstStyle/>
          <a:p>
            <a:fld id="{E94956E9-C9BB-4A42-8F5B-E48AA9AA1C17}" type="slidenum">
              <a:rPr lang="da-DK" smtClean="0"/>
              <a:t>27</a:t>
            </a:fld>
            <a:endParaRPr lang="da-DK"/>
          </a:p>
        </p:txBody>
      </p:sp>
    </p:spTree>
    <p:extLst>
      <p:ext uri="{BB962C8B-B14F-4D97-AF65-F5344CB8AC3E}">
        <p14:creationId xmlns:p14="http://schemas.microsoft.com/office/powerpoint/2010/main" val="3597256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Skriv fra Erhvervsakademiet Sydvest, Esbjerg, Kim Skøtt</a:t>
            </a:r>
          </a:p>
        </p:txBody>
      </p:sp>
      <p:sp>
        <p:nvSpPr>
          <p:cNvPr id="3" name="Pladsholder til indhold 2"/>
          <p:cNvSpPr>
            <a:spLocks noGrp="1"/>
          </p:cNvSpPr>
          <p:nvPr>
            <p:ph idx="1"/>
          </p:nvPr>
        </p:nvSpPr>
        <p:spPr>
          <a:xfrm>
            <a:off x="628650" y="1035845"/>
            <a:ext cx="7886700" cy="5141118"/>
          </a:xfrm>
        </p:spPr>
        <p:txBody>
          <a:bodyPr/>
          <a:lstStyle/>
          <a:p>
            <a:endParaRPr lang="da-DK" dirty="0"/>
          </a:p>
          <a:p>
            <a:r>
              <a:rPr lang="da-DK" dirty="0"/>
              <a:t>KVU = Kort videregående uddannelse på fuldtidsstudierne. Det er her, at fx Markedsøkonomerne er placeret. Niveau 5 uddannelse</a:t>
            </a:r>
          </a:p>
          <a:p>
            <a:endParaRPr lang="da-DK" dirty="0"/>
          </a:p>
          <a:p>
            <a:r>
              <a:rPr lang="da-DK" sz="1600" dirty="0"/>
              <a:t>MVU = Mellem videregående uddannelse. Det er bachelor niveau. Niveau 6 uddannelse</a:t>
            </a:r>
          </a:p>
          <a:p>
            <a:r>
              <a:rPr lang="da-DK" sz="1600" dirty="0"/>
              <a:t>LVU = Lang videregående uddannelse. Det er kandidatniveau. Niveau 7 uddannelse</a:t>
            </a:r>
          </a:p>
          <a:p>
            <a:pPr marL="0" indent="0">
              <a:buNone/>
            </a:pPr>
            <a:endParaRPr lang="da-DK" dirty="0"/>
          </a:p>
          <a:p>
            <a:r>
              <a:rPr lang="da-DK" dirty="0"/>
              <a:t>VVU er Voksen Videregående Uddannelse, den bruger vi ikke ret meget længere </a:t>
            </a:r>
          </a:p>
        </p:txBody>
      </p:sp>
      <p:sp>
        <p:nvSpPr>
          <p:cNvPr id="4" name="Pladsholder til slidenummer 3"/>
          <p:cNvSpPr>
            <a:spLocks noGrp="1"/>
          </p:cNvSpPr>
          <p:nvPr>
            <p:ph type="sldNum" sz="quarter" idx="12"/>
          </p:nvPr>
        </p:nvSpPr>
        <p:spPr/>
        <p:txBody>
          <a:bodyPr/>
          <a:lstStyle/>
          <a:p>
            <a:fld id="{E94956E9-C9BB-4A42-8F5B-E48AA9AA1C17}" type="slidenum">
              <a:rPr lang="da-DK" smtClean="0"/>
              <a:t>28</a:t>
            </a:fld>
            <a:endParaRPr lang="da-DK"/>
          </a:p>
        </p:txBody>
      </p:sp>
    </p:spTree>
    <p:extLst>
      <p:ext uri="{BB962C8B-B14F-4D97-AF65-F5344CB8AC3E}">
        <p14:creationId xmlns:p14="http://schemas.microsoft.com/office/powerpoint/2010/main" val="4634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HD</a:t>
            </a:r>
          </a:p>
        </p:txBody>
      </p:sp>
      <p:sp>
        <p:nvSpPr>
          <p:cNvPr id="3" name="Pladsholder til indhold 2"/>
          <p:cNvSpPr>
            <a:spLocks noGrp="1"/>
          </p:cNvSpPr>
          <p:nvPr>
            <p:ph idx="1"/>
          </p:nvPr>
        </p:nvSpPr>
        <p:spPr/>
        <p:txBody>
          <a:bodyPr>
            <a:normAutofit lnSpcReduction="10000"/>
          </a:bodyPr>
          <a:lstStyle/>
          <a:p>
            <a:r>
              <a:rPr lang="da-DK" dirty="0"/>
              <a:t>Vigtigt at understrege HD er et andet system – en universitetsbaseret diplomuddannelsen. </a:t>
            </a:r>
          </a:p>
          <a:p>
            <a:pPr marL="0" indent="0">
              <a:buNone/>
            </a:pPr>
            <a:endParaRPr lang="da-DK" dirty="0"/>
          </a:p>
          <a:p>
            <a:r>
              <a:rPr lang="da-DK" dirty="0"/>
              <a:t>HD1 svarer til Akademiuddannelserne</a:t>
            </a:r>
          </a:p>
          <a:p>
            <a:r>
              <a:rPr lang="da-DK" dirty="0"/>
              <a:t>HD2 svarer til Diplomuddannelserne (fx den merkantile diplomuddannelse, Diplom i ledelse </a:t>
            </a:r>
            <a:r>
              <a:rPr lang="da-DK" dirty="0" err="1"/>
              <a:t>etc</a:t>
            </a:r>
            <a:r>
              <a:rPr lang="da-DK" dirty="0"/>
              <a:t>)</a:t>
            </a:r>
          </a:p>
          <a:p>
            <a:pPr marL="0" indent="0">
              <a:buNone/>
            </a:pPr>
            <a:endParaRPr lang="da-DK" dirty="0"/>
          </a:p>
          <a:p>
            <a:r>
              <a:rPr lang="da-DK" dirty="0"/>
              <a:t>Vigtigt at understrege, at en akademiuddannelse, som er en niveau 5 uddannelse, er på niveau med HD1, MEN den giver ikke merit til at gå direkte ind på HD2. Der er et par enkelte akademiuddannelser, der med den rigtige fagsammensætning (kræver Erhvervsøkonomi, Erhvervsret, Globaløkonomi og Statistik) kan give studiekompetence til HD2.</a:t>
            </a:r>
          </a:p>
        </p:txBody>
      </p:sp>
      <p:sp>
        <p:nvSpPr>
          <p:cNvPr id="4" name="Pladsholder til slidenummer 3"/>
          <p:cNvSpPr>
            <a:spLocks noGrp="1"/>
          </p:cNvSpPr>
          <p:nvPr>
            <p:ph type="sldNum" sz="quarter" idx="12"/>
          </p:nvPr>
        </p:nvSpPr>
        <p:spPr/>
        <p:txBody>
          <a:bodyPr/>
          <a:lstStyle/>
          <a:p>
            <a:fld id="{E94956E9-C9BB-4A42-8F5B-E48AA9AA1C17}" type="slidenum">
              <a:rPr lang="da-DK" smtClean="0"/>
              <a:t>29</a:t>
            </a:fld>
            <a:endParaRPr lang="da-DK"/>
          </a:p>
        </p:txBody>
      </p:sp>
    </p:spTree>
    <p:extLst>
      <p:ext uri="{BB962C8B-B14F-4D97-AF65-F5344CB8AC3E}">
        <p14:creationId xmlns:p14="http://schemas.microsoft.com/office/powerpoint/2010/main" val="215252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Kontaktinformationer:</a:t>
            </a:r>
          </a:p>
        </p:txBody>
      </p:sp>
      <p:sp>
        <p:nvSpPr>
          <p:cNvPr id="3" name="Pladsholder til indhold 2"/>
          <p:cNvSpPr>
            <a:spLocks noGrp="1"/>
          </p:cNvSpPr>
          <p:nvPr>
            <p:ph idx="1"/>
          </p:nvPr>
        </p:nvSpPr>
        <p:spPr>
          <a:xfrm>
            <a:off x="962108" y="1914525"/>
            <a:ext cx="7553242" cy="4246563"/>
          </a:xfrm>
        </p:spPr>
        <p:txBody>
          <a:bodyPr>
            <a:normAutofit/>
          </a:bodyPr>
          <a:lstStyle/>
          <a:p>
            <a:r>
              <a:rPr lang="da-DK" dirty="0"/>
              <a:t>Christina Klingenberg (lærepladskonsulent) </a:t>
            </a:r>
            <a:r>
              <a:rPr lang="da-DK" dirty="0">
                <a:hlinkClick r:id="rId2"/>
              </a:rPr>
              <a:t>ck@rybners.dk</a:t>
            </a:r>
            <a:endParaRPr lang="da-DK" dirty="0"/>
          </a:p>
          <a:p>
            <a:endParaRPr lang="da-DK" dirty="0"/>
          </a:p>
          <a:p>
            <a:r>
              <a:rPr lang="da-DK" dirty="0"/>
              <a:t>Nanna Hansen (uddannelsessekretær) </a:t>
            </a:r>
            <a:r>
              <a:rPr lang="da-DK" dirty="0">
                <a:hlinkClick r:id="rId3"/>
              </a:rPr>
              <a:t>nh@rybners.dk</a:t>
            </a:r>
            <a:endParaRPr lang="da-DK" dirty="0"/>
          </a:p>
          <a:p>
            <a:endParaRPr lang="da-DK" dirty="0">
              <a:solidFill>
                <a:srgbClr val="FF0000"/>
              </a:solidFill>
            </a:endParaRPr>
          </a:p>
          <a:p>
            <a:r>
              <a:rPr lang="da-DK" dirty="0"/>
              <a:t>Tenna Smedegaard Jørgensen (underviser og koordinator på hovedforløb) </a:t>
            </a:r>
            <a:r>
              <a:rPr lang="da-DK" dirty="0">
                <a:hlinkClick r:id="rId4"/>
              </a:rPr>
              <a:t>tsj@rybners.dk</a:t>
            </a:r>
            <a:endParaRPr lang="da-DK" dirty="0"/>
          </a:p>
          <a:p>
            <a:pPr marL="0" indent="0">
              <a:buNone/>
            </a:pPr>
            <a:endParaRPr lang="da-DK" dirty="0"/>
          </a:p>
          <a:p>
            <a:r>
              <a:rPr lang="da-DK" dirty="0"/>
              <a:t>Øvrige undervisere I kan møde: Charlotte Bjerre, Henrik </a:t>
            </a:r>
            <a:r>
              <a:rPr lang="da-DK" dirty="0" err="1"/>
              <a:t>Zidoree</a:t>
            </a:r>
            <a:r>
              <a:rPr lang="da-DK" dirty="0"/>
              <a:t>, Morten Laursen, Helle Bork, Mette Husted, Lars Rønn Jensen samt gæsteundervisere.</a:t>
            </a:r>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3</a:t>
            </a:fld>
            <a:endParaRPr lang="da-DK" dirty="0"/>
          </a:p>
        </p:txBody>
      </p:sp>
    </p:spTree>
    <p:extLst>
      <p:ext uri="{BB962C8B-B14F-4D97-AF65-F5344CB8AC3E}">
        <p14:creationId xmlns:p14="http://schemas.microsoft.com/office/powerpoint/2010/main" val="371517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www.lærepladsen.dk</a:t>
            </a:r>
          </a:p>
        </p:txBody>
      </p:sp>
      <p:sp>
        <p:nvSpPr>
          <p:cNvPr id="3" name="Pladsholder til indhold 2"/>
          <p:cNvSpPr>
            <a:spLocks noGrp="1"/>
          </p:cNvSpPr>
          <p:nvPr>
            <p:ph idx="1"/>
          </p:nvPr>
        </p:nvSpPr>
        <p:spPr/>
        <p:txBody>
          <a:bodyPr>
            <a:normAutofit fontScale="92500" lnSpcReduction="10000"/>
          </a:bodyPr>
          <a:lstStyle/>
          <a:p>
            <a:r>
              <a:rPr lang="da-DK" dirty="0"/>
              <a:t>www.lærepladsen.dk er tænkt som én samlet indgang for virksomheder og elever</a:t>
            </a:r>
          </a:p>
          <a:p>
            <a:pPr lvl="1"/>
            <a:r>
              <a:rPr lang="da-DK" dirty="0"/>
              <a:t>Udviklingen pågår fortsat</a:t>
            </a:r>
          </a:p>
          <a:p>
            <a:endParaRPr lang="da-DK" dirty="0">
              <a:hlinkClick r:id="rId2"/>
            </a:endParaRPr>
          </a:p>
          <a:p>
            <a:r>
              <a:rPr lang="da-DK" dirty="0"/>
              <a:t>www.lærepladsen.dk indeholder pt.:</a:t>
            </a:r>
          </a:p>
          <a:p>
            <a:pPr lvl="1"/>
            <a:r>
              <a:rPr lang="da-DK" dirty="0"/>
              <a:t>Oversigt på virksomhedens elever</a:t>
            </a:r>
          </a:p>
          <a:p>
            <a:pPr lvl="1"/>
            <a:r>
              <a:rPr lang="da-DK" dirty="0"/>
              <a:t>Elevernes skoleperioder</a:t>
            </a:r>
          </a:p>
          <a:p>
            <a:pPr lvl="1"/>
            <a:r>
              <a:rPr lang="da-DK" dirty="0"/>
              <a:t>Elevernes fravær i skoleperioder</a:t>
            </a:r>
          </a:p>
          <a:p>
            <a:pPr lvl="1"/>
            <a:endParaRPr lang="da-DK" dirty="0"/>
          </a:p>
          <a:p>
            <a:r>
              <a:rPr lang="da-DK" dirty="0"/>
              <a:t>Virksomhederne kan også:</a:t>
            </a:r>
          </a:p>
          <a:p>
            <a:pPr lvl="1"/>
            <a:r>
              <a:rPr lang="da-DK" dirty="0"/>
              <a:t>Se godkendelser</a:t>
            </a:r>
          </a:p>
          <a:p>
            <a:pPr lvl="1"/>
            <a:r>
              <a:rPr lang="da-DK" dirty="0"/>
              <a:t>Oprette stillingsopslag</a:t>
            </a:r>
          </a:p>
          <a:p>
            <a:pPr lvl="1"/>
            <a:r>
              <a:rPr lang="da-DK" dirty="0"/>
              <a:t>Fremsøge elevprofiler</a:t>
            </a:r>
          </a:p>
          <a:p>
            <a:pPr lvl="1"/>
            <a:endParaRPr lang="da-DK" dirty="0"/>
          </a:p>
          <a:p>
            <a:pPr marL="0" indent="0">
              <a:buNone/>
            </a:pPr>
            <a:br>
              <a:rPr lang="da-DK" dirty="0"/>
            </a:br>
            <a:endParaRPr lang="da-DK" dirty="0"/>
          </a:p>
          <a:p>
            <a:pPr marL="342900" lvl="1" indent="0">
              <a:buNone/>
            </a:pPr>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30</a:t>
            </a:fld>
            <a:endParaRPr lang="da-DK"/>
          </a:p>
        </p:txBody>
      </p:sp>
    </p:spTree>
    <p:extLst>
      <p:ext uri="{BB962C8B-B14F-4D97-AF65-F5344CB8AC3E}">
        <p14:creationId xmlns:p14="http://schemas.microsoft.com/office/powerpoint/2010/main" val="126973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9AE54-5F2A-4AA5-AA4C-485876CFC42D}"/>
              </a:ext>
            </a:extLst>
          </p:cNvPr>
          <p:cNvSpPr>
            <a:spLocks noGrp="1"/>
          </p:cNvSpPr>
          <p:nvPr>
            <p:ph type="title"/>
          </p:nvPr>
        </p:nvSpPr>
        <p:spPr/>
        <p:txBody>
          <a:bodyPr/>
          <a:lstStyle/>
          <a:p>
            <a:r>
              <a:rPr lang="da-DK" dirty="0"/>
              <a:t>www.lærepladsen.dk</a:t>
            </a:r>
          </a:p>
        </p:txBody>
      </p:sp>
      <p:sp>
        <p:nvSpPr>
          <p:cNvPr id="3" name="Pladsholder til indhold 2">
            <a:extLst>
              <a:ext uri="{FF2B5EF4-FFF2-40B4-BE49-F238E27FC236}">
                <a16:creationId xmlns:a16="http://schemas.microsoft.com/office/drawing/2014/main" id="{51E209EA-F3F5-42F7-913E-833F025FF058}"/>
              </a:ext>
            </a:extLst>
          </p:cNvPr>
          <p:cNvSpPr>
            <a:spLocks noGrp="1"/>
          </p:cNvSpPr>
          <p:nvPr>
            <p:ph idx="1"/>
          </p:nvPr>
        </p:nvSpPr>
        <p:spPr>
          <a:xfrm>
            <a:off x="628650" y="1442906"/>
            <a:ext cx="7886700" cy="4734057"/>
          </a:xfrm>
        </p:spPr>
        <p:txBody>
          <a:bodyPr>
            <a:normAutofit fontScale="77500" lnSpcReduction="20000"/>
          </a:bodyPr>
          <a:lstStyle/>
          <a:p>
            <a:pPr lvl="1"/>
            <a:endParaRPr lang="da-DK" dirty="0"/>
          </a:p>
          <a:p>
            <a:r>
              <a:rPr lang="da-DK" dirty="0"/>
              <a:t>Adgang for virksomheder med medarbejdersignatur</a:t>
            </a:r>
          </a:p>
          <a:p>
            <a:pPr lvl="1"/>
            <a:endParaRPr lang="da-DK" dirty="0"/>
          </a:p>
          <a:p>
            <a:r>
              <a:rPr lang="da-DK" dirty="0"/>
              <a:t>Følgende kontaktoplysninger kan redigeres</a:t>
            </a:r>
          </a:p>
          <a:p>
            <a:pPr lvl="1"/>
            <a:r>
              <a:rPr lang="da-DK" dirty="0"/>
              <a:t>Kontaktperson</a:t>
            </a:r>
          </a:p>
          <a:p>
            <a:pPr lvl="1"/>
            <a:r>
              <a:rPr lang="da-DK" dirty="0"/>
              <a:t>E-mailadresse</a:t>
            </a:r>
          </a:p>
          <a:p>
            <a:pPr lvl="2"/>
            <a:r>
              <a:rPr lang="da-DK" dirty="0"/>
              <a:t>Hvis der ikke oplyses e-mailadresse i Lærepladsen.dk, hentes mailadresse fra CVR-registret</a:t>
            </a:r>
          </a:p>
          <a:p>
            <a:pPr lvl="1"/>
            <a:r>
              <a:rPr lang="da-DK" dirty="0"/>
              <a:t>Telefonnummer</a:t>
            </a:r>
          </a:p>
          <a:p>
            <a:pPr lvl="1"/>
            <a:r>
              <a:rPr lang="da-DK" dirty="0"/>
              <a:t>Hjemmeside </a:t>
            </a:r>
          </a:p>
          <a:p>
            <a:endParaRPr lang="da-DK" dirty="0"/>
          </a:p>
          <a:p>
            <a:r>
              <a:rPr lang="da-DK" dirty="0"/>
              <a:t>Elever har adgang med </a:t>
            </a:r>
            <a:r>
              <a:rPr lang="da-DK" dirty="0" err="1"/>
              <a:t>NemId</a:t>
            </a:r>
            <a:r>
              <a:rPr lang="da-DK" dirty="0"/>
              <a:t>, men har flere oplysninger på </a:t>
            </a:r>
            <a:r>
              <a:rPr lang="da-DK" dirty="0" err="1"/>
              <a:t>Moodle</a:t>
            </a:r>
            <a:endParaRPr lang="da-DK" dirty="0"/>
          </a:p>
          <a:p>
            <a:endParaRPr lang="da-DK" dirty="0"/>
          </a:p>
          <a:p>
            <a:r>
              <a:rPr lang="da-DK" dirty="0"/>
              <a:t>Fremtiden bringer:</a:t>
            </a:r>
          </a:p>
          <a:p>
            <a:pPr lvl="1"/>
            <a:r>
              <a:rPr lang="da-DK" dirty="0"/>
              <a:t>Tillæg</a:t>
            </a:r>
          </a:p>
          <a:p>
            <a:pPr lvl="1"/>
            <a:r>
              <a:rPr lang="da-DK" dirty="0"/>
              <a:t>Praktikerklæring</a:t>
            </a:r>
          </a:p>
          <a:p>
            <a:pPr lvl="1"/>
            <a:r>
              <a:rPr lang="da-DK" dirty="0"/>
              <a:t>Ophævelse </a:t>
            </a:r>
          </a:p>
          <a:p>
            <a:endParaRPr lang="da-DK" dirty="0"/>
          </a:p>
          <a:p>
            <a:r>
              <a:rPr lang="da-DK" dirty="0">
                <a:hlinkClick r:id="rId2"/>
              </a:rPr>
              <a:t>Find her diverse vejledninger for virksomheder</a:t>
            </a:r>
            <a:endParaRPr lang="da-DK" dirty="0"/>
          </a:p>
        </p:txBody>
      </p:sp>
      <p:sp>
        <p:nvSpPr>
          <p:cNvPr id="4" name="Pladsholder til slidenummer 3">
            <a:extLst>
              <a:ext uri="{FF2B5EF4-FFF2-40B4-BE49-F238E27FC236}">
                <a16:creationId xmlns:a16="http://schemas.microsoft.com/office/drawing/2014/main" id="{B207B386-F28A-477D-87CC-55487F9066E4}"/>
              </a:ext>
            </a:extLst>
          </p:cNvPr>
          <p:cNvSpPr>
            <a:spLocks noGrp="1"/>
          </p:cNvSpPr>
          <p:nvPr>
            <p:ph type="sldNum" sz="quarter" idx="12"/>
          </p:nvPr>
        </p:nvSpPr>
        <p:spPr/>
        <p:txBody>
          <a:bodyPr/>
          <a:lstStyle/>
          <a:p>
            <a:fld id="{E94956E9-C9BB-4A42-8F5B-E48AA9AA1C17}" type="slidenum">
              <a:rPr lang="da-DK" smtClean="0"/>
              <a:t>31</a:t>
            </a:fld>
            <a:endParaRPr lang="da-DK"/>
          </a:p>
        </p:txBody>
      </p:sp>
    </p:spTree>
    <p:extLst>
      <p:ext uri="{BB962C8B-B14F-4D97-AF65-F5344CB8AC3E}">
        <p14:creationId xmlns:p14="http://schemas.microsoft.com/office/powerpoint/2010/main" val="297588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24B-7EA6-4F03-9788-D40B6985F413}"/>
              </a:ext>
            </a:extLst>
          </p:cNvPr>
          <p:cNvSpPr>
            <a:spLocks noGrp="1"/>
          </p:cNvSpPr>
          <p:nvPr>
            <p:ph type="title"/>
          </p:nvPr>
        </p:nvSpPr>
        <p:spPr>
          <a:xfrm>
            <a:off x="628650" y="0"/>
            <a:ext cx="7886700" cy="1023644"/>
          </a:xfrm>
        </p:spPr>
        <p:txBody>
          <a:bodyPr/>
          <a:lstStyle/>
          <a:p>
            <a:r>
              <a:rPr lang="da-DK" dirty="0"/>
              <a:t>Oplæringsplanen – generelt for alle specialer </a:t>
            </a:r>
          </a:p>
        </p:txBody>
      </p:sp>
      <p:sp>
        <p:nvSpPr>
          <p:cNvPr id="3" name="Pladsholder til indhold 2">
            <a:extLst>
              <a:ext uri="{FF2B5EF4-FFF2-40B4-BE49-F238E27FC236}">
                <a16:creationId xmlns:a16="http://schemas.microsoft.com/office/drawing/2014/main" id="{9D6B909C-39D1-4A64-83E6-06934D0078AB}"/>
              </a:ext>
            </a:extLst>
          </p:cNvPr>
          <p:cNvSpPr>
            <a:spLocks noGrp="1"/>
          </p:cNvSpPr>
          <p:nvPr>
            <p:ph idx="1"/>
          </p:nvPr>
        </p:nvSpPr>
        <p:spPr/>
        <p:txBody>
          <a:bodyPr>
            <a:normAutofit lnSpcReduction="10000"/>
          </a:bodyPr>
          <a:lstStyle/>
          <a:p>
            <a:r>
              <a:rPr lang="da-DK" dirty="0"/>
              <a:t>Oplæringsplanen er et værktøj for arbejdsgiver og elev</a:t>
            </a:r>
          </a:p>
          <a:p>
            <a:endParaRPr lang="da-DK" dirty="0"/>
          </a:p>
          <a:p>
            <a:r>
              <a:rPr lang="da-DK" dirty="0"/>
              <a:t>Skal foreligge inden prøvetidens udløb (de første 3 mdr.) og eleven skal være bekendt med planens indhold</a:t>
            </a:r>
          </a:p>
          <a:p>
            <a:endParaRPr lang="da-DK" dirty="0"/>
          </a:p>
          <a:p>
            <a:r>
              <a:rPr lang="da-DK" dirty="0"/>
              <a:t>Skal indeholde en oversigt på oplæringsområder, oplæringsansvarlige, specialefag samt opfølgningssamtaler</a:t>
            </a:r>
          </a:p>
          <a:p>
            <a:endParaRPr lang="da-DK" dirty="0"/>
          </a:p>
          <a:p>
            <a:r>
              <a:rPr lang="da-DK" dirty="0"/>
              <a:t>Vejledende oplæringsplaner fra Uddannelsesnævnet</a:t>
            </a:r>
          </a:p>
          <a:p>
            <a:endParaRPr lang="da-DK" dirty="0"/>
          </a:p>
          <a:p>
            <a:r>
              <a:rPr lang="da-DK" dirty="0"/>
              <a:t>Word, Excel eller lign. må også bruges</a:t>
            </a:r>
          </a:p>
        </p:txBody>
      </p:sp>
    </p:spTree>
    <p:extLst>
      <p:ext uri="{BB962C8B-B14F-4D97-AF65-F5344CB8AC3E}">
        <p14:creationId xmlns:p14="http://schemas.microsoft.com/office/powerpoint/2010/main" val="236429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6BB9A-3CEB-4CD8-9650-40EACFF79A54}"/>
              </a:ext>
            </a:extLst>
          </p:cNvPr>
          <p:cNvSpPr>
            <a:spLocks noGrp="1"/>
          </p:cNvSpPr>
          <p:nvPr>
            <p:ph type="title"/>
          </p:nvPr>
        </p:nvSpPr>
        <p:spPr/>
        <p:txBody>
          <a:bodyPr/>
          <a:lstStyle/>
          <a:p>
            <a:r>
              <a:rPr lang="da-DK" dirty="0"/>
              <a:t>Planlæg de 2 års elevforløb </a:t>
            </a:r>
          </a:p>
        </p:txBody>
      </p:sp>
      <p:sp>
        <p:nvSpPr>
          <p:cNvPr id="4" name="Pladsholder til tekst 3">
            <a:extLst>
              <a:ext uri="{FF2B5EF4-FFF2-40B4-BE49-F238E27FC236}">
                <a16:creationId xmlns:a16="http://schemas.microsoft.com/office/drawing/2014/main" id="{877BF6A3-C10A-4182-9EA5-975E6EBF37F1}"/>
              </a:ext>
            </a:extLst>
          </p:cNvPr>
          <p:cNvSpPr>
            <a:spLocks noGrp="1"/>
          </p:cNvSpPr>
          <p:nvPr>
            <p:ph type="body" sz="half" idx="2"/>
          </p:nvPr>
        </p:nvSpPr>
        <p:spPr/>
        <p:txBody>
          <a:bodyPr/>
          <a:lstStyle/>
          <a:p>
            <a:endParaRPr lang="da-DK" dirty="0"/>
          </a:p>
          <a:p>
            <a:r>
              <a:rPr lang="da-DK" dirty="0"/>
              <a:t>Sæt jer sammen med eleven op planlæg eleven forløb. </a:t>
            </a:r>
          </a:p>
          <a:p>
            <a:endParaRPr lang="da-DK" dirty="0"/>
          </a:p>
          <a:p>
            <a:r>
              <a:rPr lang="da-DK" dirty="0"/>
              <a:t>Se på skoleopholdenes indhold – og få det med i planlægningen</a:t>
            </a:r>
          </a:p>
          <a:p>
            <a:endParaRPr lang="da-DK" dirty="0"/>
          </a:p>
          <a:p>
            <a:r>
              <a:rPr lang="da-DK" dirty="0"/>
              <a:t>Sæt datoer for evalueringssamtaler – eleven har brug for at vide, at de er på rette vej. </a:t>
            </a:r>
          </a:p>
          <a:p>
            <a:endParaRPr lang="da-DK" dirty="0"/>
          </a:p>
        </p:txBody>
      </p:sp>
      <p:pic>
        <p:nvPicPr>
          <p:cNvPr id="9" name="Pladsholder til billede 8">
            <a:extLst>
              <a:ext uri="{FF2B5EF4-FFF2-40B4-BE49-F238E27FC236}">
                <a16:creationId xmlns:a16="http://schemas.microsoft.com/office/drawing/2014/main" id="{5BAF0FB6-93A7-47CC-ADE3-5EAC23A8F514}"/>
              </a:ext>
            </a:extLst>
          </p:cNvPr>
          <p:cNvPicPr>
            <a:picLocks noGrp="1" noChangeAspect="1"/>
          </p:cNvPicPr>
          <p:nvPr>
            <p:ph type="pic" idx="1"/>
          </p:nvPr>
        </p:nvPicPr>
        <p:blipFill rotWithShape="1">
          <a:blip r:embed="rId2"/>
          <a:srcRect l="26875" t="21966" r="27950" b="13436"/>
          <a:stretch/>
        </p:blipFill>
        <p:spPr>
          <a:xfrm>
            <a:off x="3719946" y="1598168"/>
            <a:ext cx="5167747" cy="4156664"/>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5156-5AB0-43FC-BE22-4CF07A4902B6}"/>
              </a:ext>
            </a:extLst>
          </p:cNvPr>
          <p:cNvSpPr>
            <a:spLocks noGrp="1"/>
          </p:cNvSpPr>
          <p:nvPr>
            <p:ph type="title"/>
          </p:nvPr>
        </p:nvSpPr>
        <p:spPr/>
        <p:txBody>
          <a:bodyPr/>
          <a:lstStyle/>
          <a:p>
            <a:r>
              <a:rPr lang="da-DK" dirty="0"/>
              <a:t>Oplæringsplanen – eksempler fra Offentlig administration</a:t>
            </a:r>
          </a:p>
        </p:txBody>
      </p:sp>
      <p:sp>
        <p:nvSpPr>
          <p:cNvPr id="3" name="Pladsholder til indhold 2">
            <a:extLst>
              <a:ext uri="{FF2B5EF4-FFF2-40B4-BE49-F238E27FC236}">
                <a16:creationId xmlns:a16="http://schemas.microsoft.com/office/drawing/2014/main" id="{D5B37628-AA8F-49BC-9710-D34EA11398E5}"/>
              </a:ext>
            </a:extLst>
          </p:cNvPr>
          <p:cNvSpPr>
            <a:spLocks noGrp="1"/>
          </p:cNvSpPr>
          <p:nvPr>
            <p:ph idx="1"/>
          </p:nvPr>
        </p:nvSpPr>
        <p:spPr/>
        <p:txBody>
          <a:bodyPr/>
          <a:lstStyle/>
          <a:p>
            <a:r>
              <a:rPr lang="da-DK" dirty="0"/>
              <a:t>Bundne og valgfrie oplæringsområder for offentlig administration</a:t>
            </a:r>
          </a:p>
        </p:txBody>
      </p:sp>
      <p:pic>
        <p:nvPicPr>
          <p:cNvPr id="10" name="Billede 9">
            <a:extLst>
              <a:ext uri="{FF2B5EF4-FFF2-40B4-BE49-F238E27FC236}">
                <a16:creationId xmlns:a16="http://schemas.microsoft.com/office/drawing/2014/main" id="{27A5610A-7E72-4FA7-ACD3-1BA478693364}"/>
              </a:ext>
            </a:extLst>
          </p:cNvPr>
          <p:cNvPicPr>
            <a:picLocks noChangeAspect="1"/>
          </p:cNvPicPr>
          <p:nvPr/>
        </p:nvPicPr>
        <p:blipFill>
          <a:blip r:embed="rId2"/>
          <a:stretch>
            <a:fillRect/>
          </a:stretch>
        </p:blipFill>
        <p:spPr>
          <a:xfrm>
            <a:off x="1570936" y="2345088"/>
            <a:ext cx="4664870" cy="1206535"/>
          </a:xfrm>
          <a:prstGeom prst="rect">
            <a:avLst/>
          </a:prstGeom>
        </p:spPr>
      </p:pic>
      <p:pic>
        <p:nvPicPr>
          <p:cNvPr id="11" name="Billede 10">
            <a:extLst>
              <a:ext uri="{FF2B5EF4-FFF2-40B4-BE49-F238E27FC236}">
                <a16:creationId xmlns:a16="http://schemas.microsoft.com/office/drawing/2014/main" id="{9CC6F829-4D5A-4EF1-9643-9F56FF094324}"/>
              </a:ext>
            </a:extLst>
          </p:cNvPr>
          <p:cNvPicPr>
            <a:picLocks noChangeAspect="1"/>
          </p:cNvPicPr>
          <p:nvPr/>
        </p:nvPicPr>
        <p:blipFill>
          <a:blip r:embed="rId3"/>
          <a:stretch>
            <a:fillRect/>
          </a:stretch>
        </p:blipFill>
        <p:spPr>
          <a:xfrm>
            <a:off x="1570937" y="3551624"/>
            <a:ext cx="4664870" cy="427316"/>
          </a:xfrm>
          <a:prstGeom prst="rect">
            <a:avLst/>
          </a:prstGeom>
        </p:spPr>
      </p:pic>
      <p:pic>
        <p:nvPicPr>
          <p:cNvPr id="12" name="Billede 11">
            <a:extLst>
              <a:ext uri="{FF2B5EF4-FFF2-40B4-BE49-F238E27FC236}">
                <a16:creationId xmlns:a16="http://schemas.microsoft.com/office/drawing/2014/main" id="{F91C30C4-3191-46E8-98AC-C5EEDED632D2}"/>
              </a:ext>
            </a:extLst>
          </p:cNvPr>
          <p:cNvPicPr>
            <a:picLocks noChangeAspect="1"/>
          </p:cNvPicPr>
          <p:nvPr/>
        </p:nvPicPr>
        <p:blipFill>
          <a:blip r:embed="rId4"/>
          <a:stretch>
            <a:fillRect/>
          </a:stretch>
        </p:blipFill>
        <p:spPr>
          <a:xfrm>
            <a:off x="1570936" y="3963276"/>
            <a:ext cx="4664870" cy="427317"/>
          </a:xfrm>
          <a:prstGeom prst="rect">
            <a:avLst/>
          </a:prstGeom>
        </p:spPr>
      </p:pic>
      <p:pic>
        <p:nvPicPr>
          <p:cNvPr id="13" name="Billede 12">
            <a:extLst>
              <a:ext uri="{FF2B5EF4-FFF2-40B4-BE49-F238E27FC236}">
                <a16:creationId xmlns:a16="http://schemas.microsoft.com/office/drawing/2014/main" id="{B2EDA385-34C6-438A-B792-F62FBDB6F920}"/>
              </a:ext>
            </a:extLst>
          </p:cNvPr>
          <p:cNvPicPr>
            <a:picLocks noChangeAspect="1"/>
          </p:cNvPicPr>
          <p:nvPr/>
        </p:nvPicPr>
        <p:blipFill>
          <a:blip r:embed="rId5"/>
          <a:stretch>
            <a:fillRect/>
          </a:stretch>
        </p:blipFill>
        <p:spPr>
          <a:xfrm>
            <a:off x="1570937" y="4357617"/>
            <a:ext cx="4670806" cy="427316"/>
          </a:xfrm>
          <a:prstGeom prst="rect">
            <a:avLst/>
          </a:prstGeom>
        </p:spPr>
      </p:pic>
      <p:pic>
        <p:nvPicPr>
          <p:cNvPr id="14" name="Billede 13">
            <a:extLst>
              <a:ext uri="{FF2B5EF4-FFF2-40B4-BE49-F238E27FC236}">
                <a16:creationId xmlns:a16="http://schemas.microsoft.com/office/drawing/2014/main" id="{5ED63B91-F5C2-4DB9-847B-5F58D39591FE}"/>
              </a:ext>
            </a:extLst>
          </p:cNvPr>
          <p:cNvPicPr>
            <a:picLocks noChangeAspect="1"/>
          </p:cNvPicPr>
          <p:nvPr/>
        </p:nvPicPr>
        <p:blipFill>
          <a:blip r:embed="rId6"/>
          <a:stretch>
            <a:fillRect/>
          </a:stretch>
        </p:blipFill>
        <p:spPr>
          <a:xfrm>
            <a:off x="1570936" y="4762799"/>
            <a:ext cx="4664870" cy="420846"/>
          </a:xfrm>
          <a:prstGeom prst="rect">
            <a:avLst/>
          </a:prstGeom>
        </p:spPr>
      </p:pic>
      <p:pic>
        <p:nvPicPr>
          <p:cNvPr id="15" name="Billede 14">
            <a:extLst>
              <a:ext uri="{FF2B5EF4-FFF2-40B4-BE49-F238E27FC236}">
                <a16:creationId xmlns:a16="http://schemas.microsoft.com/office/drawing/2014/main" id="{7036FF96-4101-4891-8D2E-2E2AB4780C41}"/>
              </a:ext>
            </a:extLst>
          </p:cNvPr>
          <p:cNvPicPr>
            <a:picLocks noChangeAspect="1"/>
          </p:cNvPicPr>
          <p:nvPr/>
        </p:nvPicPr>
        <p:blipFill>
          <a:blip r:embed="rId7"/>
          <a:stretch>
            <a:fillRect/>
          </a:stretch>
        </p:blipFill>
        <p:spPr>
          <a:xfrm>
            <a:off x="1570937" y="5157140"/>
            <a:ext cx="4664870" cy="427860"/>
          </a:xfrm>
          <a:prstGeom prst="rect">
            <a:avLst/>
          </a:prstGeom>
        </p:spPr>
      </p:pic>
      <p:pic>
        <p:nvPicPr>
          <p:cNvPr id="16" name="Billede 15">
            <a:extLst>
              <a:ext uri="{FF2B5EF4-FFF2-40B4-BE49-F238E27FC236}">
                <a16:creationId xmlns:a16="http://schemas.microsoft.com/office/drawing/2014/main" id="{9DF24730-9654-4BB9-B5A1-8F57FC1A9952}"/>
              </a:ext>
            </a:extLst>
          </p:cNvPr>
          <p:cNvPicPr>
            <a:picLocks noChangeAspect="1"/>
          </p:cNvPicPr>
          <p:nvPr/>
        </p:nvPicPr>
        <p:blipFill>
          <a:blip r:embed="rId8"/>
          <a:stretch>
            <a:fillRect/>
          </a:stretch>
        </p:blipFill>
        <p:spPr>
          <a:xfrm>
            <a:off x="1570936" y="5582132"/>
            <a:ext cx="4670815" cy="427861"/>
          </a:xfrm>
          <a:prstGeom prst="rect">
            <a:avLst/>
          </a:prstGeom>
        </p:spPr>
      </p:pic>
    </p:spTree>
    <p:extLst>
      <p:ext uri="{BB962C8B-B14F-4D97-AF65-F5344CB8AC3E}">
        <p14:creationId xmlns:p14="http://schemas.microsoft.com/office/powerpoint/2010/main" val="335000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CBAFD-C842-41D9-AD52-B84246704828}"/>
              </a:ext>
            </a:extLst>
          </p:cNvPr>
          <p:cNvSpPr>
            <a:spLocks noGrp="1"/>
          </p:cNvSpPr>
          <p:nvPr>
            <p:ph type="title"/>
          </p:nvPr>
        </p:nvSpPr>
        <p:spPr/>
        <p:txBody>
          <a:bodyPr/>
          <a:lstStyle/>
          <a:p>
            <a:r>
              <a:rPr lang="da-DK" dirty="0"/>
              <a:t>Oplæringsplanen – eksempler fra Offentlig administration</a:t>
            </a:r>
          </a:p>
        </p:txBody>
      </p:sp>
      <p:sp>
        <p:nvSpPr>
          <p:cNvPr id="3" name="Pladsholder til indhold 2">
            <a:extLst>
              <a:ext uri="{FF2B5EF4-FFF2-40B4-BE49-F238E27FC236}">
                <a16:creationId xmlns:a16="http://schemas.microsoft.com/office/drawing/2014/main" id="{AC07FB5C-BC34-43CA-B128-5C1356D65425}"/>
              </a:ext>
            </a:extLst>
          </p:cNvPr>
          <p:cNvSpPr>
            <a:spLocks noGrp="1"/>
          </p:cNvSpPr>
          <p:nvPr>
            <p:ph idx="1"/>
          </p:nvPr>
        </p:nvSpPr>
        <p:spPr/>
        <p:txBody>
          <a:bodyPr>
            <a:normAutofit fontScale="92500" lnSpcReduction="20000"/>
          </a:bodyPr>
          <a:lstStyle/>
          <a:p>
            <a:endParaRPr lang="da-DK" dirty="0"/>
          </a:p>
          <a:p>
            <a:r>
              <a:rPr lang="da-DK" dirty="0"/>
              <a:t>9 ugers bundne og 5 ugers valgfrie specialefag, som modsvarer  oplæringsområderne</a:t>
            </a:r>
          </a:p>
          <a:p>
            <a:pPr lvl="1"/>
            <a:r>
              <a:rPr lang="da-DK" dirty="0"/>
              <a:t>”Politisk styring og økonomi”, ”Lovgivning og myndighedsudøvelse” samt ”Borgeren i centrum” (5 ugers varighed)</a:t>
            </a:r>
          </a:p>
          <a:p>
            <a:pPr lvl="1"/>
            <a:r>
              <a:rPr lang="da-DK" dirty="0"/>
              <a:t>”Kommunikation og formidling” samt ”Kommunikation i praksis” (4 ugers varighed)</a:t>
            </a:r>
          </a:p>
          <a:p>
            <a:pPr lvl="1"/>
            <a:r>
              <a:rPr lang="da-DK" dirty="0"/>
              <a:t>”Projektstyring </a:t>
            </a:r>
            <a:r>
              <a:rPr lang="da-DK"/>
              <a:t>i praksis” </a:t>
            </a:r>
            <a:r>
              <a:rPr lang="da-DK" dirty="0"/>
              <a:t>samt ”Innovation, kvalitet og samarbejde” (5 ugers varighed)</a:t>
            </a:r>
          </a:p>
          <a:p>
            <a:endParaRPr lang="da-DK" dirty="0"/>
          </a:p>
          <a:p>
            <a:r>
              <a:rPr lang="da-DK" dirty="0"/>
              <a:t>1 uge til fagprøven</a:t>
            </a:r>
          </a:p>
          <a:p>
            <a:pPr lvl="1"/>
            <a:r>
              <a:rPr lang="da-DK" dirty="0"/>
              <a:t>Fagprøvekontrakt mellem elev, virksomhed og Rybners </a:t>
            </a:r>
          </a:p>
          <a:p>
            <a:pPr lvl="1"/>
            <a:r>
              <a:rPr lang="da-DK" dirty="0"/>
              <a:t>Herefter bunden problemstilling</a:t>
            </a:r>
          </a:p>
          <a:p>
            <a:pPr lvl="1"/>
            <a:r>
              <a:rPr lang="da-DK" dirty="0"/>
              <a:t>Eleven arbejder med problemstillingen i virksomheden; eks. indhente data, foretage interview m.v.</a:t>
            </a:r>
          </a:p>
          <a:p>
            <a:pPr lvl="1"/>
            <a:r>
              <a:rPr lang="da-DK" dirty="0"/>
              <a:t>4 skrivedage til den afsluttende opgave samt 1 dag til selve eksamen</a:t>
            </a:r>
          </a:p>
          <a:p>
            <a:endParaRPr lang="da-DK" dirty="0"/>
          </a:p>
        </p:txBody>
      </p:sp>
    </p:spTree>
    <p:extLst>
      <p:ext uri="{BB962C8B-B14F-4D97-AF65-F5344CB8AC3E}">
        <p14:creationId xmlns:p14="http://schemas.microsoft.com/office/powerpoint/2010/main" val="34000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2E9D2-295B-4216-AE1B-38F6AB25248B}"/>
              </a:ext>
            </a:extLst>
          </p:cNvPr>
          <p:cNvSpPr>
            <a:spLocks noGrp="1"/>
          </p:cNvSpPr>
          <p:nvPr>
            <p:ph type="title"/>
          </p:nvPr>
        </p:nvSpPr>
        <p:spPr/>
        <p:txBody>
          <a:bodyPr/>
          <a:lstStyle/>
          <a:p>
            <a:r>
              <a:rPr lang="da-DK" dirty="0"/>
              <a:t>Oplæringsplanen – eksempler fra Offentlig administration</a:t>
            </a:r>
          </a:p>
        </p:txBody>
      </p:sp>
      <p:sp>
        <p:nvSpPr>
          <p:cNvPr id="3" name="Pladsholder til indhold 2">
            <a:extLst>
              <a:ext uri="{FF2B5EF4-FFF2-40B4-BE49-F238E27FC236}">
                <a16:creationId xmlns:a16="http://schemas.microsoft.com/office/drawing/2014/main" id="{53E12D06-5CA4-42EE-8C9F-DC887F3CF8CA}"/>
              </a:ext>
            </a:extLst>
          </p:cNvPr>
          <p:cNvSpPr>
            <a:spLocks noGrp="1"/>
          </p:cNvSpPr>
          <p:nvPr>
            <p:ph idx="1"/>
          </p:nvPr>
        </p:nvSpPr>
        <p:spPr/>
        <p:txBody>
          <a:bodyPr/>
          <a:lstStyle/>
          <a:p>
            <a:r>
              <a:rPr lang="da-DK" dirty="0"/>
              <a:t>Bundne mål inden for Politik, strategi, handlingsplaner og indsats</a:t>
            </a:r>
          </a:p>
          <a:p>
            <a:pPr marL="0" indent="0">
              <a:buNone/>
            </a:pPr>
            <a:r>
              <a:rPr lang="da-DK" dirty="0"/>
              <a:t> </a:t>
            </a:r>
          </a:p>
        </p:txBody>
      </p:sp>
      <p:pic>
        <p:nvPicPr>
          <p:cNvPr id="4" name="Billede 3">
            <a:extLst>
              <a:ext uri="{FF2B5EF4-FFF2-40B4-BE49-F238E27FC236}">
                <a16:creationId xmlns:a16="http://schemas.microsoft.com/office/drawing/2014/main" id="{55907C03-E306-4D88-98DC-31D995FD014B}"/>
              </a:ext>
            </a:extLst>
          </p:cNvPr>
          <p:cNvPicPr>
            <a:picLocks noChangeAspect="1"/>
          </p:cNvPicPr>
          <p:nvPr/>
        </p:nvPicPr>
        <p:blipFill>
          <a:blip r:embed="rId2"/>
          <a:stretch>
            <a:fillRect/>
          </a:stretch>
        </p:blipFill>
        <p:spPr>
          <a:xfrm>
            <a:off x="1782366" y="2957513"/>
            <a:ext cx="5579269" cy="942975"/>
          </a:xfrm>
          <a:prstGeom prst="rect">
            <a:avLst/>
          </a:prstGeom>
        </p:spPr>
      </p:pic>
    </p:spTree>
    <p:extLst>
      <p:ext uri="{BB962C8B-B14F-4D97-AF65-F5344CB8AC3E}">
        <p14:creationId xmlns:p14="http://schemas.microsoft.com/office/powerpoint/2010/main" val="261993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73327-45E6-4B19-AB6D-C3402CECFF9F}"/>
              </a:ext>
            </a:extLst>
          </p:cNvPr>
          <p:cNvSpPr>
            <a:spLocks noGrp="1"/>
          </p:cNvSpPr>
          <p:nvPr>
            <p:ph type="title"/>
          </p:nvPr>
        </p:nvSpPr>
        <p:spPr/>
        <p:txBody>
          <a:bodyPr/>
          <a:lstStyle/>
          <a:p>
            <a:r>
              <a:rPr lang="da-DK" dirty="0"/>
              <a:t>Oplæringsplanen – eksempler fra Offentlig administration</a:t>
            </a:r>
          </a:p>
        </p:txBody>
      </p:sp>
      <p:sp>
        <p:nvSpPr>
          <p:cNvPr id="3" name="Pladsholder til indhold 2">
            <a:extLst>
              <a:ext uri="{FF2B5EF4-FFF2-40B4-BE49-F238E27FC236}">
                <a16:creationId xmlns:a16="http://schemas.microsoft.com/office/drawing/2014/main" id="{C5694E0B-5F52-493D-9AAD-028EED1B217D}"/>
              </a:ext>
            </a:extLst>
          </p:cNvPr>
          <p:cNvSpPr>
            <a:spLocks noGrp="1"/>
          </p:cNvSpPr>
          <p:nvPr>
            <p:ph idx="1"/>
          </p:nvPr>
        </p:nvSpPr>
        <p:spPr/>
        <p:txBody>
          <a:bodyPr/>
          <a:lstStyle/>
          <a:p>
            <a:r>
              <a:rPr lang="da-DK" dirty="0"/>
              <a:t>Bundent fag Politisk styring og økonomi</a:t>
            </a:r>
          </a:p>
        </p:txBody>
      </p:sp>
      <p:pic>
        <p:nvPicPr>
          <p:cNvPr id="4" name="Billede 3">
            <a:extLst>
              <a:ext uri="{FF2B5EF4-FFF2-40B4-BE49-F238E27FC236}">
                <a16:creationId xmlns:a16="http://schemas.microsoft.com/office/drawing/2014/main" id="{35ACC8B4-FF33-4CF4-8F55-239BB3B5338B}"/>
              </a:ext>
            </a:extLst>
          </p:cNvPr>
          <p:cNvPicPr/>
          <p:nvPr/>
        </p:nvPicPr>
        <p:blipFill>
          <a:blip r:embed="rId2"/>
          <a:stretch>
            <a:fillRect/>
          </a:stretch>
        </p:blipFill>
        <p:spPr>
          <a:xfrm>
            <a:off x="1035665" y="2440454"/>
            <a:ext cx="6871335" cy="3248025"/>
          </a:xfrm>
          <a:prstGeom prst="rect">
            <a:avLst/>
          </a:prstGeom>
        </p:spPr>
      </p:pic>
    </p:spTree>
    <p:extLst>
      <p:ext uri="{BB962C8B-B14F-4D97-AF65-F5344CB8AC3E}">
        <p14:creationId xmlns:p14="http://schemas.microsoft.com/office/powerpoint/2010/main" val="74182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57C30-3925-46A6-B311-56EFB90D2341}"/>
              </a:ext>
            </a:extLst>
          </p:cNvPr>
          <p:cNvSpPr>
            <a:spLocks noGrp="1"/>
          </p:cNvSpPr>
          <p:nvPr>
            <p:ph type="title"/>
          </p:nvPr>
        </p:nvSpPr>
        <p:spPr/>
        <p:txBody>
          <a:bodyPr/>
          <a:lstStyle/>
          <a:p>
            <a:r>
              <a:rPr lang="da-DK" dirty="0"/>
              <a:t>Oplæringsplanen – eksempler fra Offentlig administration</a:t>
            </a:r>
          </a:p>
        </p:txBody>
      </p:sp>
      <p:sp>
        <p:nvSpPr>
          <p:cNvPr id="3" name="Pladsholder til indhold 2">
            <a:extLst>
              <a:ext uri="{FF2B5EF4-FFF2-40B4-BE49-F238E27FC236}">
                <a16:creationId xmlns:a16="http://schemas.microsoft.com/office/drawing/2014/main" id="{DD7939AF-2DA3-4562-B173-9B5269A32CAA}"/>
              </a:ext>
            </a:extLst>
          </p:cNvPr>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r>
              <a:rPr lang="da-DK" dirty="0"/>
              <a:t>Se vedhæftede beskrivelse af flere eksempler, som er tilknyttet de bundne oplæringsområder og bundne specialefag</a:t>
            </a:r>
          </a:p>
          <a:p>
            <a:endParaRPr lang="da-DK" dirty="0"/>
          </a:p>
        </p:txBody>
      </p:sp>
      <p:pic>
        <p:nvPicPr>
          <p:cNvPr id="4" name="Billede 3">
            <a:extLst>
              <a:ext uri="{FF2B5EF4-FFF2-40B4-BE49-F238E27FC236}">
                <a16:creationId xmlns:a16="http://schemas.microsoft.com/office/drawing/2014/main" id="{ED06FC14-5ABA-4A99-96C9-70A9669BDC37}"/>
              </a:ext>
            </a:extLst>
          </p:cNvPr>
          <p:cNvPicPr/>
          <p:nvPr/>
        </p:nvPicPr>
        <p:blipFill>
          <a:blip r:embed="rId2"/>
          <a:stretch>
            <a:fillRect/>
          </a:stretch>
        </p:blipFill>
        <p:spPr>
          <a:xfrm>
            <a:off x="628650" y="1921173"/>
            <a:ext cx="5414963" cy="1253966"/>
          </a:xfrm>
          <a:prstGeom prst="rect">
            <a:avLst/>
          </a:prstGeom>
        </p:spPr>
      </p:pic>
      <p:pic>
        <p:nvPicPr>
          <p:cNvPr id="5" name="Billede 4">
            <a:extLst>
              <a:ext uri="{FF2B5EF4-FFF2-40B4-BE49-F238E27FC236}">
                <a16:creationId xmlns:a16="http://schemas.microsoft.com/office/drawing/2014/main" id="{5E009F4A-A349-4721-84A3-F5FE176A1B10}"/>
              </a:ext>
            </a:extLst>
          </p:cNvPr>
          <p:cNvPicPr/>
          <p:nvPr/>
        </p:nvPicPr>
        <p:blipFill>
          <a:blip r:embed="rId3"/>
          <a:stretch>
            <a:fillRect/>
          </a:stretch>
        </p:blipFill>
        <p:spPr>
          <a:xfrm>
            <a:off x="681470" y="3332798"/>
            <a:ext cx="6761798" cy="1135856"/>
          </a:xfrm>
          <a:prstGeom prst="rect">
            <a:avLst/>
          </a:prstGeom>
        </p:spPr>
      </p:pic>
    </p:spTree>
    <p:extLst>
      <p:ext uri="{BB962C8B-B14F-4D97-AF65-F5344CB8AC3E}">
        <p14:creationId xmlns:p14="http://schemas.microsoft.com/office/powerpoint/2010/main" val="229489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F07E7-2058-44B9-880F-9ABB143024BE}"/>
              </a:ext>
            </a:extLst>
          </p:cNvPr>
          <p:cNvSpPr>
            <a:spLocks noGrp="1"/>
          </p:cNvSpPr>
          <p:nvPr>
            <p:ph type="title"/>
          </p:nvPr>
        </p:nvSpPr>
        <p:spPr/>
        <p:txBody>
          <a:bodyPr/>
          <a:lstStyle/>
          <a:p>
            <a:r>
              <a:rPr lang="da-DK" dirty="0"/>
              <a:t>Eksempler til samtaleskemaer til opfølgning på specialefag</a:t>
            </a:r>
          </a:p>
        </p:txBody>
      </p:sp>
      <p:sp>
        <p:nvSpPr>
          <p:cNvPr id="3" name="Pladsholder til indhold 2">
            <a:extLst>
              <a:ext uri="{FF2B5EF4-FFF2-40B4-BE49-F238E27FC236}">
                <a16:creationId xmlns:a16="http://schemas.microsoft.com/office/drawing/2014/main" id="{1A52A2C2-DB36-4749-AE4A-FDAFB1D321E7}"/>
              </a:ext>
            </a:extLst>
          </p:cNvPr>
          <p:cNvSpPr>
            <a:spLocks noGrp="1"/>
          </p:cNvSpPr>
          <p:nvPr>
            <p:ph idx="1"/>
          </p:nvPr>
        </p:nvSpPr>
        <p:spPr/>
        <p:txBody>
          <a:bodyPr>
            <a:normAutofit lnSpcReduction="10000"/>
          </a:bodyPr>
          <a:lstStyle/>
          <a:p>
            <a:r>
              <a:rPr lang="da-DK" dirty="0"/>
              <a:t>Der er krav om min. 3 opfølgningssamtaler i løbet af uddannelsestiden</a:t>
            </a:r>
          </a:p>
          <a:p>
            <a:pPr lvl="1"/>
            <a:r>
              <a:rPr lang="da-DK" dirty="0"/>
              <a:t>1. opfølgningssamtale afholdes inden prøvetidens udløb</a:t>
            </a:r>
          </a:p>
          <a:p>
            <a:pPr lvl="1"/>
            <a:r>
              <a:rPr lang="da-DK" dirty="0"/>
              <a:t>2. opfølgningssamtale i løbet af uddannelsestiden</a:t>
            </a:r>
          </a:p>
          <a:p>
            <a:pPr lvl="1"/>
            <a:r>
              <a:rPr lang="da-DK" dirty="0"/>
              <a:t>3. opfølgningssamtale i forbindelse med fagprøven</a:t>
            </a:r>
          </a:p>
          <a:p>
            <a:pPr lvl="1"/>
            <a:endParaRPr lang="da-DK" dirty="0"/>
          </a:p>
          <a:p>
            <a:r>
              <a:rPr lang="da-DK" dirty="0"/>
              <a:t>Vi anbefaler opfølgningssamtaler i forbindelse med hvert skoleophold</a:t>
            </a:r>
          </a:p>
          <a:p>
            <a:pPr lvl="1"/>
            <a:r>
              <a:rPr lang="da-DK" dirty="0"/>
              <a:t>Giver eleven bedre forståelse af vekselvirkning mellem teori og praksis</a:t>
            </a:r>
          </a:p>
          <a:p>
            <a:pPr lvl="1"/>
            <a:r>
              <a:rPr lang="da-DK" dirty="0"/>
              <a:t>Opfølgning på oplæringsplanen</a:t>
            </a:r>
          </a:p>
          <a:p>
            <a:pPr lvl="1"/>
            <a:r>
              <a:rPr lang="da-DK" dirty="0"/>
              <a:t>Giver afklaring i forhold til forskelle på elevers oplæring og forskelle i virksomheder</a:t>
            </a:r>
          </a:p>
          <a:p>
            <a:pPr lvl="1"/>
            <a:endParaRPr lang="da-DK" dirty="0"/>
          </a:p>
          <a:p>
            <a:r>
              <a:rPr lang="da-DK" dirty="0"/>
              <a:t>Vedhæftede forslag til samtaleskemaer kan bruges</a:t>
            </a:r>
          </a:p>
        </p:txBody>
      </p:sp>
    </p:spTree>
    <p:extLst>
      <p:ext uri="{BB962C8B-B14F-4D97-AF65-F5344CB8AC3E}">
        <p14:creationId xmlns:p14="http://schemas.microsoft.com/office/powerpoint/2010/main" val="13466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Elevforløb</a:t>
            </a:r>
          </a:p>
        </p:txBody>
      </p:sp>
      <p:sp>
        <p:nvSpPr>
          <p:cNvPr id="3" name="Pladsholder til indhold 2"/>
          <p:cNvSpPr>
            <a:spLocks noGrp="1"/>
          </p:cNvSpPr>
          <p:nvPr>
            <p:ph idx="1"/>
          </p:nvPr>
        </p:nvSpPr>
        <p:spPr>
          <a:xfrm>
            <a:off x="628650" y="1280160"/>
            <a:ext cx="7886700" cy="4896803"/>
          </a:xfrm>
        </p:spPr>
        <p:txBody>
          <a:bodyPr>
            <a:normAutofit fontScale="92500" lnSpcReduction="20000"/>
          </a:bodyPr>
          <a:lstStyle/>
          <a:p>
            <a:r>
              <a:rPr lang="da-DK" dirty="0"/>
              <a:t>Tidligere ordning = HG</a:t>
            </a:r>
          </a:p>
          <a:p>
            <a:pPr lvl="1"/>
            <a:r>
              <a:rPr lang="da-DK" dirty="0"/>
              <a:t>2-årigt elevforløb uanset alder</a:t>
            </a:r>
          </a:p>
          <a:p>
            <a:pPr lvl="1"/>
            <a:endParaRPr lang="da-DK" dirty="0"/>
          </a:p>
          <a:p>
            <a:r>
              <a:rPr lang="da-DK" dirty="0"/>
              <a:t>Specialefag Offentlig administration</a:t>
            </a:r>
          </a:p>
          <a:p>
            <a:pPr lvl="1"/>
            <a:r>
              <a:rPr lang="da-DK" dirty="0"/>
              <a:t>13 ugers bundne			</a:t>
            </a:r>
          </a:p>
          <a:p>
            <a:pPr lvl="1"/>
            <a:r>
              <a:rPr lang="da-DK" dirty="0"/>
              <a:t>2 uger til fagprøven</a:t>
            </a:r>
          </a:p>
          <a:p>
            <a:endParaRPr lang="da-DK" dirty="0"/>
          </a:p>
          <a:p>
            <a:r>
              <a:rPr lang="da-DK" dirty="0"/>
              <a:t>Ny ordning = EUS eller EUX</a:t>
            </a:r>
          </a:p>
          <a:p>
            <a:pPr lvl="1"/>
            <a:r>
              <a:rPr lang="da-DK" dirty="0"/>
              <a:t>Op til 2-årigt elevforløb for elever over 25 år</a:t>
            </a:r>
          </a:p>
          <a:p>
            <a:endParaRPr lang="da-DK" dirty="0"/>
          </a:p>
          <a:p>
            <a:r>
              <a:rPr lang="da-DK" dirty="0"/>
              <a:t>Specialefag Offentlig administration</a:t>
            </a:r>
          </a:p>
          <a:p>
            <a:pPr lvl="1"/>
            <a:r>
              <a:rPr lang="da-DK" dirty="0"/>
              <a:t>9 ugers bundne			</a:t>
            </a:r>
          </a:p>
          <a:p>
            <a:pPr lvl="1"/>
            <a:r>
              <a:rPr lang="da-DK" dirty="0"/>
              <a:t>5 ugers valgfrie </a:t>
            </a:r>
          </a:p>
          <a:p>
            <a:pPr lvl="2"/>
            <a:r>
              <a:rPr lang="da-DK" sz="1300" dirty="0"/>
              <a:t>(</a:t>
            </a:r>
            <a:r>
              <a:rPr lang="da-DK" sz="1300" dirty="0" err="1"/>
              <a:t>Forudvalgt</a:t>
            </a:r>
            <a:r>
              <a:rPr lang="da-DK" sz="1300" dirty="0"/>
              <a:t> af </a:t>
            </a:r>
            <a:r>
              <a:rPr lang="da-DK" sz="1300" dirty="0" err="1"/>
              <a:t>Rybners</a:t>
            </a:r>
            <a:r>
              <a:rPr lang="da-DK" sz="1300" dirty="0"/>
              <a:t>, i samarbejde med de uddannelsesansvarlige)</a:t>
            </a:r>
            <a:r>
              <a:rPr lang="da-DK" dirty="0"/>
              <a:t>		</a:t>
            </a:r>
          </a:p>
          <a:p>
            <a:pPr lvl="1"/>
            <a:r>
              <a:rPr lang="da-DK" dirty="0"/>
              <a:t>1 uge til fagprøven</a:t>
            </a:r>
          </a:p>
          <a:p>
            <a:pPr lvl="1"/>
            <a:endParaRPr lang="da-DK" dirty="0"/>
          </a:p>
          <a:p>
            <a:r>
              <a:rPr lang="da-DK" dirty="0"/>
              <a:t>Eleverne følges ad, men der er forskel i benævnelse og valgmuligheder	</a:t>
            </a:r>
          </a:p>
        </p:txBody>
      </p:sp>
      <p:sp>
        <p:nvSpPr>
          <p:cNvPr id="4" name="Pladsholder til slidenummer 3"/>
          <p:cNvSpPr>
            <a:spLocks noGrp="1"/>
          </p:cNvSpPr>
          <p:nvPr>
            <p:ph type="sldNum" sz="quarter" idx="12"/>
          </p:nvPr>
        </p:nvSpPr>
        <p:spPr/>
        <p:txBody>
          <a:bodyPr/>
          <a:lstStyle/>
          <a:p>
            <a:fld id="{E94956E9-C9BB-4A42-8F5B-E48AA9AA1C17}" type="slidenum">
              <a:rPr lang="da-DK" smtClean="0"/>
              <a:t>4</a:t>
            </a:fld>
            <a:endParaRPr lang="da-DK"/>
          </a:p>
        </p:txBody>
      </p:sp>
    </p:spTree>
    <p:extLst>
      <p:ext uri="{BB962C8B-B14F-4D97-AF65-F5344CB8AC3E}">
        <p14:creationId xmlns:p14="http://schemas.microsoft.com/office/powerpoint/2010/main" val="140600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0"/>
            <a:ext cx="7886700" cy="942109"/>
          </a:xfrm>
        </p:spPr>
        <p:txBody>
          <a:bodyPr/>
          <a:lstStyle/>
          <a:p>
            <a:r>
              <a:rPr lang="da-DK" dirty="0">
                <a:solidFill>
                  <a:schemeClr val="bg1"/>
                </a:solidFill>
              </a:rPr>
              <a:t>Mødestruktur:</a:t>
            </a:r>
          </a:p>
        </p:txBody>
      </p:sp>
      <p:sp>
        <p:nvSpPr>
          <p:cNvPr id="3" name="Pladsholder til indhold 2"/>
          <p:cNvSpPr>
            <a:spLocks noGrp="1"/>
          </p:cNvSpPr>
          <p:nvPr>
            <p:ph idx="1"/>
          </p:nvPr>
        </p:nvSpPr>
        <p:spPr/>
        <p:txBody>
          <a:bodyPr>
            <a:normAutofit fontScale="92500"/>
          </a:bodyPr>
          <a:lstStyle/>
          <a:p>
            <a:r>
              <a:rPr lang="da-DK" dirty="0"/>
              <a:t>I forbindelse med elevernes fagprøve, indkalder vi oplæringsansvarlige til info møde omkring dette.</a:t>
            </a:r>
          </a:p>
          <a:p>
            <a:endParaRPr lang="da-DK" dirty="0"/>
          </a:p>
          <a:p>
            <a:r>
              <a:rPr lang="da-DK" dirty="0"/>
              <a:t>Dette betyder, at I fremadrettet indkaldes til to møder i forbindelse med jeres elevers forløb.</a:t>
            </a:r>
          </a:p>
          <a:p>
            <a:pPr marL="0" indent="0">
              <a:buNone/>
            </a:pPr>
            <a:endParaRPr lang="da-DK" dirty="0"/>
          </a:p>
          <a:p>
            <a:r>
              <a:rPr lang="da-DK" dirty="0"/>
              <a:t>I kan altid kontakte os undervejs, hvis I har spørgsmål</a:t>
            </a:r>
          </a:p>
          <a:p>
            <a:endParaRPr lang="da-DK" dirty="0"/>
          </a:p>
          <a:p>
            <a:pPr marL="0" indent="0">
              <a:buNone/>
            </a:pPr>
            <a:r>
              <a:rPr lang="da-DK" dirty="0">
                <a:highlight>
                  <a:srgbClr val="FFFF00"/>
                </a:highlight>
              </a:rPr>
              <a:t>NB Vi afholder netværksmøde for oplæringsansvarlige </a:t>
            </a:r>
          </a:p>
          <a:p>
            <a:pPr marL="0" indent="0">
              <a:buNone/>
            </a:pPr>
            <a:r>
              <a:rPr lang="da-DK" dirty="0">
                <a:highlight>
                  <a:srgbClr val="FFFF00"/>
                </a:highlight>
              </a:rPr>
              <a:t>Og 2. års elever d. 11 okt. vedr. fagprøve – tjek digital post </a:t>
            </a:r>
            <a:r>
              <a:rPr lang="da-DK" dirty="0">
                <a:highlight>
                  <a:srgbClr val="FFFF00"/>
                </a:highlight>
                <a:sym typeface="Wingdings" panose="05000000000000000000" pitchFamily="2" charset="2"/>
              </a:rPr>
              <a:t> </a:t>
            </a:r>
            <a:endParaRPr lang="da-DK" dirty="0">
              <a:highlight>
                <a:srgbClr val="FFFF00"/>
              </a:highlight>
            </a:endParaRPr>
          </a:p>
          <a:p>
            <a:endParaRPr lang="da-DK" dirty="0"/>
          </a:p>
          <a:p>
            <a:pPr marL="342900" lvl="1" indent="0">
              <a:buNone/>
            </a:pPr>
            <a:r>
              <a:rPr lang="da-DK" dirty="0"/>
              <a:t> </a:t>
            </a:r>
          </a:p>
          <a:p>
            <a:pPr marL="0" indent="0">
              <a:buNone/>
            </a:pPr>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40</a:t>
            </a:fld>
            <a:endParaRPr lang="da-DK" dirty="0"/>
          </a:p>
        </p:txBody>
      </p:sp>
    </p:spTree>
    <p:extLst>
      <p:ext uri="{BB962C8B-B14F-4D97-AF65-F5344CB8AC3E}">
        <p14:creationId xmlns:p14="http://schemas.microsoft.com/office/powerpoint/2010/main" val="183430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089890"/>
            <a:ext cx="7886700" cy="1588655"/>
          </a:xfrm>
        </p:spPr>
        <p:txBody>
          <a:bodyPr/>
          <a:lstStyle/>
          <a:p>
            <a:r>
              <a:rPr lang="da-DK" dirty="0"/>
              <a:t>Afslutning</a:t>
            </a:r>
            <a:br>
              <a:rPr lang="da-DK" dirty="0"/>
            </a:br>
            <a:endParaRPr lang="da-DK" dirty="0"/>
          </a:p>
        </p:txBody>
      </p:sp>
      <p:sp>
        <p:nvSpPr>
          <p:cNvPr id="3" name="Pladsholder til slidenummer 2"/>
          <p:cNvSpPr>
            <a:spLocks noGrp="1"/>
          </p:cNvSpPr>
          <p:nvPr>
            <p:ph type="sldNum" sz="quarter" idx="12"/>
          </p:nvPr>
        </p:nvSpPr>
        <p:spPr/>
        <p:txBody>
          <a:bodyPr/>
          <a:lstStyle/>
          <a:p>
            <a:fld id="{FD945FB1-3A11-4D04-B6C6-209C13F16512}" type="slidenum">
              <a:rPr lang="da-DK" smtClean="0"/>
              <a:t>41</a:t>
            </a:fld>
            <a:endParaRPr lang="da-DK" dirty="0"/>
          </a:p>
        </p:txBody>
      </p:sp>
      <p:sp>
        <p:nvSpPr>
          <p:cNvPr id="4" name="Pladsholder til indhold 3"/>
          <p:cNvSpPr>
            <a:spLocks noGrp="1"/>
          </p:cNvSpPr>
          <p:nvPr>
            <p:ph idx="1"/>
          </p:nvPr>
        </p:nvSpPr>
        <p:spPr>
          <a:xfrm>
            <a:off x="739486" y="2006889"/>
            <a:ext cx="7886700" cy="4246563"/>
          </a:xfrm>
        </p:spPr>
        <p:txBody>
          <a:bodyPr/>
          <a:lstStyle/>
          <a:p>
            <a:pPr marL="0" indent="0">
              <a:buNone/>
            </a:pPr>
            <a:endParaRPr lang="da-DK" dirty="0"/>
          </a:p>
          <a:p>
            <a:endParaRPr lang="da-DK" dirty="0"/>
          </a:p>
          <a:p>
            <a:r>
              <a:rPr lang="da-DK" dirty="0"/>
              <a:t>Der fremsendes en regning på kr. 900, som går til kaffe og the på alle skoleophold. + kr. 230 til DISC-profil.</a:t>
            </a:r>
          </a:p>
          <a:p>
            <a:endParaRPr lang="da-DK" dirty="0"/>
          </a:p>
          <a:p>
            <a:r>
              <a:rPr lang="da-DK" dirty="0"/>
              <a:t>Kunne du tænke dig at være censor?</a:t>
            </a:r>
          </a:p>
          <a:p>
            <a:endParaRPr lang="da-DK" dirty="0"/>
          </a:p>
          <a:p>
            <a:r>
              <a:rPr lang="da-DK" dirty="0"/>
              <a:t>Vi står klar til besvarelse af spørgsmål.</a:t>
            </a:r>
          </a:p>
          <a:p>
            <a:endParaRPr lang="da-DK" dirty="0"/>
          </a:p>
        </p:txBody>
      </p:sp>
    </p:spTree>
    <p:extLst>
      <p:ext uri="{BB962C8B-B14F-4D97-AF65-F5344CB8AC3E}">
        <p14:creationId xmlns:p14="http://schemas.microsoft.com/office/powerpoint/2010/main" val="79336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E94956E9-C9BB-4A42-8F5B-E48AA9AA1C17}" type="slidenum">
              <a:rPr lang="da-DK" smtClean="0"/>
              <a:t>42</a:t>
            </a:fld>
            <a:endParaRPr lang="da-DK"/>
          </a:p>
        </p:txBody>
      </p:sp>
      <p:pic>
        <p:nvPicPr>
          <p:cNvPr id="3" name="Billede 2"/>
          <p:cNvPicPr>
            <a:picLocks noChangeAspect="1"/>
          </p:cNvPicPr>
          <p:nvPr/>
        </p:nvPicPr>
        <p:blipFill>
          <a:blip r:embed="rId2"/>
          <a:stretch>
            <a:fillRect/>
          </a:stretch>
        </p:blipFill>
        <p:spPr>
          <a:xfrm>
            <a:off x="1163782" y="1607127"/>
            <a:ext cx="6982691" cy="4498109"/>
          </a:xfrm>
          <a:prstGeom prst="rect">
            <a:avLst/>
          </a:prstGeom>
        </p:spPr>
      </p:pic>
    </p:spTree>
    <p:extLst>
      <p:ext uri="{BB962C8B-B14F-4D97-AF65-F5344CB8AC3E}">
        <p14:creationId xmlns:p14="http://schemas.microsoft.com/office/powerpoint/2010/main" val="386908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111094"/>
            <a:ext cx="7886700" cy="905855"/>
          </a:xfrm>
        </p:spPr>
        <p:txBody>
          <a:bodyPr>
            <a:normAutofit fontScale="90000"/>
          </a:bodyPr>
          <a:lstStyle/>
          <a:p>
            <a:br>
              <a:rPr lang="da-DK" dirty="0">
                <a:solidFill>
                  <a:schemeClr val="bg1"/>
                </a:solidFill>
              </a:rPr>
            </a:br>
            <a:br>
              <a:rPr lang="da-DK" dirty="0">
                <a:solidFill>
                  <a:schemeClr val="bg1"/>
                </a:solidFill>
              </a:rPr>
            </a:br>
            <a:r>
              <a:rPr lang="da-DK" dirty="0">
                <a:solidFill>
                  <a:schemeClr val="bg1"/>
                </a:solidFill>
              </a:rPr>
              <a:t>Afslutning</a:t>
            </a:r>
          </a:p>
        </p:txBody>
      </p:sp>
      <p:sp>
        <p:nvSpPr>
          <p:cNvPr id="3" name="Pladsholder til slidenummer 2"/>
          <p:cNvSpPr>
            <a:spLocks noGrp="1"/>
          </p:cNvSpPr>
          <p:nvPr>
            <p:ph type="sldNum" sz="quarter" idx="12"/>
          </p:nvPr>
        </p:nvSpPr>
        <p:spPr/>
        <p:txBody>
          <a:bodyPr/>
          <a:lstStyle/>
          <a:p>
            <a:fld id="{FD945FB1-3A11-4D04-B6C6-209C13F16512}" type="slidenum">
              <a:rPr lang="da-DK" smtClean="0"/>
              <a:t>43</a:t>
            </a:fld>
            <a:endParaRPr lang="da-DK" dirty="0"/>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pic>
        <p:nvPicPr>
          <p:cNvPr id="5" name="Billede 4"/>
          <p:cNvPicPr>
            <a:picLocks noChangeAspect="1"/>
          </p:cNvPicPr>
          <p:nvPr/>
        </p:nvPicPr>
        <p:blipFill>
          <a:blip r:embed="rId2"/>
          <a:stretch>
            <a:fillRect/>
          </a:stretch>
        </p:blipFill>
        <p:spPr>
          <a:xfrm>
            <a:off x="397164" y="1736437"/>
            <a:ext cx="8312727" cy="3768436"/>
          </a:xfrm>
          <a:prstGeom prst="rect">
            <a:avLst/>
          </a:prstGeom>
        </p:spPr>
      </p:pic>
      <p:sp>
        <p:nvSpPr>
          <p:cNvPr id="6" name="Ellipse 5"/>
          <p:cNvSpPr/>
          <p:nvPr/>
        </p:nvSpPr>
        <p:spPr>
          <a:xfrm rot="1080868">
            <a:off x="3620655" y="4211782"/>
            <a:ext cx="5301672" cy="1617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FF0000"/>
                </a:solidFill>
              </a:rPr>
              <a:t>Vi er klar til at besvare spørgsmål….</a:t>
            </a:r>
          </a:p>
        </p:txBody>
      </p:sp>
    </p:spTree>
    <p:extLst>
      <p:ext uri="{BB962C8B-B14F-4D97-AF65-F5344CB8AC3E}">
        <p14:creationId xmlns:p14="http://schemas.microsoft.com/office/powerpoint/2010/main" val="102269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EE851-FDAA-4A21-9DDA-EC254ED38BE5}"/>
              </a:ext>
            </a:extLst>
          </p:cNvPr>
          <p:cNvSpPr>
            <a:spLocks noGrp="1"/>
          </p:cNvSpPr>
          <p:nvPr>
            <p:ph type="title"/>
          </p:nvPr>
        </p:nvSpPr>
        <p:spPr/>
        <p:txBody>
          <a:bodyPr/>
          <a:lstStyle/>
          <a:p>
            <a:r>
              <a:rPr lang="da-DK" dirty="0"/>
              <a:t>Uddannelsesnævnet / oplæringsplan</a:t>
            </a:r>
          </a:p>
        </p:txBody>
      </p:sp>
      <p:sp>
        <p:nvSpPr>
          <p:cNvPr id="3" name="Pladsholder til indhold 2">
            <a:extLst>
              <a:ext uri="{FF2B5EF4-FFF2-40B4-BE49-F238E27FC236}">
                <a16:creationId xmlns:a16="http://schemas.microsoft.com/office/drawing/2014/main" id="{82FD94DE-FF19-43CD-8517-18257ACC2A36}"/>
              </a:ext>
            </a:extLst>
          </p:cNvPr>
          <p:cNvSpPr>
            <a:spLocks noGrp="1"/>
          </p:cNvSpPr>
          <p:nvPr>
            <p:ph idx="1"/>
          </p:nvPr>
        </p:nvSpPr>
        <p:spPr/>
        <p:txBody>
          <a:bodyPr/>
          <a:lstStyle/>
          <a:p>
            <a:r>
              <a:rPr lang="da-DK" b="1" dirty="0"/>
              <a:t>Uddannelsesnævnet:</a:t>
            </a:r>
          </a:p>
          <a:p>
            <a:endParaRPr lang="da-DK" b="1" dirty="0"/>
          </a:p>
          <a:p>
            <a:r>
              <a:rPr lang="da-DK" dirty="0">
                <a:hlinkClick r:id="rId2"/>
              </a:rPr>
              <a:t>https://www.uddannelsesnaevnet.dk/erhvervsuddannelser/kontoruddannelsen</a:t>
            </a:r>
            <a:endParaRPr lang="da-DK" dirty="0"/>
          </a:p>
          <a:p>
            <a:endParaRPr lang="da-DK" dirty="0"/>
          </a:p>
          <a:p>
            <a:r>
              <a:rPr lang="da-DK" b="1" dirty="0"/>
              <a:t>Oplæringsplan:</a:t>
            </a:r>
          </a:p>
          <a:p>
            <a:r>
              <a:rPr lang="da-DK" dirty="0">
                <a:hlinkClick r:id="rId3"/>
              </a:rPr>
              <a:t>https://www.uddannelsesnaevnet.dk/virksomheder/planer-for-oplaering</a:t>
            </a:r>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9D7D9ADB-AF8D-4F4D-A45E-1A0D55778706}"/>
              </a:ext>
            </a:extLst>
          </p:cNvPr>
          <p:cNvSpPr>
            <a:spLocks noGrp="1"/>
          </p:cNvSpPr>
          <p:nvPr>
            <p:ph type="sldNum" sz="quarter" idx="12"/>
          </p:nvPr>
        </p:nvSpPr>
        <p:spPr/>
        <p:txBody>
          <a:bodyPr/>
          <a:lstStyle/>
          <a:p>
            <a:fld id="{E94956E9-C9BB-4A42-8F5B-E48AA9AA1C17}" type="slidenum">
              <a:rPr lang="da-DK" smtClean="0"/>
              <a:t>5</a:t>
            </a:fld>
            <a:endParaRPr lang="da-DK"/>
          </a:p>
        </p:txBody>
      </p:sp>
    </p:spTree>
    <p:extLst>
      <p:ext uri="{BB962C8B-B14F-4D97-AF65-F5344CB8AC3E}">
        <p14:creationId xmlns:p14="http://schemas.microsoft.com/office/powerpoint/2010/main" val="220669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Specialefag offentlig administration</a:t>
            </a:r>
            <a:br>
              <a:rPr lang="da-DK" dirty="0"/>
            </a:br>
            <a:r>
              <a:rPr lang="da-DK" dirty="0"/>
              <a:t>bundne fag</a:t>
            </a:r>
          </a:p>
        </p:txBody>
      </p:sp>
      <p:sp>
        <p:nvSpPr>
          <p:cNvPr id="3" name="Pladsholder til indhold 2"/>
          <p:cNvSpPr>
            <a:spLocks noGrp="1"/>
          </p:cNvSpPr>
          <p:nvPr>
            <p:ph sz="half" idx="1"/>
          </p:nvPr>
        </p:nvSpPr>
        <p:spPr>
          <a:solidFill>
            <a:srgbClr val="FFFF00"/>
          </a:solidFill>
        </p:spPr>
        <p:txBody>
          <a:bodyPr>
            <a:normAutofit/>
          </a:bodyPr>
          <a:lstStyle/>
          <a:p>
            <a:pPr marL="0" lvl="0" indent="0">
              <a:buNone/>
            </a:pPr>
            <a:r>
              <a:rPr lang="da-DK" b="1" dirty="0"/>
              <a:t>NY ORDNING:</a:t>
            </a:r>
          </a:p>
          <a:p>
            <a:pPr lvl="0"/>
            <a:r>
              <a:rPr lang="da-DK" dirty="0"/>
              <a:t>Kommunikation og formidling</a:t>
            </a:r>
          </a:p>
          <a:p>
            <a:pPr lvl="0"/>
            <a:r>
              <a:rPr lang="da-DK" dirty="0"/>
              <a:t>Lovgivning og myndighedsudøvelse</a:t>
            </a:r>
          </a:p>
          <a:p>
            <a:pPr lvl="0"/>
            <a:r>
              <a:rPr lang="da-DK" dirty="0"/>
              <a:t>Politisk styring og økonomi</a:t>
            </a:r>
          </a:p>
          <a:p>
            <a:pPr lvl="0"/>
            <a:r>
              <a:rPr lang="da-DK" dirty="0"/>
              <a:t>Innovation, kvalitet og samarbejde</a:t>
            </a:r>
          </a:p>
          <a:p>
            <a:endParaRPr lang="da-DK" dirty="0"/>
          </a:p>
        </p:txBody>
      </p:sp>
      <p:sp>
        <p:nvSpPr>
          <p:cNvPr id="4" name="Pladsholder til indhold 3"/>
          <p:cNvSpPr>
            <a:spLocks noGrp="1"/>
          </p:cNvSpPr>
          <p:nvPr>
            <p:ph sz="half" idx="2"/>
          </p:nvPr>
        </p:nvSpPr>
        <p:spPr>
          <a:xfrm>
            <a:off x="4629150" y="1628775"/>
            <a:ext cx="3886200" cy="4640552"/>
          </a:xfrm>
          <a:solidFill>
            <a:srgbClr val="FFFF00"/>
          </a:solidFill>
        </p:spPr>
        <p:txBody>
          <a:bodyPr>
            <a:normAutofit/>
          </a:bodyPr>
          <a:lstStyle/>
          <a:p>
            <a:pPr marL="0" indent="0">
              <a:buNone/>
            </a:pPr>
            <a:r>
              <a:rPr lang="da-DK" b="1" dirty="0"/>
              <a:t>TIDLIGERE ORDNING:</a:t>
            </a:r>
          </a:p>
          <a:p>
            <a:r>
              <a:rPr lang="da-DK" dirty="0"/>
              <a:t>Kommunikation</a:t>
            </a:r>
          </a:p>
          <a:p>
            <a:r>
              <a:rPr lang="da-DK" dirty="0"/>
              <a:t>Lovgivning</a:t>
            </a:r>
          </a:p>
          <a:p>
            <a:r>
              <a:rPr lang="da-DK" dirty="0"/>
              <a:t>Organisation og samarbejde</a:t>
            </a:r>
          </a:p>
          <a:p>
            <a:r>
              <a:rPr lang="da-DK" dirty="0"/>
              <a:t>Politik og økonomi</a:t>
            </a:r>
          </a:p>
          <a:p>
            <a:endParaRPr lang="da-DK" dirty="0"/>
          </a:p>
          <a:p>
            <a:pPr lvl="1"/>
            <a:endParaRPr lang="da-DK" dirty="0"/>
          </a:p>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6</a:t>
            </a:fld>
            <a:endParaRPr lang="da-DK"/>
          </a:p>
        </p:txBody>
      </p:sp>
    </p:spTree>
    <p:extLst>
      <p:ext uri="{BB962C8B-B14F-4D97-AF65-F5344CB8AC3E}">
        <p14:creationId xmlns:p14="http://schemas.microsoft.com/office/powerpoint/2010/main" val="263748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2200" dirty="0"/>
            </a:br>
            <a:r>
              <a:rPr lang="da-DK" sz="2200" dirty="0"/>
              <a:t>Elever, der er påbegyndt </a:t>
            </a:r>
            <a:r>
              <a:rPr lang="da-DK" sz="2200" b="1" dirty="0"/>
              <a:t>EUS eller GF2-EUX inden og efter</a:t>
            </a:r>
            <a:r>
              <a:rPr lang="da-DK" sz="2200" dirty="0"/>
              <a:t> det fyldte 25. år</a:t>
            </a:r>
            <a:br>
              <a:rPr lang="da-DK" sz="2200" dirty="0"/>
            </a:br>
            <a:r>
              <a:rPr lang="da-DK" sz="2200" dirty="0"/>
              <a:t>Specialefag Offentlig administration</a:t>
            </a:r>
            <a:br>
              <a:rPr lang="da-DK" dirty="0"/>
            </a:br>
            <a:endParaRPr lang="da-DK" dirty="0"/>
          </a:p>
        </p:txBody>
      </p:sp>
      <p:sp>
        <p:nvSpPr>
          <p:cNvPr id="3" name="Pladsholder til indhold 2"/>
          <p:cNvSpPr>
            <a:spLocks noGrp="1"/>
          </p:cNvSpPr>
          <p:nvPr>
            <p:ph idx="1"/>
          </p:nvPr>
        </p:nvSpPr>
        <p:spPr/>
        <p:txBody>
          <a:bodyPr>
            <a:normAutofit fontScale="92500" lnSpcReduction="10000"/>
          </a:bodyPr>
          <a:lstStyle/>
          <a:p>
            <a:r>
              <a:rPr lang="da-DK" b="1" dirty="0"/>
              <a:t>Obligatoriske fag – 9 uger i alt:</a:t>
            </a:r>
          </a:p>
          <a:p>
            <a:r>
              <a:rPr lang="da-DK" dirty="0"/>
              <a:t>Lovgivning og myndighedsudøvelse (8809)</a:t>
            </a:r>
          </a:p>
          <a:p>
            <a:r>
              <a:rPr lang="da-DK" dirty="0"/>
              <a:t>Politisk styring og økonomi (10858)</a:t>
            </a:r>
          </a:p>
          <a:p>
            <a:r>
              <a:rPr lang="da-DK" dirty="0"/>
              <a:t>Kommunikation og formidling (10860)</a:t>
            </a:r>
          </a:p>
          <a:p>
            <a:r>
              <a:rPr lang="da-DK" dirty="0"/>
              <a:t>Innovation, kvalitet og samarbejde (10859)</a:t>
            </a:r>
          </a:p>
          <a:p>
            <a:endParaRPr lang="da-DK" b="1" dirty="0"/>
          </a:p>
          <a:p>
            <a:r>
              <a:rPr lang="da-DK" b="1" dirty="0"/>
              <a:t>Bundne Valgfag: - 2 uger i alt:</a:t>
            </a:r>
          </a:p>
          <a:p>
            <a:r>
              <a:rPr lang="da-DK" dirty="0"/>
              <a:t>Kommunikation i Praksis (16145) - kan give 10 ECTS</a:t>
            </a:r>
          </a:p>
          <a:p>
            <a:pPr lvl="1"/>
            <a:r>
              <a:rPr lang="da-DK" dirty="0"/>
              <a:t>Et valgfag fra Akademiuddannelsen i kommunikation i praksis</a:t>
            </a:r>
          </a:p>
          <a:p>
            <a:endParaRPr lang="da-DK" dirty="0"/>
          </a:p>
          <a:p>
            <a:r>
              <a:rPr lang="da-DK" b="1" dirty="0"/>
              <a:t>Bundne Valgfrie specialefag – 3 uger i alt:</a:t>
            </a:r>
          </a:p>
          <a:p>
            <a:r>
              <a:rPr lang="da-DK" dirty="0"/>
              <a:t>Borgeren i centrum i det offentlige Danmark (17040) AU fag – kan give 10 ECTS,</a:t>
            </a:r>
          </a:p>
          <a:p>
            <a:pPr lvl="1"/>
            <a:r>
              <a:rPr lang="da-DK" dirty="0"/>
              <a:t>Et valgfag fra Kommunom uddannelsen</a:t>
            </a:r>
          </a:p>
          <a:p>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7</a:t>
            </a:fld>
            <a:endParaRPr lang="da-DK"/>
          </a:p>
        </p:txBody>
      </p:sp>
    </p:spTree>
    <p:extLst>
      <p:ext uri="{BB962C8B-B14F-4D97-AF65-F5344CB8AC3E}">
        <p14:creationId xmlns:p14="http://schemas.microsoft.com/office/powerpoint/2010/main" val="294375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2200" dirty="0"/>
            </a:br>
            <a:r>
              <a:rPr lang="da-DK" sz="2200" dirty="0"/>
              <a:t>Tidligere ordning for elever over og under 25 år med en HG eller HGS (før 2015)</a:t>
            </a:r>
            <a:br>
              <a:rPr lang="da-DK" sz="2200" dirty="0"/>
            </a:br>
            <a:r>
              <a:rPr lang="da-DK" sz="2200" dirty="0"/>
              <a:t>Specialefag Offentlig administration</a:t>
            </a:r>
            <a:br>
              <a:rPr lang="da-DK" sz="2200" dirty="0"/>
            </a:br>
            <a:endParaRPr lang="da-DK" sz="2200" dirty="0"/>
          </a:p>
        </p:txBody>
      </p:sp>
      <p:sp>
        <p:nvSpPr>
          <p:cNvPr id="3" name="Pladsholder til indhold 2"/>
          <p:cNvSpPr>
            <a:spLocks noGrp="1"/>
          </p:cNvSpPr>
          <p:nvPr>
            <p:ph idx="1"/>
          </p:nvPr>
        </p:nvSpPr>
        <p:spPr/>
        <p:txBody>
          <a:bodyPr>
            <a:normAutofit fontScale="92500" lnSpcReduction="10000"/>
          </a:bodyPr>
          <a:lstStyle/>
          <a:p>
            <a:r>
              <a:rPr lang="da-DK" b="1" dirty="0"/>
              <a:t>Obligatoriske fag – 9 uger i alt: </a:t>
            </a:r>
          </a:p>
          <a:p>
            <a:r>
              <a:rPr lang="da-DK" dirty="0"/>
              <a:t>Lovgivning og myndighedsudøvelse (8809)</a:t>
            </a:r>
          </a:p>
          <a:p>
            <a:r>
              <a:rPr lang="da-DK" dirty="0"/>
              <a:t>Politisk styring og økonomi (10858)</a:t>
            </a:r>
          </a:p>
          <a:p>
            <a:r>
              <a:rPr lang="da-DK" dirty="0"/>
              <a:t>Kommunikation og formidling (10860)</a:t>
            </a:r>
          </a:p>
          <a:p>
            <a:r>
              <a:rPr lang="da-DK" dirty="0"/>
              <a:t>Innovation, kvalitet og samarbejde (10859)</a:t>
            </a:r>
          </a:p>
          <a:p>
            <a:pPr marL="0" indent="0">
              <a:buNone/>
            </a:pPr>
            <a:r>
              <a:rPr lang="da-DK" dirty="0"/>
              <a:t> </a:t>
            </a:r>
            <a:endParaRPr lang="da-DK" b="1" dirty="0"/>
          </a:p>
          <a:p>
            <a:r>
              <a:rPr lang="da-DK" b="1" dirty="0"/>
              <a:t>Valgfrie specialefag – 4 uger:</a:t>
            </a:r>
          </a:p>
          <a:p>
            <a:r>
              <a:rPr lang="da-DK" dirty="0"/>
              <a:t>AU Kommunikation i praksis – 2 uge</a:t>
            </a:r>
          </a:p>
          <a:p>
            <a:r>
              <a:rPr lang="da-DK" dirty="0"/>
              <a:t>AU ”Borgeren i centrum” – 3 uger</a:t>
            </a:r>
          </a:p>
          <a:p>
            <a:pPr marL="0" indent="0">
              <a:buNone/>
            </a:pPr>
            <a:r>
              <a:rPr lang="da-DK" dirty="0"/>
              <a:t>    Alle følger undervisningen også selvom du ikke går op </a:t>
            </a:r>
          </a:p>
          <a:p>
            <a:pPr marL="0" indent="0">
              <a:buNone/>
            </a:pPr>
            <a:r>
              <a:rPr lang="da-DK" dirty="0"/>
              <a:t>    til privatist eksamen i ”Borgeren i centrum”.</a:t>
            </a:r>
          </a:p>
          <a:p>
            <a:pPr marL="0" indent="0">
              <a:buNone/>
            </a:pPr>
            <a:endParaRPr lang="da-DK" dirty="0">
              <a:solidFill>
                <a:srgbClr val="FF0000"/>
              </a:solidFill>
            </a:endParaRPr>
          </a:p>
          <a:p>
            <a:r>
              <a:rPr lang="da-DK" dirty="0">
                <a:solidFill>
                  <a:srgbClr val="FF0000"/>
                </a:solidFill>
              </a:rPr>
              <a:t> </a:t>
            </a:r>
          </a:p>
          <a:p>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8</a:t>
            </a:fld>
            <a:endParaRPr lang="da-DK"/>
          </a:p>
        </p:txBody>
      </p:sp>
    </p:spTree>
    <p:extLst>
      <p:ext uri="{BB962C8B-B14F-4D97-AF65-F5344CB8AC3E}">
        <p14:creationId xmlns:p14="http://schemas.microsoft.com/office/powerpoint/2010/main" val="37214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Undervisningen:</a:t>
            </a:r>
          </a:p>
        </p:txBody>
      </p:sp>
      <p:sp>
        <p:nvSpPr>
          <p:cNvPr id="3" name="Pladsholder til indhold 2"/>
          <p:cNvSpPr>
            <a:spLocks noGrp="1"/>
          </p:cNvSpPr>
          <p:nvPr>
            <p:ph idx="1"/>
          </p:nvPr>
        </p:nvSpPr>
        <p:spPr>
          <a:solidFill>
            <a:srgbClr val="FFFF00"/>
          </a:solidFill>
        </p:spPr>
        <p:txBody>
          <a:bodyPr>
            <a:normAutofit/>
          </a:bodyPr>
          <a:lstStyle/>
          <a:p>
            <a:pPr marL="0" indent="0">
              <a:buNone/>
            </a:pPr>
            <a:r>
              <a:rPr lang="da-DK" dirty="0"/>
              <a:t>Med vores undervisning vil vi sikre den administrative kernefaglighed.</a:t>
            </a:r>
          </a:p>
          <a:p>
            <a:pPr marL="0" indent="0">
              <a:buNone/>
            </a:pPr>
            <a:r>
              <a:rPr lang="da-DK" dirty="0"/>
              <a:t>Derfor vægtes følgende i vores undervisning:</a:t>
            </a:r>
          </a:p>
          <a:p>
            <a:pPr marL="0" indent="0">
              <a:buNone/>
            </a:pPr>
            <a:endParaRPr lang="da-DK" dirty="0"/>
          </a:p>
          <a:p>
            <a:pPr>
              <a:buFont typeface="Wingdings" panose="05000000000000000000" pitchFamily="2" charset="2"/>
              <a:buChar char="Ø"/>
            </a:pPr>
            <a:r>
              <a:rPr lang="da-DK" dirty="0"/>
              <a:t>Daglige diskussioner i plenum. Teoretiske og praksisnære.</a:t>
            </a:r>
          </a:p>
          <a:p>
            <a:pPr>
              <a:buFont typeface="Wingdings" panose="05000000000000000000" pitchFamily="2" charset="2"/>
              <a:buChar char="Ø"/>
            </a:pPr>
            <a:r>
              <a:rPr lang="da-DK" dirty="0"/>
              <a:t>Refleksioner mellem teori og din virksomhed i plenum og individuelt</a:t>
            </a:r>
          </a:p>
          <a:p>
            <a:pPr>
              <a:buFont typeface="Wingdings" panose="05000000000000000000" pitchFamily="2" charset="2"/>
              <a:buChar char="Ø"/>
            </a:pPr>
            <a:r>
              <a:rPr lang="da-DK" dirty="0"/>
              <a:t>Opgaver i etablerede DISC-grupper/individuel</a:t>
            </a:r>
          </a:p>
          <a:p>
            <a:pPr>
              <a:buFont typeface="Wingdings" panose="05000000000000000000" pitchFamily="2" charset="2"/>
              <a:buChar char="Ø"/>
            </a:pPr>
            <a:r>
              <a:rPr lang="da-DK" dirty="0"/>
              <a:t>Øvelser</a:t>
            </a:r>
          </a:p>
          <a:p>
            <a:pPr>
              <a:buFont typeface="Wingdings" panose="05000000000000000000" pitchFamily="2" charset="2"/>
              <a:buChar char="Ø"/>
            </a:pPr>
            <a:r>
              <a:rPr lang="da-DK" dirty="0"/>
              <a:t>Artikler</a:t>
            </a:r>
          </a:p>
          <a:p>
            <a:pPr>
              <a:buFont typeface="Wingdings" panose="05000000000000000000" pitchFamily="2" charset="2"/>
              <a:buChar char="Ø"/>
            </a:pPr>
            <a:r>
              <a:rPr lang="da-DK" dirty="0"/>
              <a:t>Du skal påregne hjemmearbejde</a:t>
            </a:r>
          </a:p>
          <a:p>
            <a:pPr marL="0" indent="0">
              <a:buNone/>
            </a:pPr>
            <a:endParaRPr lang="da-DK" dirty="0"/>
          </a:p>
          <a:p>
            <a:pPr marL="0" indent="0">
              <a:buNone/>
            </a:pPr>
            <a:endParaRPr lang="da-DK" dirty="0"/>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sp>
        <p:nvSpPr>
          <p:cNvPr id="4" name="Pladsholder til slidenummer 3"/>
          <p:cNvSpPr>
            <a:spLocks noGrp="1"/>
          </p:cNvSpPr>
          <p:nvPr>
            <p:ph type="sldNum" sz="quarter" idx="12"/>
          </p:nvPr>
        </p:nvSpPr>
        <p:spPr/>
        <p:txBody>
          <a:bodyPr/>
          <a:lstStyle/>
          <a:p>
            <a:fld id="{E94956E9-C9BB-4A42-8F5B-E48AA9AA1C17}" type="slidenum">
              <a:rPr lang="da-DK" smtClean="0"/>
              <a:t>9</a:t>
            </a:fld>
            <a:endParaRPr lang="da-DK"/>
          </a:p>
        </p:txBody>
      </p:sp>
    </p:spTree>
    <p:extLst>
      <p:ext uri="{BB962C8B-B14F-4D97-AF65-F5344CB8AC3E}">
        <p14:creationId xmlns:p14="http://schemas.microsoft.com/office/powerpoint/2010/main" val="3015314284"/>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2153</TotalTime>
  <Words>2706</Words>
  <Application>Microsoft Office PowerPoint</Application>
  <PresentationFormat>Skærmshow (4:3)</PresentationFormat>
  <Paragraphs>405</Paragraphs>
  <Slides>43</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43</vt:i4>
      </vt:variant>
    </vt:vector>
  </HeadingPairs>
  <TitlesOfParts>
    <vt:vector size="50" baseType="lpstr">
      <vt:lpstr>Arial</vt:lpstr>
      <vt:lpstr>Calibri</vt:lpstr>
      <vt:lpstr>ProximaNova</vt:lpstr>
      <vt:lpstr>Soho Gothic Std</vt:lpstr>
      <vt:lpstr>Verdana</vt:lpstr>
      <vt:lpstr>Wingdings</vt:lpstr>
      <vt:lpstr>Rybners Tekniske Skole</vt:lpstr>
      <vt:lpstr>  Informationsmøde  for elever og oplæringsansvarlige inden for kontoruddannelse med specialet Offentlig administration  2022 </vt:lpstr>
      <vt:lpstr>Agenda: </vt:lpstr>
      <vt:lpstr>Kontaktinformationer:</vt:lpstr>
      <vt:lpstr>Elevforløb</vt:lpstr>
      <vt:lpstr>Uddannelsesnævnet / oplæringsplan</vt:lpstr>
      <vt:lpstr>Specialefag offentlig administration bundne fag</vt:lpstr>
      <vt:lpstr> Elever, der er påbegyndt EUS eller GF2-EUX inden og efter det fyldte 25. år Specialefag Offentlig administration </vt:lpstr>
      <vt:lpstr> Tidligere ordning for elever over og under 25 år med en HG eller HGS (før 2015) Specialefag Offentlig administration </vt:lpstr>
      <vt:lpstr>Undervisningen:</vt:lpstr>
      <vt:lpstr>De 6 skoleophold</vt:lpstr>
      <vt:lpstr>Disk profiler</vt:lpstr>
      <vt:lpstr>Fagprøve</vt:lpstr>
      <vt:lpstr>Uddannelsesbevis </vt:lpstr>
      <vt:lpstr>Grundbog til bundne fag  https://shop.f94.dk/vare-kategori/forlaget94/offentlig-administration/</vt:lpstr>
      <vt:lpstr>  Undervisningsmaterialer</vt:lpstr>
      <vt:lpstr>AU ”Borgerenkommunikation”</vt:lpstr>
      <vt:lpstr>”Borgeren i centrum”</vt:lpstr>
      <vt:lpstr>AU – ”Kommunikation i praksis”</vt:lpstr>
      <vt:lpstr>”Kommunikation i praksis”</vt:lpstr>
      <vt:lpstr>AU - ”Projektledelse”</vt:lpstr>
      <vt:lpstr>”Projektledelse”</vt:lpstr>
      <vt:lpstr>PowerPoint-præsentation</vt:lpstr>
      <vt:lpstr>Indkaldelse og pensumliste</vt:lpstr>
      <vt:lpstr>  Undervisning:</vt:lpstr>
      <vt:lpstr>PowerPoint-præsentation</vt:lpstr>
      <vt:lpstr>Det danske uddannelsessystem </vt:lpstr>
      <vt:lpstr>Skriv fra UCSYD, studievejleder i videregående </vt:lpstr>
      <vt:lpstr>Skriv fra Erhvervsakademiet Sydvest, Esbjerg, Kim Skøtt</vt:lpstr>
      <vt:lpstr>HD</vt:lpstr>
      <vt:lpstr>www.lærepladsen.dk</vt:lpstr>
      <vt:lpstr>www.lærepladsen.dk</vt:lpstr>
      <vt:lpstr>Oplæringsplanen – generelt for alle specialer </vt:lpstr>
      <vt:lpstr>Planlæg de 2 års elevforløb </vt:lpstr>
      <vt:lpstr>Oplæringsplanen – eksempler fra Offentlig administration</vt:lpstr>
      <vt:lpstr>Oplæringsplanen – eksempler fra Offentlig administration</vt:lpstr>
      <vt:lpstr>Oplæringsplanen – eksempler fra Offentlig administration</vt:lpstr>
      <vt:lpstr>Oplæringsplanen – eksempler fra Offentlig administration</vt:lpstr>
      <vt:lpstr>Oplæringsplanen – eksempler fra Offentlig administration</vt:lpstr>
      <vt:lpstr>Eksempler til samtaleskemaer til opfølgning på specialefag</vt:lpstr>
      <vt:lpstr>Mødestruktur:</vt:lpstr>
      <vt:lpstr>Afslutning </vt:lpstr>
      <vt:lpstr>PowerPoint-præsentation</vt:lpstr>
      <vt:lpstr>  Afslutning</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195</cp:revision>
  <cp:lastPrinted>2016-10-11T05:24:46Z</cp:lastPrinted>
  <dcterms:created xsi:type="dcterms:W3CDTF">2015-08-18T07:04:01Z</dcterms:created>
  <dcterms:modified xsi:type="dcterms:W3CDTF">2023-04-11T11:37:44Z</dcterms:modified>
</cp:coreProperties>
</file>