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0" r:id="rId2"/>
    <p:sldId id="261" r:id="rId3"/>
    <p:sldId id="287" r:id="rId4"/>
    <p:sldId id="352" r:id="rId5"/>
    <p:sldId id="350" r:id="rId6"/>
    <p:sldId id="297" r:id="rId7"/>
    <p:sldId id="308" r:id="rId8"/>
    <p:sldId id="353" r:id="rId9"/>
    <p:sldId id="309" r:id="rId10"/>
    <p:sldId id="306" r:id="rId11"/>
    <p:sldId id="337" r:id="rId12"/>
    <p:sldId id="312" r:id="rId13"/>
    <p:sldId id="356" r:id="rId14"/>
    <p:sldId id="318" r:id="rId15"/>
    <p:sldId id="319" r:id="rId16"/>
    <p:sldId id="357" r:id="rId17"/>
    <p:sldId id="360" r:id="rId18"/>
    <p:sldId id="315" r:id="rId19"/>
    <p:sldId id="316" r:id="rId20"/>
    <p:sldId id="317" r:id="rId21"/>
    <p:sldId id="279" r:id="rId22"/>
    <p:sldId id="298" r:id="rId23"/>
    <p:sldId id="362" r:id="rId24"/>
    <p:sldId id="341" r:id="rId25"/>
    <p:sldId id="339" r:id="rId26"/>
    <p:sldId id="342" r:id="rId27"/>
    <p:sldId id="326" r:id="rId28"/>
    <p:sldId id="338" r:id="rId29"/>
    <p:sldId id="328" r:id="rId30"/>
    <p:sldId id="327" r:id="rId31"/>
    <p:sldId id="346" r:id="rId32"/>
    <p:sldId id="347" r:id="rId33"/>
    <p:sldId id="354" r:id="rId34"/>
    <p:sldId id="263" r:id="rId35"/>
    <p:sldId id="285" r:id="rId36"/>
    <p:sldId id="275" r:id="rId37"/>
    <p:sldId id="276" r:id="rId38"/>
    <p:sldId id="277" r:id="rId39"/>
    <p:sldId id="278" r:id="rId40"/>
    <p:sldId id="363" r:id="rId41"/>
    <p:sldId id="280" r:id="rId42"/>
    <p:sldId id="281" r:id="rId43"/>
    <p:sldId id="355" r:id="rId44"/>
    <p:sldId id="361" r:id="rId45"/>
    <p:sldId id="351" r:id="rId46"/>
    <p:sldId id="349" r:id="rId47"/>
  </p:sldIdLst>
  <p:sldSz cx="9144000" cy="6858000" type="screen4x3"/>
  <p:notesSz cx="6669088"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88" autoAdjust="0"/>
  </p:normalViewPr>
  <p:slideViewPr>
    <p:cSldViewPr snapToGrid="0">
      <p:cViewPr varScale="1">
        <p:scale>
          <a:sx n="69" d="100"/>
          <a:sy n="69" d="100"/>
        </p:scale>
        <p:origin x="1224" y="48"/>
      </p:cViewPr>
      <p:guideLst>
        <p:guide orient="horz" pos="2160"/>
        <p:guide pos="2880"/>
      </p:guideLst>
    </p:cSldViewPr>
  </p:slideViewPr>
  <p:notesTextViewPr>
    <p:cViewPr>
      <p:scale>
        <a:sx n="3" d="2"/>
        <a:sy n="3" d="2"/>
      </p:scale>
      <p:origin x="0" y="0"/>
    </p:cViewPr>
  </p:notesTextViewPr>
  <p:notesViewPr>
    <p:cSldViewPr snapToGrid="0" showGuides="1">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sz="quarter" idx="1"/>
          </p:nvPr>
        </p:nvSpPr>
        <p:spPr>
          <a:xfrm>
            <a:off x="3777608" y="1"/>
            <a:ext cx="2889938" cy="498057"/>
          </a:xfrm>
          <a:prstGeom prst="rect">
            <a:avLst/>
          </a:prstGeom>
        </p:spPr>
        <p:txBody>
          <a:bodyPr vert="horz" lIns="91456" tIns="45729" rIns="91456" bIns="45729" rtlCol="0"/>
          <a:lstStyle>
            <a:lvl1pPr algn="r">
              <a:defRPr sz="1200"/>
            </a:lvl1pPr>
          </a:lstStyle>
          <a:p>
            <a:fld id="{D7CE1437-13FD-45A1-94ED-8057655A4176}" type="datetimeFigureOut">
              <a:rPr lang="da-DK" smtClean="0"/>
              <a:t>14-10-2021</a:t>
            </a:fld>
            <a:endParaRPr lang="da-DK"/>
          </a:p>
        </p:txBody>
      </p:sp>
      <p:sp>
        <p:nvSpPr>
          <p:cNvPr id="4" name="Pladsholder til sidefod 3"/>
          <p:cNvSpPr>
            <a:spLocks noGrp="1"/>
          </p:cNvSpPr>
          <p:nvPr>
            <p:ph type="ftr" sz="quarter" idx="2"/>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5" name="Pladsholder til slidenummer 4"/>
          <p:cNvSpPr>
            <a:spLocks noGrp="1"/>
          </p:cNvSpPr>
          <p:nvPr>
            <p:ph type="sldNum" sz="quarter" idx="3"/>
          </p:nvPr>
        </p:nvSpPr>
        <p:spPr>
          <a:xfrm>
            <a:off x="3777608" y="9428587"/>
            <a:ext cx="2889938" cy="498056"/>
          </a:xfrm>
          <a:prstGeom prst="rect">
            <a:avLst/>
          </a:prstGeom>
        </p:spPr>
        <p:txBody>
          <a:bodyPr vert="horz" lIns="91456" tIns="45729" rIns="91456" bIns="45729" rtlCol="0" anchor="b"/>
          <a:lstStyle>
            <a:lvl1pPr algn="r">
              <a:defRPr sz="1200"/>
            </a:lvl1pPr>
          </a:lstStyle>
          <a:p>
            <a:fld id="{06C0D56B-C779-4792-A7BD-504526BDDCED}" type="slidenum">
              <a:rPr lang="da-DK" smtClean="0"/>
              <a:t>‹nr.›</a:t>
            </a:fld>
            <a:endParaRPr lang="da-DK"/>
          </a:p>
        </p:txBody>
      </p:sp>
    </p:spTree>
    <p:extLst>
      <p:ext uri="{BB962C8B-B14F-4D97-AF65-F5344CB8AC3E}">
        <p14:creationId xmlns:p14="http://schemas.microsoft.com/office/powerpoint/2010/main" val="364137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idx="1"/>
          </p:nvPr>
        </p:nvSpPr>
        <p:spPr>
          <a:xfrm>
            <a:off x="3777608" y="1"/>
            <a:ext cx="2889938" cy="498057"/>
          </a:xfrm>
          <a:prstGeom prst="rect">
            <a:avLst/>
          </a:prstGeom>
        </p:spPr>
        <p:txBody>
          <a:bodyPr vert="horz" lIns="91456" tIns="45729" rIns="91456" bIns="45729" rtlCol="0"/>
          <a:lstStyle>
            <a:lvl1pPr algn="r">
              <a:defRPr sz="1200"/>
            </a:lvl1pPr>
          </a:lstStyle>
          <a:p>
            <a:fld id="{C530D142-F45A-4200-9796-25901781026B}" type="datetimeFigureOut">
              <a:rPr lang="da-DK" smtClean="0"/>
              <a:t>14-10-2021</a:t>
            </a:fld>
            <a:endParaRPr lang="da-DK"/>
          </a:p>
        </p:txBody>
      </p:sp>
      <p:sp>
        <p:nvSpPr>
          <p:cNvPr id="4" name="Pladsholder til slidebillede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56" tIns="45729" rIns="91456" bIns="45729" rtlCol="0" anchor="ctr"/>
          <a:lstStyle/>
          <a:p>
            <a:endParaRPr lang="da-DK"/>
          </a:p>
        </p:txBody>
      </p:sp>
      <p:sp>
        <p:nvSpPr>
          <p:cNvPr id="5" name="Pladsholder til noter 4"/>
          <p:cNvSpPr>
            <a:spLocks noGrp="1"/>
          </p:cNvSpPr>
          <p:nvPr>
            <p:ph type="body" sz="quarter" idx="3"/>
          </p:nvPr>
        </p:nvSpPr>
        <p:spPr>
          <a:xfrm>
            <a:off x="666909" y="4777197"/>
            <a:ext cx="5335270" cy="3908614"/>
          </a:xfrm>
          <a:prstGeom prst="rect">
            <a:avLst/>
          </a:prstGeom>
        </p:spPr>
        <p:txBody>
          <a:bodyPr vert="horz" lIns="91456" tIns="45729" rIns="91456" bIns="4572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8" y="9428587"/>
            <a:ext cx="2889938" cy="498056"/>
          </a:xfrm>
          <a:prstGeom prst="rect">
            <a:avLst/>
          </a:prstGeom>
        </p:spPr>
        <p:txBody>
          <a:bodyPr vert="horz" lIns="91456" tIns="45729" rIns="91456" bIns="45729" rtlCol="0" anchor="b"/>
          <a:lstStyle>
            <a:lvl1pPr algn="r">
              <a:defRPr sz="1200"/>
            </a:lvl1pPr>
          </a:lstStyle>
          <a:p>
            <a:fld id="{19E5DF54-D6CA-41F3-8355-E64BBB0D2242}" type="slidenum">
              <a:rPr lang="da-DK" smtClean="0"/>
              <a:t>‹nr.›</a:t>
            </a:fld>
            <a:endParaRPr lang="da-DK"/>
          </a:p>
        </p:txBody>
      </p:sp>
    </p:spTree>
    <p:extLst>
      <p:ext uri="{BB962C8B-B14F-4D97-AF65-F5344CB8AC3E}">
        <p14:creationId xmlns:p14="http://schemas.microsoft.com/office/powerpoint/2010/main" val="41518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9E5DF54-D6CA-41F3-8355-E64BBB0D2242}" type="slidenum">
              <a:rPr lang="da-DK" smtClean="0"/>
              <a:t>10</a:t>
            </a:fld>
            <a:endParaRPr lang="da-DK"/>
          </a:p>
        </p:txBody>
      </p:sp>
    </p:spTree>
    <p:extLst>
      <p:ext uri="{BB962C8B-B14F-4D97-AF65-F5344CB8AC3E}">
        <p14:creationId xmlns:p14="http://schemas.microsoft.com/office/powerpoint/2010/main" val="1590652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0728"/>
            <a:ext cx="8902787" cy="1008518"/>
          </a:xfrm>
          <a:prstGeom prst="rect">
            <a:avLst/>
          </a:prstGeom>
        </p:spPr>
      </p:pic>
      <p:sp>
        <p:nvSpPr>
          <p:cNvPr id="2" name="Titel 1"/>
          <p:cNvSpPr>
            <a:spLocks noGrp="1"/>
          </p:cNvSpPr>
          <p:nvPr>
            <p:ph type="title"/>
          </p:nvPr>
        </p:nvSpPr>
        <p:spPr>
          <a:xfrm>
            <a:off x="628650" y="4113895"/>
            <a:ext cx="7886700" cy="1325563"/>
          </a:xfrm>
        </p:spPr>
        <p:txBody>
          <a:bodyPr/>
          <a:lstStyle>
            <a:lvl1pPr algn="ctr">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621BE322-3EA4-43EC-878A-09BA6BB15C2E}" type="datetime1">
              <a:rPr lang="da-DK" smtClean="0"/>
              <a:t>14-10-2021</a:t>
            </a:fld>
            <a:endParaRPr lang="da-DK"/>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460" y="1236052"/>
            <a:ext cx="5881081" cy="1970811"/>
          </a:xfrm>
          <a:prstGeom prst="rect">
            <a:avLst/>
          </a:prstGeom>
        </p:spPr>
      </p:pic>
    </p:spTree>
    <p:extLst>
      <p:ext uri="{BB962C8B-B14F-4D97-AF65-F5344CB8AC3E}">
        <p14:creationId xmlns:p14="http://schemas.microsoft.com/office/powerpoint/2010/main" val="1143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1628774"/>
            <a:ext cx="2949178" cy="1228426"/>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1628776"/>
            <a:ext cx="4629150" cy="42322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p>
        </p:txBody>
      </p:sp>
      <p:sp>
        <p:nvSpPr>
          <p:cNvPr id="4" name="Pladsholder til tekst 3"/>
          <p:cNvSpPr>
            <a:spLocks noGrp="1"/>
          </p:cNvSpPr>
          <p:nvPr>
            <p:ph type="body" sz="half" idx="2"/>
          </p:nvPr>
        </p:nvSpPr>
        <p:spPr>
          <a:xfrm>
            <a:off x="629841" y="2857200"/>
            <a:ext cx="2949178" cy="3011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ABFB215F-D8C0-429D-B979-D2A06D6D0215}" type="datetime1">
              <a:rPr lang="da-DK" smtClean="0"/>
              <a:t>14-10-2021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895925603"/>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35843"/>
          </a:xfrm>
        </p:spPr>
        <p:txBody>
          <a:bodyPr/>
          <a:lstStyle>
            <a:lvl1pPr>
              <a:defRPr>
                <a:solidFill>
                  <a:schemeClr val="bg1"/>
                </a:solidFill>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628650" y="1628775"/>
            <a:ext cx="7886700"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1E15164E-CF36-4E44-A354-79BB90F1781F}" type="datetime1">
              <a:rPr lang="da-DK" smtClean="0"/>
              <a:t>14-10-2021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6548536"/>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1628776"/>
            <a:ext cx="1971675" cy="454818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1628775"/>
            <a:ext cx="5800725"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80BD018-8157-4BC3-B422-0FEE77C80D1C}" type="datetime1">
              <a:rPr lang="da-DK" smtClean="0"/>
              <a:t>14-10-2021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271917235"/>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47700"/>
            <a:ext cx="7886700" cy="1162050"/>
          </a:xfrm>
        </p:spPr>
        <p:txBody>
          <a:bodyPr anchor="b"/>
          <a:lstStyle>
            <a:lvl1pPr algn="ctr">
              <a:defRPr sz="4500"/>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DC7583B8-7705-4706-BC59-1B0E0528EEC2}" type="datetime1">
              <a:rPr lang="da-DK" smtClean="0"/>
              <a:t>14-10-2021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D945FB1-3A11-4D04-B6C6-209C13F16512}" type="slidenum">
              <a:rPr lang="da-DK" smtClean="0"/>
              <a:t>‹nr.›</a:t>
            </a:fld>
            <a:endParaRPr lang="da-DK" dirty="0"/>
          </a:p>
        </p:txBody>
      </p:sp>
      <p:sp>
        <p:nvSpPr>
          <p:cNvPr id="7" name="Pladsholder til indhold 2"/>
          <p:cNvSpPr>
            <a:spLocks noGrp="1"/>
          </p:cNvSpPr>
          <p:nvPr>
            <p:ph idx="1"/>
          </p:nvPr>
        </p:nvSpPr>
        <p:spPr>
          <a:xfrm>
            <a:off x="628650" y="1914525"/>
            <a:ext cx="7886700" cy="42465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832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628775"/>
            <a:ext cx="6858000" cy="1881188"/>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7" name="Pladsholder til dato 6"/>
          <p:cNvSpPr>
            <a:spLocks noGrp="1"/>
          </p:cNvSpPr>
          <p:nvPr>
            <p:ph type="dt" sz="half" idx="10"/>
          </p:nvPr>
        </p:nvSpPr>
        <p:spPr/>
        <p:txBody>
          <a:bodyPr/>
          <a:lstStyle/>
          <a:p>
            <a:fld id="{DAC1A205-D057-4F5F-B3A9-E71DD8250731}" type="datetime1">
              <a:rPr lang="da-DK" smtClean="0"/>
              <a:t>14-10-2021</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3390514230"/>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23644"/>
          </a:xfrm>
        </p:spPr>
        <p:txBody>
          <a:bodyPr/>
          <a:lstStyle>
            <a:lvl1pPr>
              <a:defRPr>
                <a:solidFill>
                  <a:schemeClr val="bg1"/>
                </a:solidFill>
                <a:effectLst>
                  <a:outerShdw blurRad="38100" dist="12700" dir="6000000" algn="ctr" rotWithShape="0">
                    <a:schemeClr val="bg1">
                      <a:lumMod val="75000"/>
                      <a:alpha val="85000"/>
                    </a:schemeClr>
                  </a:outerShdw>
                </a:effectLst>
              </a:defRPr>
            </a:lvl1pPr>
          </a:lstStyle>
          <a:p>
            <a:r>
              <a:rPr lang="da-DK"/>
              <a:t>Klik for at redigere i master</a:t>
            </a:r>
            <a:endParaRPr lang="da-DK" dirty="0"/>
          </a:p>
        </p:txBody>
      </p:sp>
      <p:sp>
        <p:nvSpPr>
          <p:cNvPr id="3" name="Pladsholder til indhold 2"/>
          <p:cNvSpPr>
            <a:spLocks noGrp="1"/>
          </p:cNvSpPr>
          <p:nvPr>
            <p:ph idx="1"/>
          </p:nvPr>
        </p:nvSpPr>
        <p:spPr>
          <a:xfrm>
            <a:off x="628650" y="1628775"/>
            <a:ext cx="7886700" cy="4548188"/>
          </a:xfrm>
        </p:spPr>
        <p:txBody>
          <a:bodyPr/>
          <a:lstStyle>
            <a:lvl1pPr marL="355600" indent="-355600">
              <a:defRPr/>
            </a:lvl1pPr>
            <a:lvl2pPr marL="623888" indent="-280988">
              <a:defRPr/>
            </a:lvl2pPr>
            <a:lvl3pPr marL="892175" indent="-206375">
              <a:defRPr/>
            </a:lvl3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00693832-AFDA-43F4-BE8B-7A9CF83670F8}" type="datetime1">
              <a:rPr lang="da-DK" smtClean="0"/>
              <a:t>14-10-2021</a:t>
            </a:fld>
            <a:endParaRPr lang="da-DK"/>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975276559"/>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628776"/>
            <a:ext cx="7886700" cy="2933700"/>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F968EDE-8029-48BC-8FC5-D10A0EC2A449}" type="datetime1">
              <a:rPr lang="da-DK" smtClean="0"/>
              <a:t>14-10-2021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763565688"/>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16500"/>
          </a:xfrm>
        </p:spPr>
        <p:txBody>
          <a:bodyPr/>
          <a:lstStyle>
            <a:lvl1pPr>
              <a:defRPr>
                <a:solidFill>
                  <a:schemeClr val="bg1"/>
                </a:solidFill>
              </a:defRPr>
            </a:lvl1pPr>
          </a:lstStyle>
          <a:p>
            <a:r>
              <a:rPr lang="da-DK"/>
              <a:t>Klik for at redigere i master</a:t>
            </a:r>
            <a:endParaRPr lang="da-DK" dirty="0"/>
          </a:p>
        </p:txBody>
      </p:sp>
      <p:sp>
        <p:nvSpPr>
          <p:cNvPr id="3" name="Pladsholder til indhold 2"/>
          <p:cNvSpPr>
            <a:spLocks noGrp="1"/>
          </p:cNvSpPr>
          <p:nvPr>
            <p:ph sz="half" idx="1"/>
          </p:nvPr>
        </p:nvSpPr>
        <p:spPr>
          <a:xfrm>
            <a:off x="6286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291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649685E-BB69-427E-BFE7-5D608B8E2DD9}" type="datetime1">
              <a:rPr lang="da-DK" smtClean="0"/>
              <a:t>14-10-2021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9366135"/>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8650" y="4179"/>
            <a:ext cx="7886700" cy="1031665"/>
          </a:xfrm>
        </p:spPr>
        <p:txBody>
          <a:bodyPr/>
          <a:lstStyle>
            <a:lvl1pPr>
              <a:defRPr>
                <a:solidFill>
                  <a:schemeClr val="bg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629842" y="1628775"/>
            <a:ext cx="3868340"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28775"/>
            <a:ext cx="3887391"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8E1E33C1-C425-44C2-A133-2910561E1038}" type="datetime1">
              <a:rPr lang="da-DK" smtClean="0"/>
              <a:t>14-10-2021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849148543"/>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28699"/>
          </a:xfrm>
        </p:spPr>
        <p:txBody>
          <a:bodyPr/>
          <a:lstStyle>
            <a:lvl1pPr>
              <a:defRPr>
                <a:solidFill>
                  <a:schemeClr val="bg1"/>
                </a:solidFill>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91D5AE39-9E14-4481-A454-BA86CEFEB260}" type="datetime1">
              <a:rPr lang="da-DK" smtClean="0"/>
              <a:t>14-10-2021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45968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BE74E39-DED5-42DF-941C-6D3619F7807E}" type="datetime1">
              <a:rPr lang="da-DK" smtClean="0"/>
              <a:t>14-10-2021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3928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628776"/>
            <a:ext cx="2949178" cy="1221517"/>
          </a:xfrm>
        </p:spPr>
        <p:txBody>
          <a:bodyPr anchor="b"/>
          <a:lstStyle>
            <a:lvl1pPr>
              <a:defRPr sz="2400"/>
            </a:lvl1pPr>
          </a:lstStyle>
          <a:p>
            <a:r>
              <a:rPr lang="da-DK"/>
              <a:t>Klik for at redigere i master</a:t>
            </a:r>
            <a:endParaRPr lang="da-DK" dirty="0"/>
          </a:p>
        </p:txBody>
      </p:sp>
      <p:sp>
        <p:nvSpPr>
          <p:cNvPr id="3" name="Pladsholder til indhold 2"/>
          <p:cNvSpPr>
            <a:spLocks noGrp="1"/>
          </p:cNvSpPr>
          <p:nvPr>
            <p:ph idx="1"/>
          </p:nvPr>
        </p:nvSpPr>
        <p:spPr>
          <a:xfrm>
            <a:off x="3887391" y="1628776"/>
            <a:ext cx="4629150" cy="42322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629841" y="2907958"/>
            <a:ext cx="2949178" cy="29610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727A1BA4-4AEF-4C70-986A-7BED7083BF77}" type="datetime1">
              <a:rPr lang="da-DK" smtClean="0"/>
              <a:t>14-10-2021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708712894"/>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 y="1202"/>
            <a:ext cx="9144900" cy="1035945"/>
          </a:xfrm>
          <a:prstGeom prst="rect">
            <a:avLst/>
          </a:prstGeom>
        </p:spPr>
      </p:pic>
      <p:sp>
        <p:nvSpPr>
          <p:cNvPr id="2" name="Pladsholder til titel 1"/>
          <p:cNvSpPr>
            <a:spLocks noGrp="1"/>
          </p:cNvSpPr>
          <p:nvPr>
            <p:ph type="title"/>
          </p:nvPr>
        </p:nvSpPr>
        <p:spPr>
          <a:xfrm>
            <a:off x="628650" y="-9218"/>
            <a:ext cx="7886700" cy="1046366"/>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24683-C753-4A8A-B411-989C53B45EDE}" type="datetime1">
              <a:rPr lang="da-DK" smtClean="0"/>
              <a:t>14-10-2021</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956E9-C9BB-4A42-8F5B-E48AA9AA1C17}" type="slidenum">
              <a:rPr lang="da-DK" smtClean="0"/>
              <a:t>‹nr.›</a:t>
            </a:fld>
            <a:endParaRPr lang="da-DK"/>
          </a:p>
        </p:txBody>
      </p:sp>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31629"/>
            <a:ext cx="1528010" cy="1528010"/>
          </a:xfrm>
          <a:prstGeom prst="rect">
            <a:avLst/>
          </a:prstGeom>
        </p:spPr>
      </p:pic>
      <p:sp>
        <p:nvSpPr>
          <p:cNvPr id="11" name="Tekstfelt 10"/>
          <p:cNvSpPr txBox="1"/>
          <p:nvPr userDrawn="1"/>
        </p:nvSpPr>
        <p:spPr>
          <a:xfrm>
            <a:off x="5703307" y="6554985"/>
            <a:ext cx="3270053" cy="253916"/>
          </a:xfrm>
          <a:prstGeom prst="rect">
            <a:avLst/>
          </a:prstGeom>
          <a:noFill/>
        </p:spPr>
        <p:txBody>
          <a:bodyPr wrap="square" rtlCol="0">
            <a:spAutoFit/>
          </a:bodyPr>
          <a:lstStyle/>
          <a:p>
            <a:pPr algn="r"/>
            <a:r>
              <a:rPr lang="da-DK" sz="1050" dirty="0">
                <a:latin typeface="Soho Gothic Std" panose="020B0503030504020204" pitchFamily="34" charset="0"/>
              </a:rPr>
              <a:t>RYBNERS</a:t>
            </a:r>
            <a:r>
              <a:rPr lang="da-DK" sz="1050" baseline="0" dirty="0">
                <a:latin typeface="Soho Gothic Std" panose="020B0503030504020204" pitchFamily="34" charset="0"/>
              </a:rPr>
              <a:t> HANDELSSKOLE</a:t>
            </a:r>
            <a:endParaRPr lang="da-DK" sz="1050" dirty="0">
              <a:latin typeface="Soho Gothic Std" panose="020B0503030504020204" pitchFamily="34" charset="0"/>
            </a:endParaRPr>
          </a:p>
        </p:txBody>
      </p:sp>
      <p:pic>
        <p:nvPicPr>
          <p:cNvPr id="12" name="Billed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947099" y="6624918"/>
            <a:ext cx="102821" cy="102821"/>
          </a:xfrm>
          <a:prstGeom prst="rect">
            <a:avLst/>
          </a:prstGeom>
        </p:spPr>
      </p:pic>
    </p:spTree>
    <p:extLst>
      <p:ext uri="{BB962C8B-B14F-4D97-AF65-F5344CB8AC3E}">
        <p14:creationId xmlns:p14="http://schemas.microsoft.com/office/powerpoint/2010/main" val="145616352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6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hop.f94.dk/vare-kategori/forlaget94/okonomi/" TargetMode="External"/><Relationship Id="rId2" Type="http://schemas.openxmlformats.org/officeDocument/2006/relationships/hyperlink" Target="http://www.forlaget94.dk/" TargetMode="Externa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saxo.com/dk/kommunikation-i-praksis_heidi-andersenmarianne-leth-joernoe_paperback_9788759332894"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axo.com/dk/kommunikation-i-praksis_heidi-andersenmarianne-leth-joernoe_paperback_9788759332894"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bh@rybners.dk" TargetMode="External"/><Relationship Id="rId2" Type="http://schemas.openxmlformats.org/officeDocument/2006/relationships/hyperlink" Target="mailto:ck@rybners.dk" TargetMode="External"/><Relationship Id="rId1" Type="http://schemas.openxmlformats.org/officeDocument/2006/relationships/slideLayout" Target="../slideLayouts/slideLayout13.xml"/><Relationship Id="rId5" Type="http://schemas.openxmlformats.org/officeDocument/2006/relationships/hyperlink" Target="mailto:cha@rybners.dk" TargetMode="External"/><Relationship Id="rId4" Type="http://schemas.openxmlformats.org/officeDocument/2006/relationships/hyperlink" Target="mailto:tsj@rybners.d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elevplan.dk/"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praktikpladsen.dk/"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viden.stil.dk/display/STILVIDENOFFENTLIG/Praktikpladsen.dk+%7C+Virksomhed"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uddannelsesnaevnet.dk/erhvervsuddannelser/kontoruddannelsen/okonomi" TargetMode="External"/><Relationship Id="rId2" Type="http://schemas.openxmlformats.org/officeDocument/2006/relationships/hyperlink" Target="https://www.uddannelsesnaevnet.dk/erhvervsuddannelser/kontoruddannelse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1156" y="3897326"/>
            <a:ext cx="7886700" cy="1325563"/>
          </a:xfrm>
        </p:spPr>
        <p:txBody>
          <a:bodyPr>
            <a:normAutofit fontScale="90000"/>
          </a:bodyPr>
          <a:lstStyle/>
          <a:p>
            <a:pPr algn="ctr"/>
            <a:br>
              <a:rPr lang="da-DK" dirty="0"/>
            </a:br>
            <a:br>
              <a:rPr lang="da-DK" dirty="0"/>
            </a:br>
            <a:br>
              <a:rPr lang="da-DK" dirty="0"/>
            </a:br>
            <a:r>
              <a:rPr lang="da-DK" dirty="0"/>
              <a:t>Informationsmøde </a:t>
            </a:r>
            <a:br>
              <a:rPr lang="da-DK" dirty="0"/>
            </a:br>
            <a:r>
              <a:rPr lang="da-DK" dirty="0"/>
              <a:t>for elever og oplæringsansvarlige</a:t>
            </a:r>
            <a:br>
              <a:rPr lang="da-DK" dirty="0"/>
            </a:br>
            <a:r>
              <a:rPr lang="da-DK" dirty="0"/>
              <a:t>inden for kontoruddannelse</a:t>
            </a:r>
            <a:br>
              <a:rPr lang="da-DK" dirty="0"/>
            </a:br>
            <a:r>
              <a:rPr lang="da-DK" dirty="0"/>
              <a:t>med speciale i </a:t>
            </a:r>
            <a:br>
              <a:rPr lang="da-DK" dirty="0"/>
            </a:br>
            <a:r>
              <a:rPr lang="da-DK" b="1" dirty="0"/>
              <a:t>økonomi</a:t>
            </a:r>
            <a:br>
              <a:rPr lang="da-DK" dirty="0"/>
            </a:br>
            <a:br>
              <a:rPr lang="da-DK" dirty="0"/>
            </a:br>
            <a:r>
              <a:rPr lang="da-DK" dirty="0"/>
              <a:t>2022</a:t>
            </a:r>
            <a:br>
              <a:rPr lang="da-DK" dirty="0"/>
            </a:br>
            <a:br>
              <a:rPr lang="da-DK" dirty="0"/>
            </a:br>
            <a:endParaRPr lang="da-DK" dirty="0"/>
          </a:p>
        </p:txBody>
      </p:sp>
      <p:sp>
        <p:nvSpPr>
          <p:cNvPr id="3" name="Pladsholder til slidenummer 2"/>
          <p:cNvSpPr>
            <a:spLocks noGrp="1"/>
          </p:cNvSpPr>
          <p:nvPr>
            <p:ph type="sldNum" sz="quarter" idx="12"/>
          </p:nvPr>
        </p:nvSpPr>
        <p:spPr/>
        <p:txBody>
          <a:bodyPr/>
          <a:lstStyle/>
          <a:p>
            <a:fld id="{E94956E9-C9BB-4A42-8F5B-E48AA9AA1C17}" type="slidenum">
              <a:rPr lang="da-DK" smtClean="0"/>
              <a:t>1</a:t>
            </a:fld>
            <a:endParaRPr lang="da-DK"/>
          </a:p>
        </p:txBody>
      </p:sp>
    </p:spTree>
    <p:extLst>
      <p:ext uri="{BB962C8B-B14F-4D97-AF65-F5344CB8AC3E}">
        <p14:creationId xmlns:p14="http://schemas.microsoft.com/office/powerpoint/2010/main" val="4029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E94956E9-C9BB-4A42-8F5B-E48AA9AA1C17}" type="slidenum">
              <a:rPr lang="da-DK" smtClean="0"/>
              <a:t>10</a:t>
            </a:fld>
            <a:endParaRPr lang="da-DK"/>
          </a:p>
        </p:txBody>
      </p:sp>
      <p:sp>
        <p:nvSpPr>
          <p:cNvPr id="2" name="Titel 1"/>
          <p:cNvSpPr>
            <a:spLocks noGrp="1"/>
          </p:cNvSpPr>
          <p:nvPr>
            <p:ph type="title" idx="4294967295"/>
          </p:nvPr>
        </p:nvSpPr>
        <p:spPr>
          <a:xfrm>
            <a:off x="0" y="12700"/>
            <a:ext cx="7886700" cy="747881"/>
          </a:xfrm>
        </p:spPr>
        <p:txBody>
          <a:bodyPr>
            <a:normAutofit/>
          </a:bodyPr>
          <a:lstStyle/>
          <a:p>
            <a:pPr algn="ctr"/>
            <a:r>
              <a:rPr lang="da-DK" sz="1600" dirty="0">
                <a:solidFill>
                  <a:schemeClr val="bg1"/>
                </a:solidFill>
              </a:rPr>
              <a:t>Valgfrie specialefag</a:t>
            </a:r>
          </a:p>
        </p:txBody>
      </p:sp>
      <p:graphicFrame>
        <p:nvGraphicFramePr>
          <p:cNvPr id="6" name="Tabel 5"/>
          <p:cNvGraphicFramePr>
            <a:graphicFrameLocks noGrp="1"/>
          </p:cNvGraphicFramePr>
          <p:nvPr>
            <p:extLst>
              <p:ext uri="{D42A27DB-BD31-4B8C-83A1-F6EECF244321}">
                <p14:modId xmlns:p14="http://schemas.microsoft.com/office/powerpoint/2010/main" val="3510724197"/>
              </p:ext>
            </p:extLst>
          </p:nvPr>
        </p:nvGraphicFramePr>
        <p:xfrm>
          <a:off x="1681017" y="0"/>
          <a:ext cx="5818909" cy="6708830"/>
        </p:xfrm>
        <a:graphic>
          <a:graphicData uri="http://schemas.openxmlformats.org/drawingml/2006/table">
            <a:tbl>
              <a:tblPr firstRow="1" bandRow="1">
                <a:tableStyleId>{5C22544A-7EE6-4342-B048-85BDC9FD1C3A}</a:tableStyleId>
              </a:tblPr>
              <a:tblGrid>
                <a:gridCol w="5818909">
                  <a:extLst>
                    <a:ext uri="{9D8B030D-6E8A-4147-A177-3AD203B41FA5}">
                      <a16:colId xmlns:a16="http://schemas.microsoft.com/office/drawing/2014/main" val="4009182615"/>
                    </a:ext>
                  </a:extLst>
                </a:gridCol>
              </a:tblGrid>
              <a:tr h="650838">
                <a:tc>
                  <a:txBody>
                    <a:bodyPr/>
                    <a:lstStyle/>
                    <a:p>
                      <a:r>
                        <a:rPr lang="da-DK" sz="1100" b="1" dirty="0"/>
                        <a:t> Valgfrie specialefag</a:t>
                      </a:r>
                    </a:p>
                  </a:txBody>
                  <a:tcPr/>
                </a:tc>
                <a:extLst>
                  <a:ext uri="{0D108BD9-81ED-4DB2-BD59-A6C34878D82A}">
                    <a16:rowId xmlns:a16="http://schemas.microsoft.com/office/drawing/2014/main" val="2876526683"/>
                  </a:ext>
                </a:extLst>
              </a:tr>
              <a:tr h="58201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i="1" baseline="0" dirty="0"/>
                        <a:t>Struktur i administrative problemstillinger </a:t>
                      </a:r>
                      <a:r>
                        <a:rPr lang="da-DK" sz="1100" b="1" i="1" dirty="0"/>
                        <a:t>(1 uge)</a:t>
                      </a:r>
                      <a:br>
                        <a:rPr lang="da-DK" sz="1100" b="1" i="1" dirty="0"/>
                      </a:br>
                      <a:r>
                        <a:rPr lang="da-DK" sz="1100" b="1" i="1" baseline="0" dirty="0"/>
                        <a:t>(anbefales mht. fagprøven)</a:t>
                      </a:r>
                      <a:endParaRPr lang="da-DK" sz="1100" b="1" i="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100" b="1" dirty="0"/>
                    </a:p>
                  </a:txBody>
                  <a:tcPr/>
                </a:tc>
                <a:extLst>
                  <a:ext uri="{0D108BD9-81ED-4DB2-BD59-A6C34878D82A}">
                    <a16:rowId xmlns:a16="http://schemas.microsoft.com/office/drawing/2014/main" val="3411653360"/>
                  </a:ext>
                </a:extLst>
              </a:tr>
              <a:tr h="514841">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 </a:t>
                      </a:r>
                      <a:r>
                        <a:rPr lang="da-DK" sz="1100" b="1" kern="1200" dirty="0">
                          <a:solidFill>
                            <a:schemeClr val="dk1"/>
                          </a:solidFill>
                          <a:effectLst/>
                          <a:latin typeface="+mn-lt"/>
                          <a:ea typeface="+mn-ea"/>
                          <a:cs typeface="+mn-cs"/>
                        </a:rPr>
                        <a:t>Værdiskabende optimering gennem automatisering (1 uge)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100" b="1" dirty="0"/>
                    </a:p>
                  </a:txBody>
                  <a:tcPr/>
                </a:tc>
                <a:extLst>
                  <a:ext uri="{0D108BD9-81ED-4DB2-BD59-A6C34878D82A}">
                    <a16:rowId xmlns:a16="http://schemas.microsoft.com/office/drawing/2014/main" val="1398521297"/>
                  </a:ext>
                </a:extLst>
              </a:tr>
              <a:tr h="721133">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Præsentationsteknik og personlig fremtoning </a:t>
                      </a:r>
                      <a:r>
                        <a:rPr lang="da-DK" sz="1100" b="1" i="1" dirty="0" err="1"/>
                        <a:t>incl</a:t>
                      </a:r>
                      <a:r>
                        <a:rPr lang="da-DK" sz="1100" b="1" i="1" dirty="0"/>
                        <a:t>. DISK</a:t>
                      </a:r>
                      <a:r>
                        <a:rPr lang="da-DK" sz="1100" b="1" i="1" baseline="0" dirty="0"/>
                        <a:t> profil </a:t>
                      </a:r>
                      <a:r>
                        <a:rPr lang="da-DK" sz="1100" b="1" i="1" dirty="0"/>
                        <a:t>(1 uge)</a:t>
                      </a:r>
                    </a:p>
                  </a:txBody>
                  <a:tcPr/>
                </a:tc>
                <a:extLst>
                  <a:ext uri="{0D108BD9-81ED-4DB2-BD59-A6C34878D82A}">
                    <a16:rowId xmlns:a16="http://schemas.microsoft.com/office/drawing/2014/main" val="2619724136"/>
                  </a:ext>
                </a:extLst>
              </a:tr>
              <a:tr h="437830">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Løn og lovgivning (1 uge)</a:t>
                      </a:r>
                    </a:p>
                  </a:txBody>
                  <a:tcPr/>
                </a:tc>
                <a:extLst>
                  <a:ext uri="{0D108BD9-81ED-4DB2-BD59-A6C34878D82A}">
                    <a16:rowId xmlns:a16="http://schemas.microsoft.com/office/drawing/2014/main" val="4292070111"/>
                  </a:ext>
                </a:extLst>
              </a:tr>
              <a:tr h="437830">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Kvalitet og service (1 uge)</a:t>
                      </a:r>
                    </a:p>
                  </a:txBody>
                  <a:tcPr/>
                </a:tc>
                <a:extLst>
                  <a:ext uri="{0D108BD9-81ED-4DB2-BD59-A6C34878D82A}">
                    <a16:rowId xmlns:a16="http://schemas.microsoft.com/office/drawing/2014/main" val="2854768232"/>
                  </a:ext>
                </a:extLst>
              </a:tr>
              <a:tr h="535928">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Likviditetsstyring (1 uge)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highlight>
                            <a:srgbClr val="FFFF00"/>
                          </a:highlight>
                        </a:rPr>
                        <a:t>Budgettering  (1 uge) bundet  + </a:t>
                      </a:r>
                      <a:r>
                        <a:rPr lang="da-DK" sz="1100" b="1" dirty="0" err="1">
                          <a:highlight>
                            <a:srgbClr val="FFFF00"/>
                          </a:highlight>
                        </a:rPr>
                        <a:t>Likvitidtetsstyring</a:t>
                      </a:r>
                      <a:r>
                        <a:rPr lang="da-DK" sz="1100" b="1" dirty="0">
                          <a:highlight>
                            <a:srgbClr val="FFFF00"/>
                          </a:highlight>
                        </a:rPr>
                        <a:t> =Mulighed for AU eksamen i Anvendt økonomi 5 </a:t>
                      </a:r>
                      <a:r>
                        <a:rPr lang="da-DK" sz="1100" b="1" dirty="0" err="1">
                          <a:highlight>
                            <a:srgbClr val="FFFF00"/>
                          </a:highlight>
                        </a:rPr>
                        <a:t>ects</a:t>
                      </a:r>
                      <a:r>
                        <a:rPr lang="da-DK" sz="1100" b="1" dirty="0">
                          <a:highlight>
                            <a:srgbClr val="FFFF00"/>
                          </a:highlight>
                        </a:rPr>
                        <a:t> point</a:t>
                      </a:r>
                    </a:p>
                  </a:txBody>
                  <a:tcPr/>
                </a:tc>
                <a:extLst>
                  <a:ext uri="{0D108BD9-81ED-4DB2-BD59-A6C34878D82A}">
                    <a16:rowId xmlns:a16="http://schemas.microsoft.com/office/drawing/2014/main" val="3263646753"/>
                  </a:ext>
                </a:extLst>
              </a:tr>
              <a:tr h="501960">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Salg og markedsføring (1 uge)</a:t>
                      </a:r>
                    </a:p>
                  </a:txBody>
                  <a:tcPr/>
                </a:tc>
                <a:extLst>
                  <a:ext uri="{0D108BD9-81ED-4DB2-BD59-A6C34878D82A}">
                    <a16:rowId xmlns:a16="http://schemas.microsoft.com/office/drawing/2014/main" val="1072656328"/>
                  </a:ext>
                </a:extLst>
              </a:tr>
              <a:tr h="564653">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Avanceret</a:t>
                      </a:r>
                      <a:r>
                        <a:rPr lang="da-DK" sz="1100" b="1" baseline="0" dirty="0"/>
                        <a:t> regneark  (1 uge)</a:t>
                      </a:r>
                      <a:endParaRPr lang="da-DK" sz="1100" b="1" dirty="0"/>
                    </a:p>
                  </a:txBody>
                  <a:tcPr/>
                </a:tc>
                <a:extLst>
                  <a:ext uri="{0D108BD9-81ED-4DB2-BD59-A6C34878D82A}">
                    <a16:rowId xmlns:a16="http://schemas.microsoft.com/office/drawing/2014/main" val="311469249"/>
                  </a:ext>
                </a:extLst>
              </a:tr>
              <a:tr h="468595">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Kommunikation i praksis </a:t>
                      </a:r>
                      <a:r>
                        <a:rPr lang="da-DK" sz="1100" b="1" dirty="0">
                          <a:highlight>
                            <a:srgbClr val="FFFF00"/>
                          </a:highlight>
                        </a:rPr>
                        <a:t>AU  (2 uger)- 10 </a:t>
                      </a:r>
                      <a:r>
                        <a:rPr lang="da-DK" sz="1100" b="1" dirty="0" err="1">
                          <a:highlight>
                            <a:srgbClr val="FFFF00"/>
                          </a:highlight>
                        </a:rPr>
                        <a:t>ects</a:t>
                      </a:r>
                      <a:endParaRPr lang="da-DK" sz="1100" b="1" dirty="0">
                        <a:highlight>
                          <a:srgbClr val="FFFF00"/>
                        </a:highlight>
                      </a:endParaRPr>
                    </a:p>
                  </a:txBody>
                  <a:tcPr/>
                </a:tc>
                <a:extLst>
                  <a:ext uri="{0D108BD9-81ED-4DB2-BD59-A6C34878D82A}">
                    <a16:rowId xmlns:a16="http://schemas.microsoft.com/office/drawing/2014/main" val="3815351928"/>
                  </a:ext>
                </a:extLst>
              </a:tr>
              <a:tr h="460430">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t>Projektledelse </a:t>
                      </a:r>
                      <a:r>
                        <a:rPr lang="da-DK" sz="1100" b="1" dirty="0">
                          <a:highlight>
                            <a:srgbClr val="FFFF00"/>
                          </a:highlight>
                        </a:rPr>
                        <a:t>AU (1 uge) – 10 </a:t>
                      </a:r>
                      <a:r>
                        <a:rPr lang="da-DK" sz="1100" b="1" dirty="0" err="1">
                          <a:highlight>
                            <a:srgbClr val="FFFF00"/>
                          </a:highlight>
                        </a:rPr>
                        <a:t>ects</a:t>
                      </a:r>
                      <a:endParaRPr lang="da-DK" sz="1100" b="1" dirty="0">
                        <a:highlight>
                          <a:srgbClr val="FFFF00"/>
                        </a:highlight>
                      </a:endParaRPr>
                    </a:p>
                  </a:txBody>
                  <a:tcPr/>
                </a:tc>
                <a:extLst>
                  <a:ext uri="{0D108BD9-81ED-4DB2-BD59-A6C34878D82A}">
                    <a16:rowId xmlns:a16="http://schemas.microsoft.com/office/drawing/2014/main" val="756267798"/>
                  </a:ext>
                </a:extLst>
              </a:tr>
              <a:tr h="687087">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dirty="0"/>
                        <a:t>Bogføring og registrering  1 uge Bundet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1" dirty="0">
                          <a:highlight>
                            <a:srgbClr val="FFFF00"/>
                          </a:highlight>
                        </a:rPr>
                        <a:t>mulighed for </a:t>
                      </a:r>
                      <a:br>
                        <a:rPr lang="da-DK" sz="1100" b="1" dirty="0">
                          <a:highlight>
                            <a:srgbClr val="FFFF00"/>
                          </a:highlight>
                        </a:rPr>
                      </a:br>
                      <a:r>
                        <a:rPr lang="da-DK" sz="1100" b="1" dirty="0">
                          <a:highlight>
                            <a:srgbClr val="FFFF00"/>
                          </a:highlight>
                        </a:rPr>
                        <a:t>AU eksamen i Ledernes forretningsforståelse 10 </a:t>
                      </a:r>
                      <a:r>
                        <a:rPr lang="da-DK" sz="1100" b="1" dirty="0" err="1">
                          <a:highlight>
                            <a:srgbClr val="FFFF00"/>
                          </a:highlight>
                        </a:rPr>
                        <a:t>Ects</a:t>
                      </a:r>
                      <a:r>
                        <a:rPr lang="da-DK" sz="1100" b="1" dirty="0">
                          <a:highlight>
                            <a:srgbClr val="FFFF00"/>
                          </a:highlight>
                        </a:rPr>
                        <a:t> </a:t>
                      </a:r>
                      <a:endParaRPr lang="da-DK" sz="110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100" b="1" dirty="0"/>
                    </a:p>
                  </a:txBody>
                  <a:tcPr/>
                </a:tc>
                <a:extLst>
                  <a:ext uri="{0D108BD9-81ED-4DB2-BD59-A6C34878D82A}">
                    <a16:rowId xmlns:a16="http://schemas.microsoft.com/office/drawing/2014/main" val="2271561609"/>
                  </a:ext>
                </a:extLst>
              </a:tr>
            </a:tbl>
          </a:graphicData>
        </a:graphic>
      </p:graphicFrame>
    </p:spTree>
    <p:extLst>
      <p:ext uri="{BB962C8B-B14F-4D97-AF65-F5344CB8AC3E}">
        <p14:creationId xmlns:p14="http://schemas.microsoft.com/office/powerpoint/2010/main" val="374690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E94956E9-C9BB-4A42-8F5B-E48AA9AA1C17}" type="slidenum">
              <a:rPr lang="da-DK" smtClean="0"/>
              <a:t>11</a:t>
            </a:fld>
            <a:endParaRPr lang="da-DK"/>
          </a:p>
        </p:txBody>
      </p:sp>
      <p:pic>
        <p:nvPicPr>
          <p:cNvPr id="3" name="Billede 2"/>
          <p:cNvPicPr/>
          <p:nvPr/>
        </p:nvPicPr>
        <p:blipFill>
          <a:blip r:embed="rId2"/>
          <a:stretch>
            <a:fillRect/>
          </a:stretch>
        </p:blipFill>
        <p:spPr>
          <a:xfrm>
            <a:off x="609601" y="0"/>
            <a:ext cx="8005482" cy="4464424"/>
          </a:xfrm>
          <a:prstGeom prst="rect">
            <a:avLst/>
          </a:prstGeom>
        </p:spPr>
      </p:pic>
      <p:sp>
        <p:nvSpPr>
          <p:cNvPr id="5" name="Vandret skriftrulle 4"/>
          <p:cNvSpPr/>
          <p:nvPr/>
        </p:nvSpPr>
        <p:spPr>
          <a:xfrm>
            <a:off x="1075765" y="4114800"/>
            <a:ext cx="7808259" cy="24921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t>For at få de 10 ECTS point, skal eleven op til privatist eksamen på Erhvervsakademiet Esbjerg. Prisen er kr. 1900,-</a:t>
            </a:r>
          </a:p>
          <a:p>
            <a:r>
              <a:rPr lang="da-DK" dirty="0"/>
              <a:t>Regningen sendes fra Rybners direkte til virksomheden. Ikke eleven. Faget er bundet, men det er frivilligt at gå op til den mundtlige eksamen, som giver de 10 ECTS point.</a:t>
            </a:r>
          </a:p>
        </p:txBody>
      </p:sp>
    </p:spTree>
    <p:extLst>
      <p:ext uri="{BB962C8B-B14F-4D97-AF65-F5344CB8AC3E}">
        <p14:creationId xmlns:p14="http://schemas.microsoft.com/office/powerpoint/2010/main" val="41176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1" y="12200"/>
            <a:ext cx="7540792" cy="1070642"/>
          </a:xfrm>
        </p:spPr>
        <p:txBody>
          <a:bodyPr>
            <a:normAutofit/>
          </a:bodyPr>
          <a:lstStyle/>
          <a:p>
            <a:r>
              <a:rPr lang="da-DK" sz="2200" dirty="0"/>
              <a:t>Erhvervsrettet </a:t>
            </a:r>
            <a:r>
              <a:rPr lang="da-DK" sz="2200" dirty="0" err="1"/>
              <a:t>påbygning</a:t>
            </a:r>
            <a:r>
              <a:rPr lang="da-DK" sz="2200" dirty="0"/>
              <a:t>, </a:t>
            </a:r>
            <a:br>
              <a:rPr lang="da-DK" sz="2200" dirty="0"/>
            </a:br>
            <a:r>
              <a:rPr lang="da-DK" sz="2200" dirty="0" err="1"/>
              <a:t>Rybners</a:t>
            </a:r>
            <a:r>
              <a:rPr lang="da-DK" sz="2200" dirty="0"/>
              <a:t> udbyder følgende 10 ECTS </a:t>
            </a:r>
            <a:r>
              <a:rPr lang="da-DK" sz="2000" dirty="0"/>
              <a:t>fag</a:t>
            </a:r>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1492262726"/>
              </p:ext>
            </p:extLst>
          </p:nvPr>
        </p:nvGraphicFramePr>
        <p:xfrm>
          <a:off x="1299410" y="1503947"/>
          <a:ext cx="6605335" cy="4835705"/>
        </p:xfrm>
        <a:graphic>
          <a:graphicData uri="http://schemas.openxmlformats.org/drawingml/2006/table">
            <a:tbl>
              <a:tblPr firstRow="1" firstCol="1" bandRow="1">
                <a:tableStyleId>{5C22544A-7EE6-4342-B048-85BDC9FD1C3A}</a:tableStyleId>
              </a:tblPr>
              <a:tblGrid>
                <a:gridCol w="3995928">
                  <a:extLst>
                    <a:ext uri="{9D8B030D-6E8A-4147-A177-3AD203B41FA5}">
                      <a16:colId xmlns:a16="http://schemas.microsoft.com/office/drawing/2014/main" val="3070606780"/>
                    </a:ext>
                  </a:extLst>
                </a:gridCol>
                <a:gridCol w="2446847">
                  <a:extLst>
                    <a:ext uri="{9D8B030D-6E8A-4147-A177-3AD203B41FA5}">
                      <a16:colId xmlns:a16="http://schemas.microsoft.com/office/drawing/2014/main" val="1823747640"/>
                    </a:ext>
                  </a:extLst>
                </a:gridCol>
                <a:gridCol w="162560">
                  <a:extLst>
                    <a:ext uri="{9D8B030D-6E8A-4147-A177-3AD203B41FA5}">
                      <a16:colId xmlns:a16="http://schemas.microsoft.com/office/drawing/2014/main" val="3020505536"/>
                    </a:ext>
                  </a:extLst>
                </a:gridCol>
              </a:tblGrid>
              <a:tr h="1579947">
                <a:tc>
                  <a:txBody>
                    <a:bodyPr/>
                    <a:lstStyle/>
                    <a:p>
                      <a:pPr>
                        <a:lnSpc>
                          <a:spcPct val="115000"/>
                        </a:lnSpc>
                        <a:spcBef>
                          <a:spcPts val="1200"/>
                        </a:spcBef>
                        <a:spcAft>
                          <a:spcPts val="0"/>
                        </a:spcAft>
                      </a:pPr>
                      <a:r>
                        <a:rPr lang="da-DK" sz="2000" dirty="0">
                          <a:effectLst/>
                        </a:rPr>
                        <a:t>Kommunikation i praksis (16145), 1 del.</a:t>
                      </a:r>
                    </a:p>
                    <a:p>
                      <a:pPr>
                        <a:lnSpc>
                          <a:spcPct val="115000"/>
                        </a:lnSpc>
                        <a:spcBef>
                          <a:spcPts val="1200"/>
                        </a:spcBef>
                        <a:spcAft>
                          <a:spcPts val="0"/>
                        </a:spcAft>
                      </a:pPr>
                      <a:r>
                        <a:rPr lang="da-DK" sz="1350" b="1" kern="1200" dirty="0">
                          <a:solidFill>
                            <a:schemeClr val="lt1"/>
                          </a:solidFill>
                          <a:effectLst/>
                          <a:latin typeface="+mn-lt"/>
                          <a:ea typeface="+mn-ea"/>
                          <a:cs typeface="+mn-cs"/>
                        </a:rPr>
                        <a:t>et obligatorisk modul fra akademiuddannelsen i </a:t>
                      </a:r>
                    </a:p>
                    <a:p>
                      <a:pPr>
                        <a:lnSpc>
                          <a:spcPct val="115000"/>
                        </a:lnSpc>
                        <a:spcBef>
                          <a:spcPts val="1200"/>
                        </a:spcBef>
                        <a:spcAft>
                          <a:spcPts val="0"/>
                        </a:spcAft>
                      </a:pPr>
                      <a:r>
                        <a:rPr lang="da-DK" sz="1350" b="1" kern="1200" dirty="0">
                          <a:solidFill>
                            <a:schemeClr val="lt1"/>
                          </a:solidFill>
                          <a:effectLst/>
                          <a:latin typeface="+mn-lt"/>
                          <a:ea typeface="+mn-ea"/>
                          <a:cs typeface="+mn-cs"/>
                        </a:rPr>
                        <a:t>”Kommunikation og Formidling” </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da-DK" sz="1800" b="1" dirty="0">
                          <a:solidFill>
                            <a:schemeClr val="tx1"/>
                          </a:solidFill>
                          <a:effectLst/>
                        </a:rPr>
                        <a:t>(uge 22, 2022)</a:t>
                      </a:r>
                      <a:endParaRPr lang="da-DK"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200"/>
                        </a:spcBef>
                        <a:spcAft>
                          <a:spcPts val="0"/>
                        </a:spcAft>
                      </a:pPr>
                      <a:r>
                        <a:rPr lang="da-DK" sz="800" dirty="0">
                          <a:effectLst/>
                        </a:rPr>
                        <a:t> </a:t>
                      </a:r>
                      <a:endParaRPr lang="da-DK"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2494288"/>
                  </a:ext>
                </a:extLst>
              </a:tr>
              <a:tr h="1579947">
                <a:tc>
                  <a:txBody>
                    <a:bodyPr/>
                    <a:lstStyle/>
                    <a:p>
                      <a:pPr>
                        <a:lnSpc>
                          <a:spcPct val="115000"/>
                        </a:lnSpc>
                        <a:spcBef>
                          <a:spcPts val="1200"/>
                        </a:spcBef>
                        <a:spcAft>
                          <a:spcPts val="0"/>
                        </a:spcAft>
                      </a:pPr>
                      <a:r>
                        <a:rPr lang="da-DK" sz="2000" dirty="0">
                          <a:effectLst/>
                        </a:rPr>
                        <a:t>Kommunikation i praksis (16145), 2 del.</a:t>
                      </a:r>
                    </a:p>
                    <a:p>
                      <a:pPr>
                        <a:lnSpc>
                          <a:spcPct val="115000"/>
                        </a:lnSpc>
                        <a:spcBef>
                          <a:spcPts val="1200"/>
                        </a:spcBef>
                        <a:spcAft>
                          <a:spcPts val="0"/>
                        </a:spcAft>
                      </a:pPr>
                      <a:r>
                        <a:rPr lang="da-DK" sz="1350" b="1" kern="1200" dirty="0">
                          <a:solidFill>
                            <a:schemeClr val="lt1"/>
                          </a:solidFill>
                          <a:effectLst/>
                          <a:latin typeface="+mn-lt"/>
                          <a:ea typeface="+mn-ea"/>
                          <a:cs typeface="+mn-cs"/>
                        </a:rPr>
                        <a:t>et obligatorisk modul fra akademiuddannelsen i </a:t>
                      </a:r>
                    </a:p>
                    <a:p>
                      <a:pPr>
                        <a:lnSpc>
                          <a:spcPct val="115000"/>
                        </a:lnSpc>
                        <a:spcBef>
                          <a:spcPts val="1200"/>
                        </a:spcBef>
                        <a:spcAft>
                          <a:spcPts val="0"/>
                        </a:spcAft>
                      </a:pPr>
                      <a:r>
                        <a:rPr lang="da-DK" sz="1350" b="1" kern="1200" dirty="0">
                          <a:solidFill>
                            <a:schemeClr val="lt1"/>
                          </a:solidFill>
                          <a:effectLst/>
                          <a:latin typeface="+mn-lt"/>
                          <a:ea typeface="+mn-ea"/>
                          <a:cs typeface="+mn-cs"/>
                        </a:rPr>
                        <a:t>”Kommunikation og Formidling” </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da-DK" sz="1800" b="1" dirty="0">
                          <a:solidFill>
                            <a:schemeClr val="tx1"/>
                          </a:solidFill>
                          <a:effectLst/>
                        </a:rPr>
                        <a:t>(uge 39, 2022)</a:t>
                      </a:r>
                      <a:endParaRPr lang="da-DK"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200"/>
                        </a:spcBef>
                        <a:spcAft>
                          <a:spcPts val="0"/>
                        </a:spcAft>
                      </a:pPr>
                      <a:r>
                        <a:rPr lang="da-DK" sz="800" dirty="0">
                          <a:effectLst/>
                        </a:rPr>
                        <a:t> </a:t>
                      </a:r>
                      <a:endParaRPr lang="da-DK"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4087499"/>
                  </a:ext>
                </a:extLst>
              </a:tr>
              <a:tr h="1436169">
                <a:tc>
                  <a:txBody>
                    <a:bodyPr/>
                    <a:lstStyle/>
                    <a:p>
                      <a:pPr>
                        <a:lnSpc>
                          <a:spcPct val="115000"/>
                        </a:lnSpc>
                        <a:spcBef>
                          <a:spcPts val="1200"/>
                        </a:spcBef>
                        <a:spcAft>
                          <a:spcPts val="0"/>
                        </a:spcAft>
                        <a:tabLst>
                          <a:tab pos="3352800" algn="l"/>
                        </a:tabLst>
                      </a:pPr>
                      <a:r>
                        <a:rPr lang="da-DK" sz="2000" dirty="0">
                          <a:effectLst/>
                        </a:rPr>
                        <a:t>Projektstyring  i praksis (16146) (1 uge i alt)</a:t>
                      </a:r>
                    </a:p>
                    <a:p>
                      <a:pPr>
                        <a:lnSpc>
                          <a:spcPct val="115000"/>
                        </a:lnSpc>
                        <a:spcBef>
                          <a:spcPts val="1200"/>
                        </a:spcBef>
                        <a:spcAft>
                          <a:spcPts val="0"/>
                        </a:spcAft>
                        <a:tabLst>
                          <a:tab pos="3352800" algn="l"/>
                        </a:tabLst>
                      </a:pPr>
                      <a:r>
                        <a:rPr lang="da-DK" sz="1350" b="1" kern="1200" dirty="0">
                          <a:solidFill>
                            <a:schemeClr val="lt1"/>
                          </a:solidFill>
                          <a:effectLst/>
                          <a:latin typeface="+mn-lt"/>
                          <a:ea typeface="+mn-ea"/>
                          <a:cs typeface="+mn-cs"/>
                        </a:rPr>
                        <a:t>et valgfag fra akademiuddannelsen i ”Ledelse”</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da-DK" sz="1800" b="1" dirty="0">
                          <a:solidFill>
                            <a:schemeClr val="tx1"/>
                          </a:solidFill>
                          <a:effectLst/>
                        </a:rPr>
                        <a:t>(uge 46, 2022)</a:t>
                      </a:r>
                      <a:endParaRPr lang="da-DK"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200"/>
                        </a:spcBef>
                        <a:spcAft>
                          <a:spcPts val="0"/>
                        </a:spcAft>
                      </a:pPr>
                      <a:r>
                        <a:rPr lang="da-DK" sz="1000" dirty="0">
                          <a:effectLst/>
                        </a:rPr>
                        <a:t> </a:t>
                      </a:r>
                      <a:endParaRPr lang="da-DK"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546458"/>
                  </a:ext>
                </a:extLst>
              </a:tr>
            </a:tbl>
          </a:graphicData>
        </a:graphic>
      </p:graphicFrame>
      <p:sp>
        <p:nvSpPr>
          <p:cNvPr id="4" name="Pladsholder til slidenummer 3"/>
          <p:cNvSpPr>
            <a:spLocks noGrp="1"/>
          </p:cNvSpPr>
          <p:nvPr>
            <p:ph type="sldNum" sz="quarter" idx="12"/>
          </p:nvPr>
        </p:nvSpPr>
        <p:spPr/>
        <p:txBody>
          <a:bodyPr/>
          <a:lstStyle/>
          <a:p>
            <a:fld id="{E94956E9-C9BB-4A42-8F5B-E48AA9AA1C17}" type="slidenum">
              <a:rPr lang="da-DK" smtClean="0"/>
              <a:t>12</a:t>
            </a:fld>
            <a:endParaRPr lang="da-DK"/>
          </a:p>
        </p:txBody>
      </p:sp>
    </p:spTree>
    <p:extLst>
      <p:ext uri="{BB962C8B-B14F-4D97-AF65-F5344CB8AC3E}">
        <p14:creationId xmlns:p14="http://schemas.microsoft.com/office/powerpoint/2010/main" val="205914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1" y="12200"/>
            <a:ext cx="7540792" cy="1070642"/>
          </a:xfrm>
        </p:spPr>
        <p:txBody>
          <a:bodyPr>
            <a:normAutofit/>
          </a:bodyPr>
          <a:lstStyle/>
          <a:p>
            <a:r>
              <a:rPr lang="da-DK" sz="2200" b="1" dirty="0"/>
              <a:t>4 ugers specialefag </a:t>
            </a:r>
            <a:r>
              <a:rPr lang="da-DK" sz="2200" dirty="0"/>
              <a:t>som erhvervsrettet </a:t>
            </a:r>
            <a:r>
              <a:rPr lang="da-DK" sz="2200" dirty="0" err="1"/>
              <a:t>påbygning</a:t>
            </a:r>
            <a:r>
              <a:rPr lang="da-DK" sz="2200" dirty="0"/>
              <a:t>, </a:t>
            </a:r>
            <a:br>
              <a:rPr lang="da-DK" sz="2200" dirty="0"/>
            </a:br>
            <a:r>
              <a:rPr lang="da-DK" sz="2200" dirty="0" err="1"/>
              <a:t>Rybners</a:t>
            </a:r>
            <a:r>
              <a:rPr lang="da-DK" sz="2200" dirty="0"/>
              <a:t> udbyder følgende 10 ECTS </a:t>
            </a:r>
            <a:r>
              <a:rPr lang="da-DK" sz="2000" dirty="0"/>
              <a:t>fag</a:t>
            </a:r>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2070625462"/>
              </p:ext>
            </p:extLst>
          </p:nvPr>
        </p:nvGraphicFramePr>
        <p:xfrm>
          <a:off x="1367647" y="1260142"/>
          <a:ext cx="6482896" cy="4657540"/>
        </p:xfrm>
        <a:graphic>
          <a:graphicData uri="http://schemas.openxmlformats.org/drawingml/2006/table">
            <a:tbl>
              <a:tblPr firstRow="1" firstCol="1" bandRow="1">
                <a:tableStyleId>{5C22544A-7EE6-4342-B048-85BDC9FD1C3A}</a:tableStyleId>
              </a:tblPr>
              <a:tblGrid>
                <a:gridCol w="3442880">
                  <a:extLst>
                    <a:ext uri="{9D8B030D-6E8A-4147-A177-3AD203B41FA5}">
                      <a16:colId xmlns:a16="http://schemas.microsoft.com/office/drawing/2014/main" val="3070606780"/>
                    </a:ext>
                  </a:extLst>
                </a:gridCol>
                <a:gridCol w="2840525">
                  <a:extLst>
                    <a:ext uri="{9D8B030D-6E8A-4147-A177-3AD203B41FA5}">
                      <a16:colId xmlns:a16="http://schemas.microsoft.com/office/drawing/2014/main" val="1823747640"/>
                    </a:ext>
                  </a:extLst>
                </a:gridCol>
                <a:gridCol w="199491">
                  <a:extLst>
                    <a:ext uri="{9D8B030D-6E8A-4147-A177-3AD203B41FA5}">
                      <a16:colId xmlns:a16="http://schemas.microsoft.com/office/drawing/2014/main" val="3020505536"/>
                    </a:ext>
                  </a:extLst>
                </a:gridCol>
              </a:tblGrid>
              <a:tr h="1345938">
                <a:tc>
                  <a:txBody>
                    <a:bodyPr/>
                    <a:lstStyle/>
                    <a:p>
                      <a:pPr>
                        <a:lnSpc>
                          <a:spcPct val="115000"/>
                        </a:lnSpc>
                        <a:spcBef>
                          <a:spcPts val="1200"/>
                        </a:spcBef>
                        <a:spcAft>
                          <a:spcPts val="0"/>
                        </a:spcAft>
                      </a:pPr>
                      <a:r>
                        <a:rPr lang="da-DK" sz="2000" dirty="0" err="1">
                          <a:effectLst/>
                        </a:rPr>
                        <a:t>Ledersens</a:t>
                      </a:r>
                      <a:r>
                        <a:rPr lang="da-DK" sz="2000" dirty="0">
                          <a:effectLst/>
                        </a:rPr>
                        <a:t> Forretningsforståelse</a:t>
                      </a:r>
                      <a:br>
                        <a:rPr lang="da-DK" sz="2000" dirty="0">
                          <a:effectLst/>
                        </a:rPr>
                      </a:br>
                      <a:r>
                        <a:rPr lang="da-DK" sz="2000" dirty="0">
                          <a:effectLst/>
                        </a:rPr>
                        <a:t>10 </a:t>
                      </a:r>
                      <a:r>
                        <a:rPr lang="da-DK" sz="2000" dirty="0" err="1">
                          <a:effectLst/>
                        </a:rPr>
                        <a:t>ects</a:t>
                      </a:r>
                      <a:r>
                        <a:rPr lang="da-DK" sz="2000" dirty="0">
                          <a:effectLst/>
                        </a:rPr>
                        <a:t> point</a:t>
                      </a:r>
                    </a:p>
                    <a:p>
                      <a:pPr>
                        <a:lnSpc>
                          <a:spcPct val="115000"/>
                        </a:lnSpc>
                        <a:spcBef>
                          <a:spcPts val="1200"/>
                        </a:spcBef>
                        <a:spcAft>
                          <a:spcPts val="0"/>
                        </a:spcAft>
                      </a:pPr>
                      <a:r>
                        <a:rPr lang="da-DK" sz="1350" b="1" kern="1200" dirty="0">
                          <a:solidFill>
                            <a:schemeClr val="lt1"/>
                          </a:solidFill>
                          <a:effectLst/>
                          <a:latin typeface="+mn-lt"/>
                          <a:ea typeface="+mn-ea"/>
                          <a:cs typeface="+mn-cs"/>
                        </a:rPr>
                        <a:t>et obligatorisk modul fra akademiuddannelsen i </a:t>
                      </a:r>
                      <a:r>
                        <a:rPr lang="da-DK" sz="2000" b="1" kern="1200" dirty="0">
                          <a:solidFill>
                            <a:schemeClr val="lt1"/>
                          </a:solidFill>
                          <a:effectLst/>
                          <a:latin typeface="Calibri" panose="020F0502020204030204" pitchFamily="34" charset="0"/>
                          <a:ea typeface="+mn-ea"/>
                          <a:cs typeface="Times New Roman" panose="02020603050405020304" pitchFamily="18" charset="0"/>
                        </a:rPr>
                        <a:t>Ledelse</a:t>
                      </a:r>
                      <a:endParaRPr lang="da-DK" sz="1350" b="1" kern="1200" dirty="0">
                        <a:solidFill>
                          <a:schemeClr val="lt1"/>
                        </a:solidFill>
                        <a:effectLst/>
                        <a:latin typeface="+mn-lt"/>
                        <a:ea typeface="+mn-ea"/>
                        <a:cs typeface="+mn-cs"/>
                      </a:endParaRPr>
                    </a:p>
                  </a:txBody>
                  <a:tcPr marL="68580" marR="68580" marT="0" marB="0"/>
                </a:tc>
                <a:tc>
                  <a:txBody>
                    <a:bodyPr/>
                    <a:lstStyle/>
                    <a:p>
                      <a:pPr marL="0" marR="0" lvl="0" indent="0" algn="ctr" defTabSz="685800" rtl="0" eaLnBrk="1" fontAlgn="auto" latinLnBrk="0" hangingPunct="1">
                        <a:lnSpc>
                          <a:spcPct val="115000"/>
                        </a:lnSpc>
                        <a:spcBef>
                          <a:spcPts val="1200"/>
                        </a:spcBef>
                        <a:spcAft>
                          <a:spcPts val="0"/>
                        </a:spcAft>
                        <a:buClrTx/>
                        <a:buSzTx/>
                        <a:buFontTx/>
                        <a:buNone/>
                        <a:tabLst/>
                        <a:defRPr/>
                      </a:pPr>
                      <a:r>
                        <a:rPr lang="da-DK" sz="1800" b="1" kern="1200" dirty="0">
                          <a:solidFill>
                            <a:schemeClr val="tx1"/>
                          </a:solidFill>
                          <a:effectLst/>
                          <a:highlight>
                            <a:srgbClr val="FFFF00"/>
                          </a:highlight>
                          <a:latin typeface="+mn-lt"/>
                          <a:ea typeface="+mn-ea"/>
                          <a:cs typeface="+mn-cs"/>
                        </a:rPr>
                        <a:t>Bogføring og registrering </a:t>
                      </a:r>
                      <a:r>
                        <a:rPr lang="da-DK" sz="1800" b="1" dirty="0">
                          <a:solidFill>
                            <a:schemeClr val="tx1"/>
                          </a:solidFill>
                          <a:highlight>
                            <a:srgbClr val="FFFF00"/>
                          </a:highlight>
                        </a:rPr>
                        <a:t> (1 uge) Bundet – uge 48 = eksamen uge 49</a:t>
                      </a:r>
                    </a:p>
                    <a:p>
                      <a:pPr algn="ctr">
                        <a:lnSpc>
                          <a:spcPct val="115000"/>
                        </a:lnSpc>
                        <a:spcBef>
                          <a:spcPts val="1200"/>
                        </a:spcBef>
                        <a:spcAft>
                          <a:spcPts val="0"/>
                        </a:spcAft>
                      </a:pPr>
                      <a:endParaRPr lang="da-DK"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200"/>
                        </a:spcBef>
                        <a:spcAft>
                          <a:spcPts val="0"/>
                        </a:spcAft>
                      </a:pPr>
                      <a:r>
                        <a:rPr lang="da-DK" sz="800" dirty="0">
                          <a:effectLst/>
                        </a:rPr>
                        <a:t> </a:t>
                      </a:r>
                      <a:endParaRPr lang="da-DK"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2494288"/>
                  </a:ext>
                </a:extLst>
              </a:tr>
              <a:tr h="1345938">
                <a:tc>
                  <a:txBody>
                    <a:bodyPr/>
                    <a:lstStyle/>
                    <a:p>
                      <a:pPr>
                        <a:lnSpc>
                          <a:spcPct val="115000"/>
                        </a:lnSpc>
                        <a:spcBef>
                          <a:spcPts val="1200"/>
                        </a:spcBef>
                        <a:spcAft>
                          <a:spcPts val="0"/>
                        </a:spcAft>
                      </a:pPr>
                      <a:r>
                        <a:rPr lang="da-DK" sz="2000" dirty="0">
                          <a:effectLst/>
                        </a:rPr>
                        <a:t>Anvendt økonomi</a:t>
                      </a:r>
                    </a:p>
                    <a:p>
                      <a:pPr>
                        <a:lnSpc>
                          <a:spcPct val="115000"/>
                        </a:lnSpc>
                        <a:spcBef>
                          <a:spcPts val="1200"/>
                        </a:spcBef>
                        <a:spcAft>
                          <a:spcPts val="0"/>
                        </a:spcAft>
                      </a:pPr>
                      <a:r>
                        <a:rPr lang="da-DK" sz="2000" dirty="0">
                          <a:effectLst/>
                        </a:rPr>
                        <a:t>5 </a:t>
                      </a:r>
                      <a:r>
                        <a:rPr lang="da-DK" sz="2000" dirty="0" err="1">
                          <a:effectLst/>
                        </a:rPr>
                        <a:t>ects</a:t>
                      </a:r>
                      <a:r>
                        <a:rPr lang="da-DK" sz="2000" dirty="0">
                          <a:effectLst/>
                        </a:rPr>
                        <a:t> point</a:t>
                      </a:r>
                    </a:p>
                    <a:p>
                      <a:pPr>
                        <a:lnSpc>
                          <a:spcPct val="115000"/>
                        </a:lnSpc>
                        <a:spcBef>
                          <a:spcPts val="1200"/>
                        </a:spcBef>
                        <a:spcAft>
                          <a:spcPts val="0"/>
                        </a:spcAft>
                      </a:pPr>
                      <a:r>
                        <a:rPr lang="da-DK" sz="1350" b="1" kern="1200" dirty="0">
                          <a:solidFill>
                            <a:schemeClr val="lt1"/>
                          </a:solidFill>
                          <a:effectLst/>
                          <a:latin typeface="+mn-lt"/>
                          <a:ea typeface="+mn-ea"/>
                          <a:cs typeface="+mn-cs"/>
                        </a:rPr>
                        <a:t>et obligatorisk modul fra akademiuddannelsen i </a:t>
                      </a:r>
                    </a:p>
                    <a:p>
                      <a:pPr>
                        <a:lnSpc>
                          <a:spcPct val="115000"/>
                        </a:lnSpc>
                        <a:spcBef>
                          <a:spcPts val="1200"/>
                        </a:spcBef>
                        <a:spcAft>
                          <a:spcPts val="0"/>
                        </a:spcAft>
                      </a:pPr>
                      <a:r>
                        <a:rPr lang="da-DK" sz="1350" b="1" kern="1200" dirty="0">
                          <a:solidFill>
                            <a:schemeClr val="lt1"/>
                          </a:solidFill>
                          <a:effectLst/>
                          <a:latin typeface="+mn-lt"/>
                          <a:ea typeface="+mn-ea"/>
                          <a:cs typeface="+mn-cs"/>
                        </a:rPr>
                        <a:t>”Innovation</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685800" rtl="0" eaLnBrk="1" fontAlgn="auto" latinLnBrk="0" hangingPunct="1">
                        <a:lnSpc>
                          <a:spcPct val="115000"/>
                        </a:lnSpc>
                        <a:spcBef>
                          <a:spcPts val="1200"/>
                        </a:spcBef>
                        <a:spcAft>
                          <a:spcPts val="0"/>
                        </a:spcAft>
                        <a:buClrTx/>
                        <a:buSzTx/>
                        <a:buFontTx/>
                        <a:buNone/>
                        <a:tabLst/>
                        <a:defRPr/>
                      </a:pPr>
                      <a:r>
                        <a:rPr lang="da-DK" sz="1800" b="1" dirty="0">
                          <a:highlight>
                            <a:srgbClr val="FFFF00"/>
                          </a:highlight>
                        </a:rPr>
                        <a:t> </a:t>
                      </a:r>
                      <a:r>
                        <a:rPr lang="da-DK" sz="1800" b="1" dirty="0" err="1">
                          <a:highlight>
                            <a:srgbClr val="FFFF00"/>
                          </a:highlight>
                        </a:rPr>
                        <a:t>Likvitidtetsstyring</a:t>
                      </a:r>
                      <a:r>
                        <a:rPr lang="da-DK" sz="1800" b="1" dirty="0">
                          <a:highlight>
                            <a:srgbClr val="FFFF00"/>
                          </a:highlight>
                        </a:rPr>
                        <a:t> uge 45 + Budgettering uge 8=</a:t>
                      </a:r>
                    </a:p>
                    <a:p>
                      <a:pPr marL="0" marR="0" lvl="0" indent="0" algn="ctr" defTabSz="685800" rtl="0" eaLnBrk="1" fontAlgn="auto" latinLnBrk="0" hangingPunct="1">
                        <a:lnSpc>
                          <a:spcPct val="115000"/>
                        </a:lnSpc>
                        <a:spcBef>
                          <a:spcPts val="1200"/>
                        </a:spcBef>
                        <a:spcAft>
                          <a:spcPts val="0"/>
                        </a:spcAft>
                        <a:buClrTx/>
                        <a:buSzTx/>
                        <a:buFontTx/>
                        <a:buNone/>
                        <a:tabLst/>
                        <a:defRPr/>
                      </a:pPr>
                      <a:r>
                        <a:rPr lang="da-DK" sz="1800" b="1" dirty="0">
                          <a:highlight>
                            <a:srgbClr val="FFFF00"/>
                          </a:highlight>
                        </a:rPr>
                        <a:t>Eksamen uge  9</a:t>
                      </a:r>
                    </a:p>
                  </a:txBody>
                  <a:tcPr marL="68580" marR="68580" marT="0" marB="0"/>
                </a:tc>
                <a:tc>
                  <a:txBody>
                    <a:bodyPr/>
                    <a:lstStyle/>
                    <a:p>
                      <a:pPr algn="r">
                        <a:lnSpc>
                          <a:spcPct val="115000"/>
                        </a:lnSpc>
                        <a:spcBef>
                          <a:spcPts val="1200"/>
                        </a:spcBef>
                        <a:spcAft>
                          <a:spcPts val="0"/>
                        </a:spcAft>
                      </a:pPr>
                      <a:r>
                        <a:rPr lang="da-DK" sz="800" dirty="0">
                          <a:effectLst/>
                        </a:rPr>
                        <a:t> </a:t>
                      </a:r>
                      <a:endParaRPr lang="da-DK"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4087499"/>
                  </a:ext>
                </a:extLst>
              </a:tr>
              <a:tr h="1037913">
                <a:tc>
                  <a:txBody>
                    <a:bodyPr/>
                    <a:lstStyle/>
                    <a:p>
                      <a:pPr>
                        <a:lnSpc>
                          <a:spcPct val="115000"/>
                        </a:lnSpc>
                        <a:spcBef>
                          <a:spcPts val="1200"/>
                        </a:spcBef>
                        <a:spcAft>
                          <a:spcPts val="0"/>
                        </a:spcAft>
                        <a:tabLst>
                          <a:tab pos="3352800" algn="l"/>
                        </a:tabLst>
                      </a:pP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endParaRPr lang="da-DK" sz="1800" b="1"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200"/>
                        </a:spcBef>
                        <a:spcAft>
                          <a:spcPts val="0"/>
                        </a:spcAft>
                      </a:pPr>
                      <a:r>
                        <a:rPr lang="da-DK" sz="1000" dirty="0">
                          <a:effectLst/>
                        </a:rPr>
                        <a:t> </a:t>
                      </a:r>
                      <a:endParaRPr lang="da-DK"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546458"/>
                  </a:ext>
                </a:extLst>
              </a:tr>
            </a:tbl>
          </a:graphicData>
        </a:graphic>
      </p:graphicFrame>
      <p:sp>
        <p:nvSpPr>
          <p:cNvPr id="4" name="Pladsholder til slidenummer 3"/>
          <p:cNvSpPr>
            <a:spLocks noGrp="1"/>
          </p:cNvSpPr>
          <p:nvPr>
            <p:ph type="sldNum" sz="quarter" idx="12"/>
          </p:nvPr>
        </p:nvSpPr>
        <p:spPr/>
        <p:txBody>
          <a:bodyPr/>
          <a:lstStyle/>
          <a:p>
            <a:fld id="{E94956E9-C9BB-4A42-8F5B-E48AA9AA1C17}" type="slidenum">
              <a:rPr lang="da-DK" smtClean="0"/>
              <a:t>13</a:t>
            </a:fld>
            <a:endParaRPr lang="da-DK"/>
          </a:p>
        </p:txBody>
      </p:sp>
      <p:cxnSp>
        <p:nvCxnSpPr>
          <p:cNvPr id="11" name="Lige pilforbindelse 10">
            <a:extLst>
              <a:ext uri="{FF2B5EF4-FFF2-40B4-BE49-F238E27FC236}">
                <a16:creationId xmlns:a16="http://schemas.microsoft.com/office/drawing/2014/main" id="{7BC417C4-7E2A-45BE-8587-50FD7F0E4DAD}"/>
              </a:ext>
            </a:extLst>
          </p:cNvPr>
          <p:cNvCxnSpPr>
            <a:cxnSpLocks/>
          </p:cNvCxnSpPr>
          <p:nvPr/>
        </p:nvCxnSpPr>
        <p:spPr>
          <a:xfrm>
            <a:off x="3910263" y="3985206"/>
            <a:ext cx="1213182"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4" name="Lige pilforbindelse 13">
            <a:extLst>
              <a:ext uri="{FF2B5EF4-FFF2-40B4-BE49-F238E27FC236}">
                <a16:creationId xmlns:a16="http://schemas.microsoft.com/office/drawing/2014/main" id="{65EE5FE7-53E3-4FEC-97A1-A1E9CBEE3772}"/>
              </a:ext>
            </a:extLst>
          </p:cNvPr>
          <p:cNvCxnSpPr>
            <a:cxnSpLocks/>
          </p:cNvCxnSpPr>
          <p:nvPr/>
        </p:nvCxnSpPr>
        <p:spPr>
          <a:xfrm>
            <a:off x="4002504" y="2261942"/>
            <a:ext cx="1138991" cy="596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914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sz="1600" b="1" dirty="0">
                <a:effectLst/>
              </a:rPr>
            </a:br>
            <a:r>
              <a:rPr lang="da-DK" sz="1800" b="1" dirty="0">
                <a:effectLst/>
              </a:rPr>
              <a:t>16145 Kommunikation i praksis</a:t>
            </a:r>
            <a:br>
              <a:rPr lang="da-DK" sz="1800" b="1" dirty="0">
                <a:effectLst/>
              </a:rPr>
            </a:br>
            <a:r>
              <a:rPr lang="da-DK" sz="1800" b="1" dirty="0">
                <a:effectLst/>
              </a:rPr>
              <a:t>Niveau</a:t>
            </a:r>
            <a:r>
              <a:rPr lang="da-DK" sz="1800" dirty="0">
                <a:effectLst/>
              </a:rPr>
              <a:t>: Ekspert (10 ECTS fra kommunikation og formidling)</a:t>
            </a:r>
            <a:br>
              <a:rPr lang="da-DK" sz="1800" dirty="0">
                <a:effectLst/>
              </a:rPr>
            </a:br>
            <a:r>
              <a:rPr lang="da-DK" sz="1800" b="1" dirty="0">
                <a:effectLst/>
              </a:rPr>
              <a:t>Varighed:</a:t>
            </a:r>
            <a:r>
              <a:rPr lang="da-DK" sz="1800" dirty="0">
                <a:effectLst/>
              </a:rPr>
              <a:t> 2,0 uger</a:t>
            </a:r>
            <a:br>
              <a:rPr lang="da-DK" sz="1800" dirty="0">
                <a:effectLst/>
              </a:rPr>
            </a:br>
            <a:endParaRPr lang="da-DK" sz="1800" dirty="0"/>
          </a:p>
        </p:txBody>
      </p:sp>
      <p:sp>
        <p:nvSpPr>
          <p:cNvPr id="3" name="Pladsholder til indhold 2"/>
          <p:cNvSpPr>
            <a:spLocks noGrp="1"/>
          </p:cNvSpPr>
          <p:nvPr>
            <p:ph idx="1"/>
          </p:nvPr>
        </p:nvSpPr>
        <p:spPr>
          <a:xfrm>
            <a:off x="628650" y="1591831"/>
            <a:ext cx="7886700" cy="4548188"/>
          </a:xfrm>
        </p:spPr>
        <p:txBody>
          <a:bodyPr>
            <a:normAutofit fontScale="92500" lnSpcReduction="10000"/>
          </a:bodyPr>
          <a:lstStyle/>
          <a:p>
            <a:r>
              <a:rPr lang="da-DK" dirty="0"/>
              <a:t>1 Eleven kan anvende udbredte planlægnings- og formidlingsværktøjer i opgaveløsningen </a:t>
            </a:r>
          </a:p>
          <a:p>
            <a:r>
              <a:rPr lang="da-DK" dirty="0"/>
              <a:t>2 Eleven har viden om kommunikationens dynamiske processer i forhold til egen rolle samt i modtagers optik</a:t>
            </a:r>
          </a:p>
          <a:p>
            <a:r>
              <a:rPr lang="da-DK" dirty="0"/>
              <a:t>3 Eleven har forståelse af verbal og nonverbal kommunikation </a:t>
            </a:r>
          </a:p>
          <a:p>
            <a:r>
              <a:rPr lang="da-DK" dirty="0"/>
              <a:t>4 Eleven kan analysere og vurdere kommunikationsopgaven med henblik på en professionel løsning af denne </a:t>
            </a:r>
          </a:p>
          <a:p>
            <a:r>
              <a:rPr lang="da-DK" dirty="0"/>
              <a:t>5 Eleven kan analysere og anvende sproget målrettet i forhold til den enkelte opgave </a:t>
            </a:r>
          </a:p>
          <a:p>
            <a:r>
              <a:rPr lang="da-DK" dirty="0"/>
              <a:t>6 Eleven kan reflektere over egen personlig kommunikation </a:t>
            </a:r>
          </a:p>
          <a:p>
            <a:r>
              <a:rPr lang="da-DK" dirty="0"/>
              <a:t>7 Eleven kan analysere og vurdere skriftlig, verbal og digital kommunikation i forhold til kommunikationens kontekst </a:t>
            </a:r>
          </a:p>
          <a:p>
            <a:r>
              <a:rPr lang="da-DK" dirty="0"/>
              <a:t>8 Eleven kan selvstændigt anvende relevante modeller og værktøjer til udarbejdelse af skriftlige og digitale daglige kommunikationsopgaver</a:t>
            </a:r>
          </a:p>
          <a:p>
            <a:endParaRPr lang="da-DK" dirty="0"/>
          </a:p>
        </p:txBody>
      </p:sp>
      <p:sp>
        <p:nvSpPr>
          <p:cNvPr id="4" name="Pladsholder til slidenummer 3"/>
          <p:cNvSpPr>
            <a:spLocks noGrp="1"/>
          </p:cNvSpPr>
          <p:nvPr>
            <p:ph type="sldNum" sz="quarter" idx="12"/>
          </p:nvPr>
        </p:nvSpPr>
        <p:spPr/>
        <p:txBody>
          <a:bodyPr/>
          <a:lstStyle/>
          <a:p>
            <a:fld id="{E94956E9-C9BB-4A42-8F5B-E48AA9AA1C17}" type="slidenum">
              <a:rPr lang="da-DK" smtClean="0"/>
              <a:t>14</a:t>
            </a:fld>
            <a:endParaRPr lang="da-DK"/>
          </a:p>
        </p:txBody>
      </p:sp>
    </p:spTree>
    <p:extLst>
      <p:ext uri="{BB962C8B-B14F-4D97-AF65-F5344CB8AC3E}">
        <p14:creationId xmlns:p14="http://schemas.microsoft.com/office/powerpoint/2010/main" val="101800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1600" b="1" dirty="0">
                <a:effectLst/>
              </a:rPr>
              <a:t>16146 Projektstyring i praksis</a:t>
            </a:r>
            <a:br>
              <a:rPr lang="da-DK" sz="1600" b="1" dirty="0">
                <a:effectLst/>
              </a:rPr>
            </a:br>
            <a:r>
              <a:rPr lang="da-DK" sz="1600" b="1" dirty="0">
                <a:effectLst/>
              </a:rPr>
              <a:t>Niveau</a:t>
            </a:r>
            <a:r>
              <a:rPr lang="da-DK" sz="1600" dirty="0">
                <a:effectLst/>
              </a:rPr>
              <a:t>: Ekspert (10 ECTS fra Ledelse)</a:t>
            </a:r>
            <a:br>
              <a:rPr lang="da-DK" sz="1600" dirty="0">
                <a:effectLst/>
              </a:rPr>
            </a:br>
            <a:r>
              <a:rPr lang="da-DK" sz="1600" b="1" dirty="0">
                <a:effectLst/>
              </a:rPr>
              <a:t>Varighed:</a:t>
            </a:r>
            <a:r>
              <a:rPr lang="da-DK" sz="1600" dirty="0">
                <a:effectLst/>
              </a:rPr>
              <a:t> 1,0 uger</a:t>
            </a:r>
          </a:p>
        </p:txBody>
      </p:sp>
      <p:sp>
        <p:nvSpPr>
          <p:cNvPr id="3" name="Pladsholder til indhold 2"/>
          <p:cNvSpPr>
            <a:spLocks noGrp="1"/>
          </p:cNvSpPr>
          <p:nvPr>
            <p:ph idx="1"/>
          </p:nvPr>
        </p:nvSpPr>
        <p:spPr/>
        <p:txBody>
          <a:bodyPr>
            <a:normAutofit lnSpcReduction="10000"/>
          </a:bodyPr>
          <a:lstStyle/>
          <a:p>
            <a:r>
              <a:rPr lang="da-DK" dirty="0"/>
              <a:t>1 Eleven kan iagttage og indsamle empiri om projektkoordinering og styring samt relatere empirien til egen organisation og til egne ledelsesmæssige forhold, udfordringer og tiltag på en relevant måde</a:t>
            </a:r>
          </a:p>
          <a:p>
            <a:r>
              <a:rPr lang="da-DK" dirty="0"/>
              <a:t>2 Eleven kan indgå naturligt i udviklingsorienterede og/eller tværfaglige arbejdsprocesser inden for projektstyring </a:t>
            </a:r>
          </a:p>
          <a:p>
            <a:r>
              <a:rPr lang="da-DK" dirty="0"/>
              <a:t>3 Eleven kan varetage planlægningsfunktioner i relation til projektdeltagelse i praksis </a:t>
            </a:r>
          </a:p>
          <a:p>
            <a:r>
              <a:rPr lang="da-DK" dirty="0"/>
              <a:t>4 Eleven kan identificere og udvikle egne muligheder for fortsat videreuddannelse i forskellige læringsmiljøer - formel og uformel læring i forskellige kontekster</a:t>
            </a:r>
          </a:p>
          <a:p>
            <a:r>
              <a:rPr lang="da-DK" dirty="0"/>
              <a:t>5 Eleven kan i en struktureret sammenhæng udvikle egen ledelsespraksis inden for projektområdet</a:t>
            </a:r>
          </a:p>
        </p:txBody>
      </p:sp>
      <p:sp>
        <p:nvSpPr>
          <p:cNvPr id="4" name="Pladsholder til slidenummer 3"/>
          <p:cNvSpPr>
            <a:spLocks noGrp="1"/>
          </p:cNvSpPr>
          <p:nvPr>
            <p:ph type="sldNum" sz="quarter" idx="12"/>
          </p:nvPr>
        </p:nvSpPr>
        <p:spPr/>
        <p:txBody>
          <a:bodyPr/>
          <a:lstStyle/>
          <a:p>
            <a:fld id="{E94956E9-C9BB-4A42-8F5B-E48AA9AA1C17}" type="slidenum">
              <a:rPr lang="da-DK" smtClean="0"/>
              <a:t>15</a:t>
            </a:fld>
            <a:endParaRPr lang="da-DK"/>
          </a:p>
        </p:txBody>
      </p:sp>
    </p:spTree>
    <p:extLst>
      <p:ext uri="{BB962C8B-B14F-4D97-AF65-F5344CB8AC3E}">
        <p14:creationId xmlns:p14="http://schemas.microsoft.com/office/powerpoint/2010/main" val="129212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AE5DA-AB25-4282-B341-C192839C7A66}"/>
              </a:ext>
            </a:extLst>
          </p:cNvPr>
          <p:cNvSpPr>
            <a:spLocks noGrp="1"/>
          </p:cNvSpPr>
          <p:nvPr>
            <p:ph type="title"/>
          </p:nvPr>
        </p:nvSpPr>
        <p:spPr/>
        <p:txBody>
          <a:bodyPr>
            <a:normAutofit/>
          </a:bodyPr>
          <a:lstStyle/>
          <a:p>
            <a:r>
              <a:rPr lang="da-DK" sz="1600" b="1" dirty="0">
                <a:effectLst/>
              </a:rPr>
              <a:t>Lederens forretningsforståelse</a:t>
            </a:r>
            <a:br>
              <a:rPr lang="da-DK" sz="1600" b="1" dirty="0">
                <a:effectLst/>
              </a:rPr>
            </a:br>
            <a:r>
              <a:rPr lang="da-DK" sz="1600" b="1" dirty="0">
                <a:effectLst/>
              </a:rPr>
              <a:t>Niveau</a:t>
            </a:r>
            <a:r>
              <a:rPr lang="da-DK" sz="1600" dirty="0">
                <a:effectLst/>
              </a:rPr>
              <a:t>: Ekspert (10 ECTS fra Ledelse)</a:t>
            </a:r>
            <a:br>
              <a:rPr lang="da-DK" sz="1600" dirty="0">
                <a:effectLst/>
              </a:rPr>
            </a:br>
            <a:r>
              <a:rPr lang="da-DK" sz="1600" b="1" dirty="0">
                <a:effectLst/>
              </a:rPr>
              <a:t>Varighed:</a:t>
            </a:r>
            <a:r>
              <a:rPr lang="da-DK" sz="1600" dirty="0">
                <a:effectLst/>
              </a:rPr>
              <a:t> 1,0 uger (Økonomi for administration i uge 48)</a:t>
            </a:r>
            <a:endParaRPr lang="da-DK" sz="1600" dirty="0"/>
          </a:p>
        </p:txBody>
      </p:sp>
      <p:sp>
        <p:nvSpPr>
          <p:cNvPr id="3" name="Pladsholder til indhold 2">
            <a:extLst>
              <a:ext uri="{FF2B5EF4-FFF2-40B4-BE49-F238E27FC236}">
                <a16:creationId xmlns:a16="http://schemas.microsoft.com/office/drawing/2014/main" id="{70D8BFA7-CEC2-4E84-BB4D-372AB1B26AB3}"/>
              </a:ext>
            </a:extLst>
          </p:cNvPr>
          <p:cNvSpPr>
            <a:spLocks noGrp="1"/>
          </p:cNvSpPr>
          <p:nvPr>
            <p:ph idx="1"/>
          </p:nvPr>
        </p:nvSpPr>
        <p:spPr/>
        <p:txBody>
          <a:bodyPr>
            <a:normAutofit fontScale="92500" lnSpcReduction="20000"/>
          </a:bodyPr>
          <a:lstStyle/>
          <a:p>
            <a:pPr fontAlgn="base"/>
            <a:r>
              <a:rPr lang="da-DK" dirty="0"/>
              <a:t>Årsrapportens indhold og opbygning</a:t>
            </a:r>
          </a:p>
          <a:p>
            <a:pPr fontAlgn="base"/>
            <a:r>
              <a:rPr lang="da-DK" dirty="0"/>
              <a:t>Forståelse af resultatopgørelse og balance herunder begreberne omkostninger, indtægter, aktiver og passiver</a:t>
            </a:r>
          </a:p>
          <a:p>
            <a:pPr fontAlgn="base"/>
            <a:r>
              <a:rPr lang="da-DK" dirty="0"/>
              <a:t>Opstilling af kontoplan, herunder sammenhæng mellem bogholderi og regnskab</a:t>
            </a:r>
          </a:p>
          <a:p>
            <a:pPr fontAlgn="base"/>
            <a:r>
              <a:rPr lang="da-DK" dirty="0"/>
              <a:t>Systematikken i det dobbelte bogholderi</a:t>
            </a:r>
          </a:p>
          <a:p>
            <a:pPr fontAlgn="base"/>
            <a:r>
              <a:rPr lang="da-DK" dirty="0"/>
              <a:t>Bogføring af forskellige bilagstyper</a:t>
            </a:r>
          </a:p>
          <a:p>
            <a:pPr fontAlgn="base"/>
            <a:r>
              <a:rPr lang="da-DK" dirty="0"/>
              <a:t>Almindelige regler for momsberegning</a:t>
            </a:r>
          </a:p>
          <a:p>
            <a:pPr fontAlgn="base"/>
            <a:r>
              <a:rPr lang="da-DK" dirty="0"/>
              <a:t>Bogføring af forskellige momsbærende bilag</a:t>
            </a:r>
          </a:p>
          <a:p>
            <a:pPr fontAlgn="base"/>
            <a:r>
              <a:rPr lang="da-DK" dirty="0"/>
              <a:t>Gennemgang af grundlæggende momsregler</a:t>
            </a:r>
          </a:p>
          <a:p>
            <a:pPr fontAlgn="base"/>
            <a:r>
              <a:rPr lang="da-DK" dirty="0"/>
              <a:t>Bogføring af anlægsaktiver og afskrivninger</a:t>
            </a:r>
          </a:p>
          <a:p>
            <a:pPr fontAlgn="base"/>
            <a:r>
              <a:rPr lang="da-DK" dirty="0"/>
              <a:t>Introduktion til løn-bogføring</a:t>
            </a:r>
          </a:p>
          <a:p>
            <a:pPr fontAlgn="base"/>
            <a:r>
              <a:rPr lang="da-DK" dirty="0"/>
              <a:t>Gennemgang af forskellige bogføringsteknikker</a:t>
            </a:r>
          </a:p>
          <a:p>
            <a:pPr fontAlgn="base"/>
            <a:r>
              <a:rPr lang="da-DK" dirty="0"/>
              <a:t>Kort sagt en introduktion til at kunne føre et simpelt bogholderi.</a:t>
            </a:r>
          </a:p>
          <a:p>
            <a:endParaRPr lang="da-DK" dirty="0"/>
          </a:p>
        </p:txBody>
      </p:sp>
      <p:sp>
        <p:nvSpPr>
          <p:cNvPr id="4" name="Pladsholder til slidenummer 3">
            <a:extLst>
              <a:ext uri="{FF2B5EF4-FFF2-40B4-BE49-F238E27FC236}">
                <a16:creationId xmlns:a16="http://schemas.microsoft.com/office/drawing/2014/main" id="{E51E534C-F1C6-4759-B3B9-9C92BB45EE5D}"/>
              </a:ext>
            </a:extLst>
          </p:cNvPr>
          <p:cNvSpPr>
            <a:spLocks noGrp="1"/>
          </p:cNvSpPr>
          <p:nvPr>
            <p:ph type="sldNum" sz="quarter" idx="12"/>
          </p:nvPr>
        </p:nvSpPr>
        <p:spPr/>
        <p:txBody>
          <a:bodyPr/>
          <a:lstStyle/>
          <a:p>
            <a:fld id="{E94956E9-C9BB-4A42-8F5B-E48AA9AA1C17}" type="slidenum">
              <a:rPr lang="da-DK" smtClean="0"/>
              <a:t>16</a:t>
            </a:fld>
            <a:endParaRPr lang="da-DK"/>
          </a:p>
        </p:txBody>
      </p:sp>
    </p:spTree>
    <p:extLst>
      <p:ext uri="{BB962C8B-B14F-4D97-AF65-F5344CB8AC3E}">
        <p14:creationId xmlns:p14="http://schemas.microsoft.com/office/powerpoint/2010/main" val="213030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AE5DA-AB25-4282-B341-C192839C7A66}"/>
              </a:ext>
            </a:extLst>
          </p:cNvPr>
          <p:cNvSpPr>
            <a:spLocks noGrp="1"/>
          </p:cNvSpPr>
          <p:nvPr>
            <p:ph type="title"/>
          </p:nvPr>
        </p:nvSpPr>
        <p:spPr/>
        <p:txBody>
          <a:bodyPr>
            <a:normAutofit/>
          </a:bodyPr>
          <a:lstStyle/>
          <a:p>
            <a:r>
              <a:rPr lang="da-DK" sz="1600" b="1" dirty="0">
                <a:effectLst/>
              </a:rPr>
              <a:t>Anvendt økonomi</a:t>
            </a:r>
            <a:br>
              <a:rPr lang="da-DK" sz="1600" b="1" dirty="0">
                <a:effectLst/>
              </a:rPr>
            </a:br>
            <a:r>
              <a:rPr lang="da-DK" sz="1600" b="1" dirty="0">
                <a:effectLst/>
              </a:rPr>
              <a:t>Niveau</a:t>
            </a:r>
            <a:r>
              <a:rPr lang="da-DK" sz="1600" dirty="0">
                <a:effectLst/>
              </a:rPr>
              <a:t>: Ekspert (5 ECTS)</a:t>
            </a:r>
            <a:br>
              <a:rPr lang="da-DK" sz="1600" dirty="0">
                <a:effectLst/>
              </a:rPr>
            </a:br>
            <a:r>
              <a:rPr lang="da-DK" sz="1600" b="1" dirty="0">
                <a:effectLst/>
              </a:rPr>
              <a:t>Varighed:</a:t>
            </a:r>
            <a:r>
              <a:rPr lang="da-DK" sz="1600" dirty="0">
                <a:effectLst/>
              </a:rPr>
              <a:t> 2,0 uger (Likviditetsstyring uge 45 + Budgettering i uge 8)</a:t>
            </a:r>
            <a:endParaRPr lang="da-DK" sz="1600" dirty="0"/>
          </a:p>
        </p:txBody>
      </p:sp>
      <p:sp>
        <p:nvSpPr>
          <p:cNvPr id="3" name="Pladsholder til indhold 2">
            <a:extLst>
              <a:ext uri="{FF2B5EF4-FFF2-40B4-BE49-F238E27FC236}">
                <a16:creationId xmlns:a16="http://schemas.microsoft.com/office/drawing/2014/main" id="{70D8BFA7-CEC2-4E84-BB4D-372AB1B26AB3}"/>
              </a:ext>
            </a:extLst>
          </p:cNvPr>
          <p:cNvSpPr>
            <a:spLocks noGrp="1"/>
          </p:cNvSpPr>
          <p:nvPr>
            <p:ph idx="1"/>
          </p:nvPr>
        </p:nvSpPr>
        <p:spPr/>
        <p:txBody>
          <a:bodyPr>
            <a:normAutofit/>
          </a:bodyPr>
          <a:lstStyle/>
          <a:p>
            <a:endParaRPr lang="da-DK" dirty="0"/>
          </a:p>
          <a:p>
            <a:r>
              <a:rPr lang="da-DK" dirty="0"/>
              <a:t>Investering </a:t>
            </a:r>
          </a:p>
          <a:p>
            <a:r>
              <a:rPr lang="da-DK" dirty="0"/>
              <a:t>Finansiering (egen eller </a:t>
            </a:r>
            <a:r>
              <a:rPr lang="da-DK" dirty="0" err="1"/>
              <a:t>fremmedfinansering</a:t>
            </a:r>
            <a:r>
              <a:rPr lang="da-DK" dirty="0"/>
              <a:t>)</a:t>
            </a:r>
          </a:p>
          <a:p>
            <a:r>
              <a:rPr lang="da-DK" dirty="0"/>
              <a:t>Budgettering (resultat-, likviditets- og balancebudget)</a:t>
            </a:r>
          </a:p>
          <a:p>
            <a:r>
              <a:rPr lang="da-DK" dirty="0"/>
              <a:t>Nøgletalsberegninger</a:t>
            </a:r>
          </a:p>
        </p:txBody>
      </p:sp>
      <p:sp>
        <p:nvSpPr>
          <p:cNvPr id="4" name="Pladsholder til slidenummer 3">
            <a:extLst>
              <a:ext uri="{FF2B5EF4-FFF2-40B4-BE49-F238E27FC236}">
                <a16:creationId xmlns:a16="http://schemas.microsoft.com/office/drawing/2014/main" id="{E51E534C-F1C6-4759-B3B9-9C92BB45EE5D}"/>
              </a:ext>
            </a:extLst>
          </p:cNvPr>
          <p:cNvSpPr>
            <a:spLocks noGrp="1"/>
          </p:cNvSpPr>
          <p:nvPr>
            <p:ph type="sldNum" sz="quarter" idx="12"/>
          </p:nvPr>
        </p:nvSpPr>
        <p:spPr/>
        <p:txBody>
          <a:bodyPr/>
          <a:lstStyle/>
          <a:p>
            <a:fld id="{E94956E9-C9BB-4A42-8F5B-E48AA9AA1C17}" type="slidenum">
              <a:rPr lang="da-DK" smtClean="0"/>
              <a:t>17</a:t>
            </a:fld>
            <a:endParaRPr lang="da-DK"/>
          </a:p>
        </p:txBody>
      </p:sp>
    </p:spTree>
    <p:extLst>
      <p:ext uri="{BB962C8B-B14F-4D97-AF65-F5344CB8AC3E}">
        <p14:creationId xmlns:p14="http://schemas.microsoft.com/office/powerpoint/2010/main" val="54126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Undervisningsmaterialer</a:t>
            </a:r>
          </a:p>
        </p:txBody>
      </p:sp>
      <p:sp>
        <p:nvSpPr>
          <p:cNvPr id="3" name="Pladsholder til indhold 2"/>
          <p:cNvSpPr>
            <a:spLocks noGrp="1"/>
          </p:cNvSpPr>
          <p:nvPr>
            <p:ph sz="half" idx="1"/>
          </p:nvPr>
        </p:nvSpPr>
        <p:spPr/>
        <p:txBody>
          <a:bodyPr/>
          <a:lstStyle/>
          <a:p>
            <a:r>
              <a:rPr lang="da-DK" dirty="0"/>
              <a:t>Eleverne skal selv anskaffe bøgerne:</a:t>
            </a:r>
          </a:p>
          <a:p>
            <a:pPr lvl="1"/>
            <a:endParaRPr lang="da-DK" dirty="0"/>
          </a:p>
          <a:p>
            <a:pPr lvl="1"/>
            <a:r>
              <a:rPr lang="da-DK" dirty="0"/>
              <a:t>Grundbog til Økonomi:</a:t>
            </a:r>
          </a:p>
          <a:p>
            <a:pPr lvl="1"/>
            <a:endParaRPr lang="da-DK" dirty="0">
              <a:hlinkClick r:id="rId2"/>
            </a:endParaRPr>
          </a:p>
          <a:p>
            <a:pPr lvl="2"/>
            <a:r>
              <a:rPr lang="da-DK" dirty="0"/>
              <a:t>kr. 498,75 </a:t>
            </a:r>
          </a:p>
          <a:p>
            <a:pPr lvl="1"/>
            <a:endParaRPr lang="da-DK" dirty="0"/>
          </a:p>
          <a:p>
            <a:pPr lvl="1"/>
            <a:r>
              <a:rPr lang="da-DK" dirty="0">
                <a:hlinkClick r:id="rId3"/>
              </a:rPr>
              <a:t>https://shop.f94.dk/vare-kategori/forlaget94/okonomi/</a:t>
            </a:r>
            <a:endParaRPr lang="da-DK" dirty="0"/>
          </a:p>
          <a:p>
            <a:pPr marL="342900" lvl="1" indent="0">
              <a:buNone/>
            </a:pPr>
            <a:endParaRPr lang="da-DK" dirty="0"/>
          </a:p>
        </p:txBody>
      </p:sp>
      <p:pic>
        <p:nvPicPr>
          <p:cNvPr id="8" name="Pladsholder til indhold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29744" y="1628775"/>
            <a:ext cx="3085011" cy="4548188"/>
          </a:xfrm>
        </p:spPr>
      </p:pic>
      <p:sp>
        <p:nvSpPr>
          <p:cNvPr id="5" name="Pladsholder til slidenummer 4"/>
          <p:cNvSpPr>
            <a:spLocks noGrp="1"/>
          </p:cNvSpPr>
          <p:nvPr>
            <p:ph type="sldNum" sz="quarter" idx="12"/>
          </p:nvPr>
        </p:nvSpPr>
        <p:spPr/>
        <p:txBody>
          <a:bodyPr/>
          <a:lstStyle/>
          <a:p>
            <a:fld id="{E94956E9-C9BB-4A42-8F5B-E48AA9AA1C17}" type="slidenum">
              <a:rPr lang="da-DK" smtClean="0"/>
              <a:t>18</a:t>
            </a:fld>
            <a:endParaRPr lang="da-DK"/>
          </a:p>
        </p:txBody>
      </p:sp>
    </p:spTree>
    <p:extLst>
      <p:ext uri="{BB962C8B-B14F-4D97-AF65-F5344CB8AC3E}">
        <p14:creationId xmlns:p14="http://schemas.microsoft.com/office/powerpoint/2010/main" val="311261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10 ECTS akademifag.</a:t>
            </a:r>
          </a:p>
        </p:txBody>
      </p:sp>
      <p:sp>
        <p:nvSpPr>
          <p:cNvPr id="3" name="Pladsholder til indhold 2"/>
          <p:cNvSpPr>
            <a:spLocks noGrp="1"/>
          </p:cNvSpPr>
          <p:nvPr>
            <p:ph sz="half" idx="1"/>
          </p:nvPr>
        </p:nvSpPr>
        <p:spPr/>
        <p:txBody>
          <a:bodyPr>
            <a:normAutofit fontScale="92500" lnSpcReduction="20000"/>
          </a:bodyPr>
          <a:lstStyle/>
          <a:p>
            <a:endParaRPr lang="da-DK" dirty="0"/>
          </a:p>
          <a:p>
            <a:r>
              <a:rPr lang="da-DK" dirty="0"/>
              <a:t>Grundbog til 10 ECTS fag</a:t>
            </a:r>
          </a:p>
          <a:p>
            <a:endParaRPr lang="da-DK" dirty="0"/>
          </a:p>
          <a:p>
            <a:r>
              <a:rPr lang="da-DK" dirty="0"/>
              <a:t>Et obligatorisk modul fra akademiuddannelsen i ”Kommunikation og Formidling</a:t>
            </a:r>
          </a:p>
          <a:p>
            <a:endParaRPr lang="da-DK" dirty="0"/>
          </a:p>
          <a:p>
            <a:r>
              <a:rPr lang="da-DK" dirty="0"/>
              <a:t>”Kommunikation i praksis”</a:t>
            </a:r>
          </a:p>
          <a:p>
            <a:pPr lvl="1"/>
            <a:r>
              <a:rPr lang="da-DK" dirty="0"/>
              <a:t>Kr. 295,-</a:t>
            </a:r>
          </a:p>
          <a:p>
            <a:pPr lvl="1"/>
            <a:endParaRPr lang="da-DK" dirty="0"/>
          </a:p>
          <a:p>
            <a:r>
              <a:rPr lang="da-DK" dirty="0">
                <a:hlinkClick r:id="rId2"/>
              </a:rPr>
              <a:t>https://www.saxo.com/dk/kommunikation-i-praksis_heidi-andersenmarianne-leth-joernoe_paperback_9788759332894</a:t>
            </a:r>
            <a:endParaRPr lang="da-DK" dirty="0"/>
          </a:p>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19</a:t>
            </a:fld>
            <a:endParaRPr lang="da-DK"/>
          </a:p>
        </p:txBody>
      </p:sp>
      <p:pic>
        <p:nvPicPr>
          <p:cNvPr id="1026" name="Picture 2" descr="Bog, hæftet Kommunikation i praksis af Marianne Leth Jørnø, Heidi Anderse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166158" y="344920"/>
            <a:ext cx="1496974" cy="2112775"/>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4692072" y="2623127"/>
            <a:ext cx="4128653" cy="3693319"/>
          </a:xfrm>
          <a:prstGeom prst="rect">
            <a:avLst/>
          </a:prstGeom>
        </p:spPr>
        <p:txBody>
          <a:bodyPr wrap="square">
            <a:spAutoFit/>
          </a:bodyPr>
          <a:lstStyle/>
          <a:p>
            <a:r>
              <a:rPr lang="da-DK" dirty="0">
                <a:solidFill>
                  <a:srgbClr val="4F4D4B"/>
                </a:solidFill>
                <a:latin typeface="ProximaNova"/>
              </a:rPr>
              <a:t>Kommunikation er på mange måder et vigtigt område, og i "Kommunikation i praksis" får du som studerende et indblik i de processer og overvejelser, der er knyttet til kommunikation, hvad end der er tale om skriftlig, verbal eller digital kommunikation. "Kommunikation i praksis" indeholder en oversigt over de forskellige former for kommunikation og detaljer omkring, hvad man skal huske og have fokus på, når man anvender de forskellige kommunikationsformer i praksis. </a:t>
            </a:r>
            <a:endParaRPr lang="da-DK" dirty="0"/>
          </a:p>
        </p:txBody>
      </p:sp>
    </p:spTree>
    <p:extLst>
      <p:ext uri="{BB962C8B-B14F-4D97-AF65-F5344CB8AC3E}">
        <p14:creationId xmlns:p14="http://schemas.microsoft.com/office/powerpoint/2010/main" val="235845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Agenda:	</a:t>
            </a:r>
          </a:p>
        </p:txBody>
      </p:sp>
      <p:sp>
        <p:nvSpPr>
          <p:cNvPr id="3" name="Pladsholder til indhold 2"/>
          <p:cNvSpPr>
            <a:spLocks noGrp="1"/>
          </p:cNvSpPr>
          <p:nvPr>
            <p:ph idx="1"/>
          </p:nvPr>
        </p:nvSpPr>
        <p:spPr/>
        <p:txBody>
          <a:bodyPr>
            <a:normAutofit/>
          </a:bodyPr>
          <a:lstStyle/>
          <a:p>
            <a:r>
              <a:rPr lang="da-DK" dirty="0"/>
              <a:t>Præsentation af </a:t>
            </a:r>
            <a:r>
              <a:rPr lang="da-DK" dirty="0" err="1"/>
              <a:t>Rybners</a:t>
            </a:r>
            <a:r>
              <a:rPr lang="da-DK" dirty="0"/>
              <a:t> personale</a:t>
            </a:r>
          </a:p>
          <a:p>
            <a:endParaRPr lang="da-DK" dirty="0"/>
          </a:p>
          <a:p>
            <a:r>
              <a:rPr lang="da-DK" dirty="0"/>
              <a:t>Elevforløb, tidligere og ny ordning og over 25 år</a:t>
            </a:r>
          </a:p>
          <a:p>
            <a:endParaRPr lang="da-DK" dirty="0"/>
          </a:p>
          <a:p>
            <a:r>
              <a:rPr lang="da-DK" dirty="0"/>
              <a:t>Skoleophold</a:t>
            </a:r>
          </a:p>
          <a:p>
            <a:pPr lvl="1"/>
            <a:r>
              <a:rPr lang="da-DK" dirty="0"/>
              <a:t>Diskprofil</a:t>
            </a:r>
          </a:p>
          <a:p>
            <a:pPr lvl="1"/>
            <a:r>
              <a:rPr lang="da-DK" dirty="0"/>
              <a:t>Undervisning</a:t>
            </a:r>
          </a:p>
          <a:p>
            <a:pPr lvl="1"/>
            <a:r>
              <a:rPr lang="da-DK" dirty="0"/>
              <a:t>Fagprøve</a:t>
            </a:r>
          </a:p>
          <a:p>
            <a:endParaRPr lang="da-DK" dirty="0"/>
          </a:p>
          <a:p>
            <a:r>
              <a:rPr lang="da-DK" dirty="0"/>
              <a:t>www.praktikpladsen.dk</a:t>
            </a:r>
          </a:p>
          <a:p>
            <a:endParaRPr lang="da-DK" dirty="0"/>
          </a:p>
          <a:p>
            <a:r>
              <a:rPr lang="da-DK" dirty="0"/>
              <a:t>Mødestruktur </a:t>
            </a:r>
          </a:p>
        </p:txBody>
      </p:sp>
      <p:sp>
        <p:nvSpPr>
          <p:cNvPr id="4" name="Pladsholder til slidenummer 3"/>
          <p:cNvSpPr>
            <a:spLocks noGrp="1"/>
          </p:cNvSpPr>
          <p:nvPr>
            <p:ph type="sldNum" sz="quarter" idx="12"/>
          </p:nvPr>
        </p:nvSpPr>
        <p:spPr/>
        <p:txBody>
          <a:bodyPr/>
          <a:lstStyle/>
          <a:p>
            <a:fld id="{E94956E9-C9BB-4A42-8F5B-E48AA9AA1C17}" type="slidenum">
              <a:rPr lang="da-DK" smtClean="0"/>
              <a:t>2</a:t>
            </a:fld>
            <a:endParaRPr lang="da-DK"/>
          </a:p>
        </p:txBody>
      </p:sp>
    </p:spTree>
    <p:extLst>
      <p:ext uri="{BB962C8B-B14F-4D97-AF65-F5344CB8AC3E}">
        <p14:creationId xmlns:p14="http://schemas.microsoft.com/office/powerpoint/2010/main" val="352200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10 ECTS akademifag.</a:t>
            </a:r>
          </a:p>
        </p:txBody>
      </p:sp>
      <p:sp>
        <p:nvSpPr>
          <p:cNvPr id="3" name="Pladsholder til indhold 2"/>
          <p:cNvSpPr>
            <a:spLocks noGrp="1"/>
          </p:cNvSpPr>
          <p:nvPr>
            <p:ph sz="half" idx="1"/>
          </p:nvPr>
        </p:nvSpPr>
        <p:spPr/>
        <p:txBody>
          <a:bodyPr>
            <a:normAutofit fontScale="92500" lnSpcReduction="10000"/>
          </a:bodyPr>
          <a:lstStyle/>
          <a:p>
            <a:r>
              <a:rPr lang="da-DK" dirty="0"/>
              <a:t>Grundbog til 10 ECTS fag</a:t>
            </a:r>
          </a:p>
          <a:p>
            <a:endParaRPr lang="da-DK" dirty="0"/>
          </a:p>
          <a:p>
            <a:r>
              <a:rPr lang="da-DK" dirty="0"/>
              <a:t>Valgfag fra </a:t>
            </a:r>
            <a:r>
              <a:rPr lang="da-DK" dirty="0" err="1"/>
              <a:t>akadamiuddannelsen</a:t>
            </a:r>
            <a:r>
              <a:rPr lang="da-DK" dirty="0"/>
              <a:t> ”Ledelse”</a:t>
            </a:r>
          </a:p>
          <a:p>
            <a:endParaRPr lang="da-DK" dirty="0"/>
          </a:p>
          <a:p>
            <a:r>
              <a:rPr lang="da-DK" b="1" dirty="0"/>
              <a:t>Projektstyring i teori og praksis</a:t>
            </a:r>
          </a:p>
          <a:p>
            <a:r>
              <a:rPr lang="da-DK" b="1" dirty="0"/>
              <a:t>Kr.  202,50</a:t>
            </a:r>
          </a:p>
          <a:p>
            <a:endParaRPr lang="da-DK" b="1" dirty="0"/>
          </a:p>
          <a:p>
            <a:r>
              <a:rPr lang="da-DK" dirty="0">
                <a:hlinkClick r:id="rId2"/>
              </a:rPr>
              <a:t>https://www.saxo.com/dk/kommunikation-i-praksis_heidi-andersenmarianne-leth-joernoe_paperback_9788759332894</a:t>
            </a:r>
            <a:endParaRPr lang="da-DK" dirty="0"/>
          </a:p>
          <a:p>
            <a:endParaRPr lang="da-DK" dirty="0"/>
          </a:p>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20</a:t>
            </a:fld>
            <a:endParaRPr lang="da-DK"/>
          </a:p>
        </p:txBody>
      </p:sp>
      <p:pic>
        <p:nvPicPr>
          <p:cNvPr id="2050" name="Picture 2" descr="Bog, hæftet Projektstyring i teori og praksis af Lars Krogh Jense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792765" y="148811"/>
            <a:ext cx="1248876" cy="175978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4514850" y="1921164"/>
            <a:ext cx="4629150" cy="4524315"/>
          </a:xfrm>
          <a:prstGeom prst="rect">
            <a:avLst/>
          </a:prstGeom>
        </p:spPr>
        <p:txBody>
          <a:bodyPr wrap="square">
            <a:spAutoFit/>
          </a:bodyPr>
          <a:lstStyle/>
          <a:p>
            <a:r>
              <a:rPr lang="da-DK" dirty="0">
                <a:solidFill>
                  <a:srgbClr val="4F4D4B"/>
                </a:solidFill>
                <a:latin typeface="ProximaNova"/>
              </a:rPr>
              <a:t>Projektstyring i teori og praksis af Lars Krogh Jensen, Stine L. Guldmann og Anders G. </a:t>
            </a:r>
            <a:r>
              <a:rPr lang="da-DK" dirty="0" err="1">
                <a:solidFill>
                  <a:srgbClr val="4F4D4B"/>
                </a:solidFill>
                <a:latin typeface="ProximaNova"/>
              </a:rPr>
              <a:t>Liljeberg</a:t>
            </a:r>
            <a:r>
              <a:rPr lang="da-DK" dirty="0">
                <a:solidFill>
                  <a:srgbClr val="4F4D4B"/>
                </a:solidFill>
                <a:latin typeface="ProximaNova"/>
              </a:rPr>
              <a:t> gør det let og overskueligt for dig at styre et projekt trin for trin.</a:t>
            </a:r>
            <a:br>
              <a:rPr lang="da-DK" dirty="0"/>
            </a:br>
            <a:r>
              <a:rPr lang="da-DK" dirty="0">
                <a:solidFill>
                  <a:srgbClr val="4F4D4B"/>
                </a:solidFill>
                <a:latin typeface="ProximaNova"/>
              </a:rPr>
              <a:t>Du får en nyttig gennemgang af projektstyringsmetoder og masser af cases og øvelser, der gør dig i stand til at være en endnu bedre projektleder. Projektets faser gennemgås, så du får styr på der forskellige processer og værktøjer. Projektstyring i teori og praksis er både til dig, der gerne vil lære at styre projekter, og den mere erfarende projektleder, der kan få glæde af f.eks. nye projektstyringsværktøjer og viden om, hvordan et projekt dokumenteres. </a:t>
            </a:r>
            <a:endParaRPr lang="da-DK" dirty="0"/>
          </a:p>
        </p:txBody>
      </p:sp>
    </p:spTree>
    <p:extLst>
      <p:ext uri="{BB962C8B-B14F-4D97-AF65-F5344CB8AC3E}">
        <p14:creationId xmlns:p14="http://schemas.microsoft.com/office/powerpoint/2010/main" val="390549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0"/>
            <a:ext cx="7886700" cy="998621"/>
          </a:xfrm>
        </p:spPr>
        <p:txBody>
          <a:bodyPr/>
          <a:lstStyle/>
          <a:p>
            <a:r>
              <a:rPr lang="da-DK" dirty="0">
                <a:solidFill>
                  <a:schemeClr val="bg1"/>
                </a:solidFill>
              </a:rPr>
              <a:t>Disk profiler</a:t>
            </a:r>
          </a:p>
        </p:txBody>
      </p:sp>
      <p:sp>
        <p:nvSpPr>
          <p:cNvPr id="3" name="Pladsholder til indhold 2"/>
          <p:cNvSpPr>
            <a:spLocks noGrp="1"/>
          </p:cNvSpPr>
          <p:nvPr>
            <p:ph idx="1"/>
          </p:nvPr>
        </p:nvSpPr>
        <p:spPr>
          <a:xfrm>
            <a:off x="628650" y="1495514"/>
            <a:ext cx="7886700" cy="5122101"/>
          </a:xfrm>
          <a:solidFill>
            <a:srgbClr val="FFFF00"/>
          </a:solidFill>
        </p:spPr>
        <p:txBody>
          <a:bodyPr>
            <a:normAutofit lnSpcReduction="10000"/>
          </a:bodyPr>
          <a:lstStyle/>
          <a:p>
            <a:r>
              <a:rPr lang="da-DK" dirty="0"/>
              <a:t>Underviser er Certificeret i Extended DISC (</a:t>
            </a:r>
            <a:r>
              <a:rPr lang="da-DK" dirty="0" err="1"/>
              <a:t>FinxS</a:t>
            </a:r>
            <a:r>
              <a:rPr lang="da-DK" dirty="0"/>
              <a:t>)</a:t>
            </a:r>
          </a:p>
          <a:p>
            <a:endParaRPr lang="da-DK" dirty="0"/>
          </a:p>
          <a:p>
            <a:r>
              <a:rPr lang="da-DK" dirty="0"/>
              <a:t>På skoleophold Præsentationsteknik laver vi en diskprofil på eleven, således alle eleverne har mulighed for det. </a:t>
            </a:r>
          </a:p>
          <a:p>
            <a:pPr marL="0" indent="0">
              <a:buNone/>
            </a:pPr>
            <a:r>
              <a:rPr lang="da-DK" dirty="0"/>
              <a:t>Eleverne får forståelse af de forskellige mennesketyper og hvorfor de agere som de gør.</a:t>
            </a:r>
          </a:p>
          <a:p>
            <a:pPr marL="0" indent="0">
              <a:buNone/>
            </a:pPr>
            <a:endParaRPr lang="da-DK" dirty="0"/>
          </a:p>
          <a:p>
            <a:r>
              <a:rPr lang="da-DK" dirty="0"/>
              <a:t>Eleverne kommer til at lære at bruge disk i forhold til gruppearbejde og dens sammensætning. </a:t>
            </a:r>
          </a:p>
          <a:p>
            <a:endParaRPr lang="da-DK" dirty="0"/>
          </a:p>
          <a:p>
            <a:r>
              <a:rPr lang="da-DK" dirty="0"/>
              <a:t>Vi gør opmærksom på at Diskprofilen er elevens. </a:t>
            </a:r>
          </a:p>
          <a:p>
            <a:endParaRPr lang="da-DK" dirty="0"/>
          </a:p>
          <a:p>
            <a:r>
              <a:rPr lang="da-DK" dirty="0"/>
              <a:t>Derfor bedes i være diskrete med oplysningerne.</a:t>
            </a:r>
          </a:p>
          <a:p>
            <a:r>
              <a:rPr lang="da-DK" b="1" dirty="0"/>
              <a:t>Pris kr. 230,- pr. stk. </a:t>
            </a:r>
          </a:p>
          <a:p>
            <a:endParaRPr lang="da-DK" dirty="0"/>
          </a:p>
          <a:p>
            <a:endParaRPr lang="da-DK" dirty="0"/>
          </a:p>
          <a:p>
            <a:endParaRPr lang="da-DK" dirty="0"/>
          </a:p>
          <a:p>
            <a:endParaRPr lang="da-DK" dirty="0"/>
          </a:p>
          <a:p>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21</a:t>
            </a:fld>
            <a:endParaRPr lang="da-DK" dirty="0"/>
          </a:p>
        </p:txBody>
      </p:sp>
    </p:spTree>
    <p:extLst>
      <p:ext uri="{BB962C8B-B14F-4D97-AF65-F5344CB8AC3E}">
        <p14:creationId xmlns:p14="http://schemas.microsoft.com/office/powerpoint/2010/main" val="25168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9574"/>
            <a:ext cx="7886700" cy="914400"/>
          </a:xfrm>
        </p:spPr>
        <p:txBody>
          <a:bodyPr>
            <a:normAutofit/>
          </a:bodyPr>
          <a:lstStyle/>
          <a:p>
            <a:r>
              <a:rPr lang="da-DK" sz="2800" dirty="0">
                <a:solidFill>
                  <a:schemeClr val="bg1"/>
                </a:solidFill>
              </a:rPr>
              <a:t>Fagprøve</a:t>
            </a:r>
            <a:endParaRPr lang="da-DK" sz="2800" dirty="0"/>
          </a:p>
        </p:txBody>
      </p:sp>
      <p:sp>
        <p:nvSpPr>
          <p:cNvPr id="3" name="Pladsholder til indhold 2"/>
          <p:cNvSpPr>
            <a:spLocks noGrp="1"/>
          </p:cNvSpPr>
          <p:nvPr>
            <p:ph idx="1"/>
          </p:nvPr>
        </p:nvSpPr>
        <p:spPr>
          <a:xfrm>
            <a:off x="628650" y="983974"/>
            <a:ext cx="7886700" cy="5372377"/>
          </a:xfrm>
          <a:solidFill>
            <a:srgbClr val="FFFF00"/>
          </a:solidFill>
        </p:spPr>
        <p:txBody>
          <a:bodyPr>
            <a:normAutofit lnSpcReduction="10000"/>
          </a:bodyPr>
          <a:lstStyle/>
          <a:p>
            <a:r>
              <a:rPr lang="da-DK" dirty="0"/>
              <a:t>Når vi skal lave undersøgelser og skrive større rapporter, er det vigtigt at kunne indsamle forskellige informationer til at belyse tingene.</a:t>
            </a:r>
          </a:p>
          <a:p>
            <a:endParaRPr lang="da-DK" dirty="0"/>
          </a:p>
          <a:p>
            <a:r>
              <a:rPr lang="da-DK" dirty="0"/>
              <a:t>Samtidig er det af stor betydning, at vi kan vurdere kilderne, hvor vi får vores informationer fra og ikke mindst er det i vores daglige arbejde vigtigt at kunne strukturere de indsamlede data.</a:t>
            </a:r>
          </a:p>
          <a:p>
            <a:endParaRPr lang="da-DK" dirty="0"/>
          </a:p>
          <a:p>
            <a:r>
              <a:rPr lang="da-DK" dirty="0"/>
              <a:t>Til fagprøven er det meget vigtigt at kunne mestre ovennævnte punkter, da det giver en god struktur og et sagligt indhold på en overskuelig måde.</a:t>
            </a:r>
          </a:p>
          <a:p>
            <a:pPr marL="0" indent="0">
              <a:buNone/>
            </a:pPr>
            <a:endParaRPr lang="da-DK" dirty="0"/>
          </a:p>
          <a:p>
            <a:r>
              <a:rPr lang="da-DK" dirty="0"/>
              <a:t>Specialefag Økonomi</a:t>
            </a:r>
          </a:p>
          <a:p>
            <a:pPr lvl="1"/>
            <a:r>
              <a:rPr lang="da-DK" dirty="0"/>
              <a:t>1 uge til fagprøven</a:t>
            </a:r>
          </a:p>
          <a:p>
            <a:pPr marL="342900" lvl="1" indent="0">
              <a:buNone/>
            </a:pPr>
            <a:r>
              <a:rPr lang="da-DK" sz="1300" dirty="0"/>
              <a:t>   (4 skrivedag + 1 eksamensdag)		Virksomhed for refusion for den uge 							eleven er oppe til fagprøven</a:t>
            </a:r>
          </a:p>
          <a:p>
            <a:pPr lvl="1"/>
            <a:endParaRPr lang="da-DK" sz="1300" dirty="0"/>
          </a:p>
          <a:p>
            <a:endParaRPr lang="da-DK" dirty="0"/>
          </a:p>
          <a:p>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22</a:t>
            </a:fld>
            <a:endParaRPr lang="da-DK" dirty="0"/>
          </a:p>
        </p:txBody>
      </p:sp>
      <p:cxnSp>
        <p:nvCxnSpPr>
          <p:cNvPr id="6" name="Lige forbindelse 5"/>
          <p:cNvCxnSpPr/>
          <p:nvPr/>
        </p:nvCxnSpPr>
        <p:spPr>
          <a:xfrm>
            <a:off x="4614729" y="4905286"/>
            <a:ext cx="8546" cy="1153682"/>
          </a:xfrm>
          <a:prstGeom prst="line">
            <a:avLst/>
          </a:prstGeom>
        </p:spPr>
        <p:style>
          <a:lnRef idx="1">
            <a:schemeClr val="dk1"/>
          </a:lnRef>
          <a:fillRef idx="0">
            <a:schemeClr val="dk1"/>
          </a:fillRef>
          <a:effectRef idx="0">
            <a:schemeClr val="dk1"/>
          </a:effectRef>
          <a:fontRef idx="minor">
            <a:schemeClr val="tx1"/>
          </a:fontRef>
        </p:style>
      </p:cxnSp>
      <p:cxnSp>
        <p:nvCxnSpPr>
          <p:cNvPr id="8" name="Lige forbindelse 7"/>
          <p:cNvCxnSpPr/>
          <p:nvPr/>
        </p:nvCxnSpPr>
        <p:spPr>
          <a:xfrm>
            <a:off x="888763" y="4777099"/>
            <a:ext cx="73237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5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C8492-30C0-4424-AE68-745CA84E37FE}"/>
              </a:ext>
            </a:extLst>
          </p:cNvPr>
          <p:cNvSpPr>
            <a:spLocks noGrp="1"/>
          </p:cNvSpPr>
          <p:nvPr>
            <p:ph type="ctrTitle"/>
          </p:nvPr>
        </p:nvSpPr>
        <p:spPr/>
        <p:txBody>
          <a:bodyPr/>
          <a:lstStyle/>
          <a:p>
            <a:r>
              <a:rPr lang="da-DK" dirty="0"/>
              <a:t>Fagprøve bevis	</a:t>
            </a:r>
          </a:p>
        </p:txBody>
      </p:sp>
      <p:sp>
        <p:nvSpPr>
          <p:cNvPr id="3" name="Pladsholder til slidenummer 2">
            <a:extLst>
              <a:ext uri="{FF2B5EF4-FFF2-40B4-BE49-F238E27FC236}">
                <a16:creationId xmlns:a16="http://schemas.microsoft.com/office/drawing/2014/main" id="{A05F2321-DD68-43DB-B331-63DA74514288}"/>
              </a:ext>
            </a:extLst>
          </p:cNvPr>
          <p:cNvSpPr>
            <a:spLocks noGrp="1"/>
          </p:cNvSpPr>
          <p:nvPr>
            <p:ph type="sldNum" sz="quarter" idx="12"/>
          </p:nvPr>
        </p:nvSpPr>
        <p:spPr/>
        <p:txBody>
          <a:bodyPr/>
          <a:lstStyle/>
          <a:p>
            <a:fld id="{FD945FB1-3A11-4D04-B6C6-209C13F16512}" type="slidenum">
              <a:rPr lang="da-DK" smtClean="0"/>
              <a:t>23</a:t>
            </a:fld>
            <a:endParaRPr lang="da-DK" dirty="0"/>
          </a:p>
        </p:txBody>
      </p:sp>
      <p:sp>
        <p:nvSpPr>
          <p:cNvPr id="4" name="Pladsholder til indhold 3">
            <a:extLst>
              <a:ext uri="{FF2B5EF4-FFF2-40B4-BE49-F238E27FC236}">
                <a16:creationId xmlns:a16="http://schemas.microsoft.com/office/drawing/2014/main" id="{6D0FBF58-BE66-4366-B813-8C109BE5C4D1}"/>
              </a:ext>
            </a:extLst>
          </p:cNvPr>
          <p:cNvSpPr>
            <a:spLocks noGrp="1"/>
          </p:cNvSpPr>
          <p:nvPr>
            <p:ph idx="1"/>
          </p:nvPr>
        </p:nvSpPr>
        <p:spPr/>
        <p:txBody>
          <a:bodyPr/>
          <a:lstStyle/>
          <a:p>
            <a:r>
              <a:rPr lang="da-DK" dirty="0"/>
              <a:t>Fremsendes fremadrettet til </a:t>
            </a:r>
            <a:r>
              <a:rPr lang="da-DK" dirty="0" err="1"/>
              <a:t>e-boks</a:t>
            </a:r>
            <a:r>
              <a:rPr lang="da-DK" dirty="0"/>
              <a:t>, i dagene omkring eleven er udlært. </a:t>
            </a:r>
          </a:p>
          <a:p>
            <a:endParaRPr lang="da-DK" dirty="0"/>
          </a:p>
          <a:p>
            <a:r>
              <a:rPr lang="da-DK" dirty="0"/>
              <a:t> % Ikke når fagprøve eksamen er overstået i juni måned. </a:t>
            </a:r>
          </a:p>
        </p:txBody>
      </p:sp>
    </p:spTree>
    <p:extLst>
      <p:ext uri="{BB962C8B-B14F-4D97-AF65-F5344CB8AC3E}">
        <p14:creationId xmlns:p14="http://schemas.microsoft.com/office/powerpoint/2010/main" val="157990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Indkaldelse og pensumliste</a:t>
            </a:r>
          </a:p>
        </p:txBody>
      </p:sp>
      <p:pic>
        <p:nvPicPr>
          <p:cNvPr id="5" name="Pladsholder til indhold 4"/>
          <p:cNvPicPr>
            <a:picLocks noGrp="1" noChangeAspect="1"/>
          </p:cNvPicPr>
          <p:nvPr>
            <p:ph idx="1"/>
          </p:nvPr>
        </p:nvPicPr>
        <p:blipFill>
          <a:blip r:embed="rId2"/>
          <a:stretch>
            <a:fillRect/>
          </a:stretch>
        </p:blipFill>
        <p:spPr>
          <a:xfrm>
            <a:off x="4334596" y="1828799"/>
            <a:ext cx="4246707" cy="3371273"/>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24</a:t>
            </a:fld>
            <a:endParaRPr lang="da-DK"/>
          </a:p>
        </p:txBody>
      </p:sp>
      <p:sp>
        <p:nvSpPr>
          <p:cNvPr id="6" name="Rektangel 5"/>
          <p:cNvSpPr/>
          <p:nvPr/>
        </p:nvSpPr>
        <p:spPr>
          <a:xfrm>
            <a:off x="489527" y="1681018"/>
            <a:ext cx="3435928"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Du vil få din indkaldelse til skoleopholdene i din</a:t>
            </a:r>
          </a:p>
          <a:p>
            <a:pPr algn="ctr"/>
            <a:r>
              <a:rPr lang="da-DK" dirty="0"/>
              <a:t> e-boks.</a:t>
            </a:r>
          </a:p>
          <a:p>
            <a:pPr algn="ctr"/>
            <a:r>
              <a:rPr lang="da-DK" dirty="0"/>
              <a:t>Herudover vil der med indkaldelsen være en pensumliste til dig som også bliver sendt til din </a:t>
            </a:r>
          </a:p>
          <a:p>
            <a:pPr algn="ctr"/>
            <a:r>
              <a:rPr lang="da-DK" dirty="0"/>
              <a:t>e-Boks</a:t>
            </a:r>
          </a:p>
        </p:txBody>
      </p:sp>
    </p:spTree>
    <p:extLst>
      <p:ext uri="{BB962C8B-B14F-4D97-AF65-F5344CB8AC3E}">
        <p14:creationId xmlns:p14="http://schemas.microsoft.com/office/powerpoint/2010/main" val="339968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111094"/>
            <a:ext cx="7886700" cy="905855"/>
          </a:xfrm>
        </p:spPr>
        <p:txBody>
          <a:bodyPr>
            <a:normAutofit fontScale="90000"/>
          </a:bodyPr>
          <a:lstStyle/>
          <a:p>
            <a:br>
              <a:rPr lang="da-DK" dirty="0">
                <a:solidFill>
                  <a:schemeClr val="bg1"/>
                </a:solidFill>
              </a:rPr>
            </a:br>
            <a:br>
              <a:rPr lang="da-DK" dirty="0">
                <a:solidFill>
                  <a:schemeClr val="bg1"/>
                </a:solidFill>
              </a:rPr>
            </a:br>
            <a:r>
              <a:rPr lang="da-DK" dirty="0">
                <a:solidFill>
                  <a:schemeClr val="bg1"/>
                </a:solidFill>
              </a:rPr>
              <a:t>Undervisning:</a:t>
            </a:r>
          </a:p>
        </p:txBody>
      </p:sp>
      <p:sp>
        <p:nvSpPr>
          <p:cNvPr id="3" name="Pladsholder til slidenummer 2"/>
          <p:cNvSpPr>
            <a:spLocks noGrp="1"/>
          </p:cNvSpPr>
          <p:nvPr>
            <p:ph type="sldNum" sz="quarter" idx="12"/>
          </p:nvPr>
        </p:nvSpPr>
        <p:spPr/>
        <p:txBody>
          <a:bodyPr/>
          <a:lstStyle/>
          <a:p>
            <a:fld id="{FD945FB1-3A11-4D04-B6C6-209C13F16512}" type="slidenum">
              <a:rPr lang="da-DK" smtClean="0"/>
              <a:t>25</a:t>
            </a:fld>
            <a:endParaRPr lang="da-DK" dirty="0"/>
          </a:p>
        </p:txBody>
      </p:sp>
      <p:sp>
        <p:nvSpPr>
          <p:cNvPr id="4" name="Pladsholder til indhold 3"/>
          <p:cNvSpPr>
            <a:spLocks noGrp="1"/>
          </p:cNvSpPr>
          <p:nvPr>
            <p:ph idx="1"/>
          </p:nvPr>
        </p:nvSpPr>
        <p:spPr>
          <a:xfrm>
            <a:off x="628650" y="1341691"/>
            <a:ext cx="7886700" cy="4819398"/>
          </a:xfrm>
        </p:spPr>
        <p:txBody>
          <a:bodyPr>
            <a:normAutofit/>
          </a:bodyPr>
          <a:lstStyle/>
          <a:p>
            <a:endParaRPr lang="da-DK" dirty="0"/>
          </a:p>
          <a:p>
            <a:pPr lvl="2"/>
            <a:endParaRPr lang="da-DK" dirty="0"/>
          </a:p>
          <a:p>
            <a:r>
              <a:rPr lang="da-DK" dirty="0"/>
              <a:t>Undervisningsplatform bliver: </a:t>
            </a:r>
          </a:p>
          <a:p>
            <a:endParaRPr lang="da-DK" dirty="0"/>
          </a:p>
          <a:p>
            <a:pPr lvl="1"/>
            <a:r>
              <a:rPr lang="da-DK" dirty="0"/>
              <a:t>Alt undervisningsmateriale ligger på: Moodle.Rybners.dk</a:t>
            </a:r>
          </a:p>
          <a:p>
            <a:endParaRPr lang="da-DK" dirty="0"/>
          </a:p>
          <a:p>
            <a:r>
              <a:rPr lang="da-DK" dirty="0"/>
              <a:t>Her får I adgang 10 dage før skoleophold</a:t>
            </a:r>
          </a:p>
          <a:p>
            <a:endParaRPr lang="da-DK" dirty="0"/>
          </a:p>
          <a:p>
            <a:r>
              <a:rPr lang="da-DK" dirty="0"/>
              <a:t>Her ligger videoer, PowerPoint m.m.</a:t>
            </a:r>
          </a:p>
          <a:p>
            <a:endParaRPr lang="da-DK" dirty="0"/>
          </a:p>
          <a:p>
            <a:r>
              <a:rPr lang="da-DK" dirty="0"/>
              <a:t>Fremtiden:</a:t>
            </a:r>
          </a:p>
          <a:p>
            <a:pPr lvl="1"/>
            <a:r>
              <a:rPr lang="da-DK" dirty="0"/>
              <a:t> vi arbejder hen på at køre onlineundervisning </a:t>
            </a:r>
          </a:p>
        </p:txBody>
      </p:sp>
    </p:spTree>
    <p:extLst>
      <p:ext uri="{BB962C8B-B14F-4D97-AF65-F5344CB8AC3E}">
        <p14:creationId xmlns:p14="http://schemas.microsoft.com/office/powerpoint/2010/main" val="380231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E94956E9-C9BB-4A42-8F5B-E48AA9AA1C17}" type="slidenum">
              <a:rPr lang="da-DK" smtClean="0"/>
              <a:t>26</a:t>
            </a:fld>
            <a:endParaRPr lang="da-DK"/>
          </a:p>
        </p:txBody>
      </p:sp>
      <p:pic>
        <p:nvPicPr>
          <p:cNvPr id="4" name="Billede 3"/>
          <p:cNvPicPr>
            <a:picLocks noChangeAspect="1"/>
          </p:cNvPicPr>
          <p:nvPr/>
        </p:nvPicPr>
        <p:blipFill>
          <a:blip r:embed="rId2"/>
          <a:stretch>
            <a:fillRect/>
          </a:stretch>
        </p:blipFill>
        <p:spPr>
          <a:xfrm>
            <a:off x="572656" y="1810327"/>
            <a:ext cx="8063344" cy="3953164"/>
          </a:xfrm>
          <a:prstGeom prst="rect">
            <a:avLst/>
          </a:prstGeom>
        </p:spPr>
      </p:pic>
    </p:spTree>
    <p:extLst>
      <p:ext uri="{BB962C8B-B14F-4D97-AF65-F5344CB8AC3E}">
        <p14:creationId xmlns:p14="http://schemas.microsoft.com/office/powerpoint/2010/main" val="3599735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a:xfrm>
            <a:off x="2325832" y="2224304"/>
            <a:ext cx="7886700" cy="3411141"/>
          </a:xfrm>
        </p:spPr>
        <p:txBody>
          <a:bodyPr/>
          <a:lstStyle/>
          <a:p>
            <a:endParaRPr lang="da-DK" dirty="0"/>
          </a:p>
        </p:txBody>
      </p:sp>
      <p:pic>
        <p:nvPicPr>
          <p:cNvPr id="2050" name="Picture 2" descr="image004"/>
          <p:cNvPicPr>
            <a:picLocks noChangeAspect="1" noChangeArrowheads="1"/>
          </p:cNvPicPr>
          <p:nvPr/>
        </p:nvPicPr>
        <p:blipFill rotWithShape="1">
          <a:blip r:embed="rId2">
            <a:extLst>
              <a:ext uri="{28A0092B-C50C-407E-A947-70E740481C1C}">
                <a14:useLocalDpi xmlns:a14="http://schemas.microsoft.com/office/drawing/2010/main" val="0"/>
              </a:ext>
            </a:extLst>
          </a:blip>
          <a:srcRect l="1" r="202" b="17742"/>
          <a:stretch/>
        </p:blipFill>
        <p:spPr bwMode="auto">
          <a:xfrm>
            <a:off x="0" y="0"/>
            <a:ext cx="9119969" cy="56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4137891" y="4821382"/>
            <a:ext cx="2724727" cy="6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t>EUX/ EUS</a:t>
            </a:r>
          </a:p>
        </p:txBody>
      </p:sp>
    </p:spTree>
    <p:extLst>
      <p:ext uri="{BB962C8B-B14F-4D97-AF65-F5344CB8AC3E}">
        <p14:creationId xmlns:p14="http://schemas.microsoft.com/office/powerpoint/2010/main" val="90261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Skriv fra UCSYD, studievejleder i videregående </a:t>
            </a:r>
            <a:r>
              <a:rPr lang="da-DK" dirty="0" err="1"/>
              <a:t>udd</a:t>
            </a:r>
            <a:r>
              <a:rPr lang="da-DK" dirty="0"/>
              <a:t>. Trine Rønholdt</a:t>
            </a:r>
          </a:p>
        </p:txBody>
      </p:sp>
      <p:sp>
        <p:nvSpPr>
          <p:cNvPr id="3" name="Pladsholder til indhold 2"/>
          <p:cNvSpPr>
            <a:spLocks noGrp="1"/>
          </p:cNvSpPr>
          <p:nvPr>
            <p:ph idx="1"/>
          </p:nvPr>
        </p:nvSpPr>
        <p:spPr/>
        <p:txBody>
          <a:bodyPr/>
          <a:lstStyle/>
          <a:p>
            <a:r>
              <a:rPr lang="da-DK" dirty="0"/>
              <a:t>En erhvervsuddannelse med speciale er på niveau 4 i den danske kvalifikationsramme. Det er en studentereksamen også. </a:t>
            </a:r>
          </a:p>
          <a:p>
            <a:endParaRPr lang="da-DK" dirty="0"/>
          </a:p>
          <a:p>
            <a:r>
              <a:rPr lang="da-DK" dirty="0"/>
              <a:t>Det kvalificerer til optagelse på en akademiuddannelse såfremt de har minimum 2 års relevant erhvervserfaring efter endt uddannelse. Det kan godt være deres studentereksamen. </a:t>
            </a:r>
          </a:p>
          <a:p>
            <a:endParaRPr lang="da-DK" dirty="0"/>
          </a:p>
          <a:p>
            <a:r>
              <a:rPr lang="da-DK" dirty="0"/>
              <a:t>Akademiuddannelserne er på niveau 5 og er forudsætning for at komme ind på en diplomuddannelse, som er niveau 6 og dermed bachelorniveau.</a:t>
            </a:r>
          </a:p>
        </p:txBody>
      </p:sp>
      <p:sp>
        <p:nvSpPr>
          <p:cNvPr id="4" name="Pladsholder til slidenummer 3"/>
          <p:cNvSpPr>
            <a:spLocks noGrp="1"/>
          </p:cNvSpPr>
          <p:nvPr>
            <p:ph type="sldNum" sz="quarter" idx="12"/>
          </p:nvPr>
        </p:nvSpPr>
        <p:spPr/>
        <p:txBody>
          <a:bodyPr/>
          <a:lstStyle/>
          <a:p>
            <a:fld id="{E94956E9-C9BB-4A42-8F5B-E48AA9AA1C17}" type="slidenum">
              <a:rPr lang="da-DK" smtClean="0"/>
              <a:t>28</a:t>
            </a:fld>
            <a:endParaRPr lang="da-DK"/>
          </a:p>
        </p:txBody>
      </p:sp>
    </p:spTree>
    <p:extLst>
      <p:ext uri="{BB962C8B-B14F-4D97-AF65-F5344CB8AC3E}">
        <p14:creationId xmlns:p14="http://schemas.microsoft.com/office/powerpoint/2010/main" val="2430235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Skriv fra Erhvervsakademiet Sydvest, Esbjerg, Kim Skøtt</a:t>
            </a:r>
          </a:p>
        </p:txBody>
      </p:sp>
      <p:sp>
        <p:nvSpPr>
          <p:cNvPr id="3" name="Pladsholder til indhold 2"/>
          <p:cNvSpPr>
            <a:spLocks noGrp="1"/>
          </p:cNvSpPr>
          <p:nvPr>
            <p:ph idx="1"/>
          </p:nvPr>
        </p:nvSpPr>
        <p:spPr>
          <a:xfrm>
            <a:off x="628650" y="1035845"/>
            <a:ext cx="7886700" cy="5141118"/>
          </a:xfrm>
        </p:spPr>
        <p:txBody>
          <a:bodyPr/>
          <a:lstStyle/>
          <a:p>
            <a:endParaRPr lang="da-DK" dirty="0"/>
          </a:p>
          <a:p>
            <a:r>
              <a:rPr lang="da-DK" dirty="0"/>
              <a:t>KVU = Kort videregående uddannelse på fuldtidsstudierne. Det er her, at fx Markedsøkonomerne er placeret. Niveau 5 uddannelse</a:t>
            </a:r>
          </a:p>
          <a:p>
            <a:endParaRPr lang="da-DK" dirty="0"/>
          </a:p>
          <a:p>
            <a:r>
              <a:rPr lang="da-DK" sz="1600" dirty="0"/>
              <a:t>MVU = Mellem videregående uddannelse. Det er bachelor niveau. Niveau 6 uddannelse</a:t>
            </a:r>
          </a:p>
          <a:p>
            <a:r>
              <a:rPr lang="da-DK" sz="1600" dirty="0"/>
              <a:t>LVU = Lang videregående uddannelse. Det er kandidatniveau. Niveau 7 uddannelse</a:t>
            </a:r>
          </a:p>
          <a:p>
            <a:pPr marL="0" indent="0">
              <a:buNone/>
            </a:pPr>
            <a:endParaRPr lang="da-DK" dirty="0"/>
          </a:p>
          <a:p>
            <a:r>
              <a:rPr lang="da-DK" dirty="0"/>
              <a:t>VVU er Voksen Videregående Uddannelse, den bruger vi ikke ret meget længere </a:t>
            </a:r>
          </a:p>
        </p:txBody>
      </p:sp>
      <p:sp>
        <p:nvSpPr>
          <p:cNvPr id="4" name="Pladsholder til slidenummer 3"/>
          <p:cNvSpPr>
            <a:spLocks noGrp="1"/>
          </p:cNvSpPr>
          <p:nvPr>
            <p:ph type="sldNum" sz="quarter" idx="12"/>
          </p:nvPr>
        </p:nvSpPr>
        <p:spPr/>
        <p:txBody>
          <a:bodyPr/>
          <a:lstStyle/>
          <a:p>
            <a:fld id="{E94956E9-C9BB-4A42-8F5B-E48AA9AA1C17}" type="slidenum">
              <a:rPr lang="da-DK" smtClean="0"/>
              <a:t>29</a:t>
            </a:fld>
            <a:endParaRPr lang="da-DK"/>
          </a:p>
        </p:txBody>
      </p:sp>
    </p:spTree>
    <p:extLst>
      <p:ext uri="{BB962C8B-B14F-4D97-AF65-F5344CB8AC3E}">
        <p14:creationId xmlns:p14="http://schemas.microsoft.com/office/powerpoint/2010/main" val="14991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Kontaktinformationer:</a:t>
            </a:r>
          </a:p>
        </p:txBody>
      </p:sp>
      <p:sp>
        <p:nvSpPr>
          <p:cNvPr id="3" name="Pladsholder til indhold 2"/>
          <p:cNvSpPr>
            <a:spLocks noGrp="1"/>
          </p:cNvSpPr>
          <p:nvPr>
            <p:ph idx="1"/>
          </p:nvPr>
        </p:nvSpPr>
        <p:spPr/>
        <p:txBody>
          <a:bodyPr>
            <a:normAutofit/>
          </a:bodyPr>
          <a:lstStyle/>
          <a:p>
            <a:r>
              <a:rPr lang="da-DK" dirty="0"/>
              <a:t>Christina Klingenberg (praktikkonsulent) </a:t>
            </a:r>
            <a:r>
              <a:rPr lang="da-DK" dirty="0">
                <a:hlinkClick r:id="rId2"/>
              </a:rPr>
              <a:t>ck@rybners.dk</a:t>
            </a:r>
            <a:endParaRPr lang="da-DK" dirty="0"/>
          </a:p>
          <a:p>
            <a:endParaRPr lang="da-DK" dirty="0"/>
          </a:p>
          <a:p>
            <a:r>
              <a:rPr lang="da-DK" dirty="0"/>
              <a:t>Mette Bech Hansen(uddannelsessekretær) </a:t>
            </a:r>
            <a:r>
              <a:rPr lang="da-DK" dirty="0">
                <a:hlinkClick r:id="rId3"/>
              </a:rPr>
              <a:t>mbh@rybners.dk</a:t>
            </a:r>
            <a:endParaRPr lang="da-DK" dirty="0"/>
          </a:p>
          <a:p>
            <a:endParaRPr lang="da-DK" dirty="0"/>
          </a:p>
          <a:p>
            <a:r>
              <a:rPr lang="da-DK" dirty="0"/>
              <a:t>Tenna Smedegaard Jørgensen (underviser) </a:t>
            </a:r>
            <a:r>
              <a:rPr lang="da-DK" dirty="0">
                <a:hlinkClick r:id="rId4"/>
              </a:rPr>
              <a:t>tsj@rybners.dk</a:t>
            </a:r>
            <a:endParaRPr lang="da-DK" dirty="0">
              <a:solidFill>
                <a:srgbClr val="FF0000"/>
              </a:solidFill>
            </a:endParaRPr>
          </a:p>
          <a:p>
            <a:endParaRPr lang="da-DK" dirty="0"/>
          </a:p>
          <a:p>
            <a:r>
              <a:rPr lang="da-DK" dirty="0"/>
              <a:t>Charlotte Bjerre (underviser og uddannelsesleder) </a:t>
            </a:r>
            <a:r>
              <a:rPr lang="da-DK" dirty="0">
                <a:hlinkClick r:id="rId5"/>
              </a:rPr>
              <a:t>cha@rybners.dk</a:t>
            </a:r>
            <a:endParaRPr lang="da-DK" dirty="0"/>
          </a:p>
          <a:p>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3</a:t>
            </a:fld>
            <a:endParaRPr lang="da-DK" dirty="0"/>
          </a:p>
        </p:txBody>
      </p:sp>
    </p:spTree>
    <p:extLst>
      <p:ext uri="{BB962C8B-B14F-4D97-AF65-F5344CB8AC3E}">
        <p14:creationId xmlns:p14="http://schemas.microsoft.com/office/powerpoint/2010/main" val="371517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HD</a:t>
            </a:r>
          </a:p>
        </p:txBody>
      </p:sp>
      <p:sp>
        <p:nvSpPr>
          <p:cNvPr id="3" name="Pladsholder til indhold 2"/>
          <p:cNvSpPr>
            <a:spLocks noGrp="1"/>
          </p:cNvSpPr>
          <p:nvPr>
            <p:ph idx="1"/>
          </p:nvPr>
        </p:nvSpPr>
        <p:spPr/>
        <p:txBody>
          <a:bodyPr>
            <a:normAutofit lnSpcReduction="10000"/>
          </a:bodyPr>
          <a:lstStyle/>
          <a:p>
            <a:r>
              <a:rPr lang="da-DK" dirty="0"/>
              <a:t>Vigtigt at understrege HD er et andet system – en universitetsbaseret diplomuddannelsen. </a:t>
            </a:r>
          </a:p>
          <a:p>
            <a:pPr marL="0" indent="0">
              <a:buNone/>
            </a:pPr>
            <a:endParaRPr lang="da-DK" dirty="0"/>
          </a:p>
          <a:p>
            <a:r>
              <a:rPr lang="da-DK" dirty="0"/>
              <a:t>HD1 svarer til Akademiuddannelserne</a:t>
            </a:r>
          </a:p>
          <a:p>
            <a:r>
              <a:rPr lang="da-DK" dirty="0"/>
              <a:t>HD2 svarer til Diplomuddannelserne (fx den merkantile diplomuddannelse, Diplom i ledelse </a:t>
            </a:r>
            <a:r>
              <a:rPr lang="da-DK" dirty="0" err="1"/>
              <a:t>etc</a:t>
            </a:r>
            <a:r>
              <a:rPr lang="da-DK" dirty="0"/>
              <a:t>)</a:t>
            </a:r>
          </a:p>
          <a:p>
            <a:pPr marL="0" indent="0">
              <a:buNone/>
            </a:pPr>
            <a:endParaRPr lang="da-DK" dirty="0"/>
          </a:p>
          <a:p>
            <a:r>
              <a:rPr lang="da-DK" dirty="0"/>
              <a:t>Vigtigt at understrege, at en akademiuddannelse, som er en niveau 5 uddannelse, er på niveau med HD1, MEN den giver ikke merit til at gå direkte ind på HD2. Der er et par enkelte akademiuddannelser, der med den rigtige fagsammensætning (kræver Erhvervsøkonomi, Erhvervsret, Globaløkonomi og Statistik) kan give studiekompetence til HD2.</a:t>
            </a:r>
          </a:p>
        </p:txBody>
      </p:sp>
      <p:sp>
        <p:nvSpPr>
          <p:cNvPr id="4" name="Pladsholder til slidenummer 3"/>
          <p:cNvSpPr>
            <a:spLocks noGrp="1"/>
          </p:cNvSpPr>
          <p:nvPr>
            <p:ph type="sldNum" sz="quarter" idx="12"/>
          </p:nvPr>
        </p:nvSpPr>
        <p:spPr/>
        <p:txBody>
          <a:bodyPr/>
          <a:lstStyle/>
          <a:p>
            <a:fld id="{E94956E9-C9BB-4A42-8F5B-E48AA9AA1C17}" type="slidenum">
              <a:rPr lang="da-DK" smtClean="0"/>
              <a:t>30</a:t>
            </a:fld>
            <a:endParaRPr lang="da-DK"/>
          </a:p>
        </p:txBody>
      </p:sp>
    </p:spTree>
    <p:extLst>
      <p:ext uri="{BB962C8B-B14F-4D97-AF65-F5344CB8AC3E}">
        <p14:creationId xmlns:p14="http://schemas.microsoft.com/office/powerpoint/2010/main" val="3236329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www.praktikpladsen.dk </a:t>
            </a:r>
          </a:p>
        </p:txBody>
      </p:sp>
      <p:sp>
        <p:nvSpPr>
          <p:cNvPr id="3" name="Pladsholder til indhold 2"/>
          <p:cNvSpPr>
            <a:spLocks noGrp="1"/>
          </p:cNvSpPr>
          <p:nvPr>
            <p:ph idx="1"/>
          </p:nvPr>
        </p:nvSpPr>
        <p:spPr/>
        <p:txBody>
          <a:bodyPr>
            <a:normAutofit/>
          </a:bodyPr>
          <a:lstStyle/>
          <a:p>
            <a:r>
              <a:rPr lang="da-DK" dirty="0"/>
              <a:t>STIL har gennem en årrække arbejdet på at få frit valg af studieadministrative systemer  </a:t>
            </a:r>
          </a:p>
          <a:p>
            <a:endParaRPr lang="da-DK" dirty="0"/>
          </a:p>
          <a:p>
            <a:r>
              <a:rPr lang="da-DK" dirty="0"/>
              <a:t>EASY-A lukker 31.12.20 = </a:t>
            </a:r>
            <a:r>
              <a:rPr lang="da-DK" dirty="0">
                <a:hlinkClick r:id="rId2"/>
              </a:rPr>
              <a:t>www.elevplan.dk</a:t>
            </a:r>
            <a:r>
              <a:rPr lang="da-DK" dirty="0"/>
              <a:t> ophører (dog med undtagelse af digitale uddannelsesaftaler)</a:t>
            </a:r>
          </a:p>
          <a:p>
            <a:endParaRPr lang="da-DK" dirty="0"/>
          </a:p>
          <a:p>
            <a:r>
              <a:rPr lang="da-DK" dirty="0"/>
              <a:t>Informationer sendes via </a:t>
            </a:r>
            <a:r>
              <a:rPr lang="da-DK" dirty="0" err="1"/>
              <a:t>e-boks</a:t>
            </a:r>
            <a:r>
              <a:rPr lang="da-DK" dirty="0"/>
              <a:t> (arbejder også på </a:t>
            </a:r>
            <a:r>
              <a:rPr lang="da-DK" dirty="0" err="1"/>
              <a:t>mailssystem</a:t>
            </a:r>
            <a:r>
              <a:rPr lang="da-DK" dirty="0"/>
              <a:t>)</a:t>
            </a:r>
          </a:p>
          <a:p>
            <a:endParaRPr lang="da-DK" dirty="0"/>
          </a:p>
          <a:p>
            <a:r>
              <a:rPr lang="da-DK" dirty="0"/>
              <a:t>www.praktikpladsen.dk</a:t>
            </a:r>
          </a:p>
          <a:p>
            <a:pPr marL="0" indent="0">
              <a:buNone/>
            </a:pPr>
            <a:endParaRPr lang="da-DK" dirty="0"/>
          </a:p>
        </p:txBody>
      </p:sp>
      <p:sp>
        <p:nvSpPr>
          <p:cNvPr id="4" name="Pladsholder til slidenummer 3"/>
          <p:cNvSpPr>
            <a:spLocks noGrp="1"/>
          </p:cNvSpPr>
          <p:nvPr>
            <p:ph type="sldNum" sz="quarter" idx="12"/>
          </p:nvPr>
        </p:nvSpPr>
        <p:spPr/>
        <p:txBody>
          <a:bodyPr/>
          <a:lstStyle/>
          <a:p>
            <a:fld id="{E94956E9-C9BB-4A42-8F5B-E48AA9AA1C17}" type="slidenum">
              <a:rPr lang="da-DK" smtClean="0"/>
              <a:t>31</a:t>
            </a:fld>
            <a:endParaRPr lang="da-DK"/>
          </a:p>
        </p:txBody>
      </p:sp>
    </p:spTree>
    <p:extLst>
      <p:ext uri="{BB962C8B-B14F-4D97-AF65-F5344CB8AC3E}">
        <p14:creationId xmlns:p14="http://schemas.microsoft.com/office/powerpoint/2010/main" val="44288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www.praktikpladsen.dk</a:t>
            </a:r>
          </a:p>
        </p:txBody>
      </p:sp>
      <p:sp>
        <p:nvSpPr>
          <p:cNvPr id="3" name="Pladsholder til indhold 2"/>
          <p:cNvSpPr>
            <a:spLocks noGrp="1"/>
          </p:cNvSpPr>
          <p:nvPr>
            <p:ph idx="1"/>
          </p:nvPr>
        </p:nvSpPr>
        <p:spPr/>
        <p:txBody>
          <a:bodyPr>
            <a:normAutofit fontScale="92500" lnSpcReduction="10000"/>
          </a:bodyPr>
          <a:lstStyle/>
          <a:p>
            <a:r>
              <a:rPr lang="da-DK" dirty="0"/>
              <a:t>www.praktikpladsen.dk er tænkt som én samlet indgang for virksomheder og elever</a:t>
            </a:r>
          </a:p>
          <a:p>
            <a:pPr lvl="1"/>
            <a:r>
              <a:rPr lang="da-DK" dirty="0"/>
              <a:t>Udviklingen pågår fortsat</a:t>
            </a:r>
          </a:p>
          <a:p>
            <a:endParaRPr lang="da-DK" dirty="0">
              <a:hlinkClick r:id="rId2"/>
            </a:endParaRPr>
          </a:p>
          <a:p>
            <a:r>
              <a:rPr lang="da-DK" dirty="0"/>
              <a:t>www.praktikpladsen.dk indeholder pt.:</a:t>
            </a:r>
          </a:p>
          <a:p>
            <a:pPr lvl="1"/>
            <a:r>
              <a:rPr lang="da-DK" dirty="0"/>
              <a:t>Oversigt på virksomhedens elever</a:t>
            </a:r>
          </a:p>
          <a:p>
            <a:pPr lvl="1"/>
            <a:r>
              <a:rPr lang="da-DK" dirty="0"/>
              <a:t>Elevernes skoleperioder</a:t>
            </a:r>
          </a:p>
          <a:p>
            <a:pPr lvl="1"/>
            <a:r>
              <a:rPr lang="da-DK" dirty="0"/>
              <a:t>Elevernes fravær i skoleperioder</a:t>
            </a:r>
          </a:p>
          <a:p>
            <a:pPr lvl="1"/>
            <a:endParaRPr lang="da-DK" dirty="0"/>
          </a:p>
          <a:p>
            <a:r>
              <a:rPr lang="da-DK" dirty="0"/>
              <a:t>Virksomhederne kan også:</a:t>
            </a:r>
          </a:p>
          <a:p>
            <a:pPr lvl="1"/>
            <a:r>
              <a:rPr lang="da-DK" dirty="0"/>
              <a:t>Se godkendelser</a:t>
            </a:r>
          </a:p>
          <a:p>
            <a:pPr lvl="1"/>
            <a:r>
              <a:rPr lang="da-DK" dirty="0"/>
              <a:t>Oprette stillingsopslag</a:t>
            </a:r>
          </a:p>
          <a:p>
            <a:pPr lvl="1"/>
            <a:r>
              <a:rPr lang="da-DK" dirty="0"/>
              <a:t>Fremsøge elevprofiler</a:t>
            </a:r>
          </a:p>
          <a:p>
            <a:pPr lvl="1"/>
            <a:endParaRPr lang="da-DK" dirty="0"/>
          </a:p>
          <a:p>
            <a:pPr marL="0" indent="0">
              <a:buNone/>
            </a:pPr>
            <a:br>
              <a:rPr lang="da-DK" dirty="0"/>
            </a:br>
            <a:endParaRPr lang="da-DK" dirty="0"/>
          </a:p>
          <a:p>
            <a:pPr marL="342900" lvl="1" indent="0">
              <a:buNone/>
            </a:pPr>
            <a:endParaRPr lang="da-DK" dirty="0"/>
          </a:p>
        </p:txBody>
      </p:sp>
      <p:sp>
        <p:nvSpPr>
          <p:cNvPr id="4" name="Pladsholder til slidenummer 3"/>
          <p:cNvSpPr>
            <a:spLocks noGrp="1"/>
          </p:cNvSpPr>
          <p:nvPr>
            <p:ph type="sldNum" sz="quarter" idx="12"/>
          </p:nvPr>
        </p:nvSpPr>
        <p:spPr/>
        <p:txBody>
          <a:bodyPr/>
          <a:lstStyle/>
          <a:p>
            <a:fld id="{E94956E9-C9BB-4A42-8F5B-E48AA9AA1C17}" type="slidenum">
              <a:rPr lang="da-DK" smtClean="0"/>
              <a:t>32</a:t>
            </a:fld>
            <a:endParaRPr lang="da-DK"/>
          </a:p>
        </p:txBody>
      </p:sp>
    </p:spTree>
    <p:extLst>
      <p:ext uri="{BB962C8B-B14F-4D97-AF65-F5344CB8AC3E}">
        <p14:creationId xmlns:p14="http://schemas.microsoft.com/office/powerpoint/2010/main" val="1269738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9AE54-5F2A-4AA5-AA4C-485876CFC42D}"/>
              </a:ext>
            </a:extLst>
          </p:cNvPr>
          <p:cNvSpPr>
            <a:spLocks noGrp="1"/>
          </p:cNvSpPr>
          <p:nvPr>
            <p:ph type="title"/>
          </p:nvPr>
        </p:nvSpPr>
        <p:spPr/>
        <p:txBody>
          <a:bodyPr/>
          <a:lstStyle/>
          <a:p>
            <a:r>
              <a:rPr lang="da-DK" dirty="0"/>
              <a:t>www.praktikpladsen.dk</a:t>
            </a:r>
          </a:p>
        </p:txBody>
      </p:sp>
      <p:sp>
        <p:nvSpPr>
          <p:cNvPr id="3" name="Pladsholder til indhold 2">
            <a:extLst>
              <a:ext uri="{FF2B5EF4-FFF2-40B4-BE49-F238E27FC236}">
                <a16:creationId xmlns:a16="http://schemas.microsoft.com/office/drawing/2014/main" id="{51E209EA-F3F5-42F7-913E-833F025FF058}"/>
              </a:ext>
            </a:extLst>
          </p:cNvPr>
          <p:cNvSpPr>
            <a:spLocks noGrp="1"/>
          </p:cNvSpPr>
          <p:nvPr>
            <p:ph idx="1"/>
          </p:nvPr>
        </p:nvSpPr>
        <p:spPr/>
        <p:txBody>
          <a:bodyPr/>
          <a:lstStyle/>
          <a:p>
            <a:r>
              <a:rPr lang="da-DK" dirty="0"/>
              <a:t>Fremtiden bringer:</a:t>
            </a:r>
          </a:p>
          <a:p>
            <a:pPr lvl="1"/>
            <a:r>
              <a:rPr lang="da-DK" dirty="0"/>
              <a:t>Uddannelsesaftaler (er nu i BETA-version)</a:t>
            </a:r>
          </a:p>
          <a:p>
            <a:pPr lvl="1"/>
            <a:r>
              <a:rPr lang="da-DK" dirty="0"/>
              <a:t>Tillæg</a:t>
            </a:r>
          </a:p>
          <a:p>
            <a:pPr lvl="1"/>
            <a:r>
              <a:rPr lang="da-DK" dirty="0"/>
              <a:t>Praktikerklæring</a:t>
            </a:r>
          </a:p>
          <a:p>
            <a:pPr lvl="1"/>
            <a:r>
              <a:rPr lang="da-DK" dirty="0"/>
              <a:t>Ophævelse </a:t>
            </a:r>
          </a:p>
          <a:p>
            <a:pPr lvl="1"/>
            <a:r>
              <a:rPr lang="da-DK" dirty="0"/>
              <a:t>Mulighed for oprettelse af kontaktpersoner?</a:t>
            </a:r>
          </a:p>
          <a:p>
            <a:pPr lvl="1"/>
            <a:endParaRPr lang="da-DK" dirty="0"/>
          </a:p>
          <a:p>
            <a:r>
              <a:rPr lang="da-DK" dirty="0"/>
              <a:t>Adgang for virksomheder med medarbejdersignatur</a:t>
            </a:r>
          </a:p>
          <a:p>
            <a:endParaRPr lang="da-DK" dirty="0"/>
          </a:p>
          <a:p>
            <a:r>
              <a:rPr lang="da-DK" dirty="0"/>
              <a:t>Elever har adgang med </a:t>
            </a:r>
            <a:r>
              <a:rPr lang="da-DK" dirty="0" err="1"/>
              <a:t>NemId</a:t>
            </a:r>
            <a:r>
              <a:rPr lang="da-DK" dirty="0"/>
              <a:t>, men har flere oplysninger på </a:t>
            </a:r>
            <a:r>
              <a:rPr lang="da-DK" dirty="0" err="1"/>
              <a:t>Moodle</a:t>
            </a:r>
            <a:endParaRPr lang="da-DK" dirty="0"/>
          </a:p>
          <a:p>
            <a:endParaRPr lang="da-DK" dirty="0"/>
          </a:p>
          <a:p>
            <a:r>
              <a:rPr lang="da-DK" dirty="0">
                <a:hlinkClick r:id="rId2"/>
              </a:rPr>
              <a:t>Find her diverse vejledninger for virksomheder</a:t>
            </a:r>
            <a:endParaRPr lang="da-DK" dirty="0"/>
          </a:p>
        </p:txBody>
      </p:sp>
      <p:sp>
        <p:nvSpPr>
          <p:cNvPr id="4" name="Pladsholder til slidenummer 3">
            <a:extLst>
              <a:ext uri="{FF2B5EF4-FFF2-40B4-BE49-F238E27FC236}">
                <a16:creationId xmlns:a16="http://schemas.microsoft.com/office/drawing/2014/main" id="{B207B386-F28A-477D-87CC-55487F9066E4}"/>
              </a:ext>
            </a:extLst>
          </p:cNvPr>
          <p:cNvSpPr>
            <a:spLocks noGrp="1"/>
          </p:cNvSpPr>
          <p:nvPr>
            <p:ph type="sldNum" sz="quarter" idx="12"/>
          </p:nvPr>
        </p:nvSpPr>
        <p:spPr/>
        <p:txBody>
          <a:bodyPr/>
          <a:lstStyle/>
          <a:p>
            <a:fld id="{E94956E9-C9BB-4A42-8F5B-E48AA9AA1C17}" type="slidenum">
              <a:rPr lang="da-DK" smtClean="0"/>
              <a:t>33</a:t>
            </a:fld>
            <a:endParaRPr lang="da-DK"/>
          </a:p>
        </p:txBody>
      </p:sp>
    </p:spTree>
    <p:extLst>
      <p:ext uri="{BB962C8B-B14F-4D97-AF65-F5344CB8AC3E}">
        <p14:creationId xmlns:p14="http://schemas.microsoft.com/office/powerpoint/2010/main" val="2975889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24B-7EA6-4F03-9788-D40B6985F413}"/>
              </a:ext>
            </a:extLst>
          </p:cNvPr>
          <p:cNvSpPr>
            <a:spLocks noGrp="1"/>
          </p:cNvSpPr>
          <p:nvPr>
            <p:ph type="title"/>
          </p:nvPr>
        </p:nvSpPr>
        <p:spPr/>
        <p:txBody>
          <a:bodyPr/>
          <a:lstStyle/>
          <a:p>
            <a:r>
              <a:rPr lang="da-DK" dirty="0"/>
              <a:t>Praktikplanen – generelt for alle specialer </a:t>
            </a:r>
          </a:p>
        </p:txBody>
      </p:sp>
      <p:sp>
        <p:nvSpPr>
          <p:cNvPr id="3" name="Pladsholder til indhold 2">
            <a:extLst>
              <a:ext uri="{FF2B5EF4-FFF2-40B4-BE49-F238E27FC236}">
                <a16:creationId xmlns:a16="http://schemas.microsoft.com/office/drawing/2014/main" id="{9D6B909C-39D1-4A64-83E6-06934D0078AB}"/>
              </a:ext>
            </a:extLst>
          </p:cNvPr>
          <p:cNvSpPr>
            <a:spLocks noGrp="1"/>
          </p:cNvSpPr>
          <p:nvPr>
            <p:ph idx="1"/>
          </p:nvPr>
        </p:nvSpPr>
        <p:spPr/>
        <p:txBody>
          <a:bodyPr>
            <a:normAutofit lnSpcReduction="10000"/>
          </a:bodyPr>
          <a:lstStyle/>
          <a:p>
            <a:r>
              <a:rPr lang="da-DK" dirty="0"/>
              <a:t>Praktikplanen er et værktøj for arbejdsgiver og elev</a:t>
            </a:r>
          </a:p>
          <a:p>
            <a:endParaRPr lang="da-DK" dirty="0"/>
          </a:p>
          <a:p>
            <a:r>
              <a:rPr lang="da-DK" dirty="0"/>
              <a:t>Skal foreligge inden prøvetidens udløb (de første 3 mdr.) og eleven skal være bekendt med planens indhold</a:t>
            </a:r>
          </a:p>
          <a:p>
            <a:endParaRPr lang="da-DK" dirty="0"/>
          </a:p>
          <a:p>
            <a:r>
              <a:rPr lang="da-DK" dirty="0"/>
              <a:t>Skal indeholde en oversigt på oplæringsområder, oplæringsansvarlige, specialefag samt opfølgningssamtaler</a:t>
            </a:r>
          </a:p>
          <a:p>
            <a:endParaRPr lang="da-DK" dirty="0"/>
          </a:p>
          <a:p>
            <a:r>
              <a:rPr lang="da-DK" dirty="0"/>
              <a:t>Vejledende praktikplaner fra Uddannelsesnævnet</a:t>
            </a:r>
          </a:p>
          <a:p>
            <a:endParaRPr lang="da-DK" dirty="0"/>
          </a:p>
          <a:p>
            <a:r>
              <a:rPr lang="da-DK" dirty="0"/>
              <a:t>Word, Excel eller lign. må også bruges</a:t>
            </a:r>
          </a:p>
        </p:txBody>
      </p:sp>
    </p:spTree>
    <p:extLst>
      <p:ext uri="{BB962C8B-B14F-4D97-AF65-F5344CB8AC3E}">
        <p14:creationId xmlns:p14="http://schemas.microsoft.com/office/powerpoint/2010/main" val="2364296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6BB9A-3CEB-4CD8-9650-40EACFF79A54}"/>
              </a:ext>
            </a:extLst>
          </p:cNvPr>
          <p:cNvSpPr>
            <a:spLocks noGrp="1"/>
          </p:cNvSpPr>
          <p:nvPr>
            <p:ph type="title"/>
          </p:nvPr>
        </p:nvSpPr>
        <p:spPr/>
        <p:txBody>
          <a:bodyPr/>
          <a:lstStyle/>
          <a:p>
            <a:r>
              <a:rPr lang="da-DK" dirty="0"/>
              <a:t>Planlæg de 2 års elevforløb </a:t>
            </a:r>
          </a:p>
        </p:txBody>
      </p:sp>
      <p:sp>
        <p:nvSpPr>
          <p:cNvPr id="4" name="Pladsholder til tekst 3">
            <a:extLst>
              <a:ext uri="{FF2B5EF4-FFF2-40B4-BE49-F238E27FC236}">
                <a16:creationId xmlns:a16="http://schemas.microsoft.com/office/drawing/2014/main" id="{877BF6A3-C10A-4182-9EA5-975E6EBF37F1}"/>
              </a:ext>
            </a:extLst>
          </p:cNvPr>
          <p:cNvSpPr>
            <a:spLocks noGrp="1"/>
          </p:cNvSpPr>
          <p:nvPr>
            <p:ph type="body" sz="half" idx="2"/>
          </p:nvPr>
        </p:nvSpPr>
        <p:spPr/>
        <p:txBody>
          <a:bodyPr/>
          <a:lstStyle/>
          <a:p>
            <a:endParaRPr lang="da-DK" dirty="0"/>
          </a:p>
          <a:p>
            <a:r>
              <a:rPr lang="da-DK" dirty="0"/>
              <a:t>Sæt jer sammen med eleven op planlæg eleven forløb. </a:t>
            </a:r>
          </a:p>
          <a:p>
            <a:endParaRPr lang="da-DK" dirty="0"/>
          </a:p>
          <a:p>
            <a:r>
              <a:rPr lang="da-DK" dirty="0"/>
              <a:t>Se på skoleopholdenes indhold – og få det med i planlægning</a:t>
            </a:r>
          </a:p>
          <a:p>
            <a:endParaRPr lang="da-DK" dirty="0"/>
          </a:p>
          <a:p>
            <a:r>
              <a:rPr lang="da-DK" dirty="0"/>
              <a:t>Sæt datoer for evalueringssamtaler – eleven har brug for at vide de er på rette vej. </a:t>
            </a:r>
          </a:p>
          <a:p>
            <a:endParaRPr lang="da-DK" dirty="0"/>
          </a:p>
        </p:txBody>
      </p:sp>
      <p:pic>
        <p:nvPicPr>
          <p:cNvPr id="9" name="Pladsholder til billede 8">
            <a:extLst>
              <a:ext uri="{FF2B5EF4-FFF2-40B4-BE49-F238E27FC236}">
                <a16:creationId xmlns:a16="http://schemas.microsoft.com/office/drawing/2014/main" id="{5BAF0FB6-93A7-47CC-ADE3-5EAC23A8F514}"/>
              </a:ext>
            </a:extLst>
          </p:cNvPr>
          <p:cNvPicPr>
            <a:picLocks noGrp="1" noChangeAspect="1"/>
          </p:cNvPicPr>
          <p:nvPr>
            <p:ph type="pic" idx="1"/>
          </p:nvPr>
        </p:nvPicPr>
        <p:blipFill rotWithShape="1">
          <a:blip r:embed="rId2"/>
          <a:srcRect l="26875" t="21966" r="27950" b="13436"/>
          <a:stretch/>
        </p:blipFill>
        <p:spPr>
          <a:xfrm>
            <a:off x="3719946" y="1598168"/>
            <a:ext cx="5167747" cy="4156664"/>
          </a:xfrm>
          <a:prstGeom prst="rect">
            <a:avLst/>
          </a:prstGeom>
        </p:spPr>
      </p:pic>
    </p:spTree>
    <p:extLst>
      <p:ext uri="{BB962C8B-B14F-4D97-AF65-F5344CB8AC3E}">
        <p14:creationId xmlns:p14="http://schemas.microsoft.com/office/powerpoint/2010/main" val="1718802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CEDBD-A30D-47C1-8A75-54AF95A0C272}"/>
              </a:ext>
            </a:extLst>
          </p:cNvPr>
          <p:cNvSpPr>
            <a:spLocks noGrp="1"/>
          </p:cNvSpPr>
          <p:nvPr>
            <p:ph type="title"/>
          </p:nvPr>
        </p:nvSpPr>
        <p:spPr/>
        <p:txBody>
          <a:bodyPr/>
          <a:lstStyle/>
          <a:p>
            <a:r>
              <a:rPr lang="da-DK" dirty="0"/>
              <a:t>Praktikplanen – eksempler fra Økonomi</a:t>
            </a:r>
          </a:p>
        </p:txBody>
      </p:sp>
      <p:sp>
        <p:nvSpPr>
          <p:cNvPr id="3" name="Pladsholder til indhold 2">
            <a:extLst>
              <a:ext uri="{FF2B5EF4-FFF2-40B4-BE49-F238E27FC236}">
                <a16:creationId xmlns:a16="http://schemas.microsoft.com/office/drawing/2014/main" id="{EF4AD066-2C6F-4545-B085-0AFA4A1349F2}"/>
              </a:ext>
            </a:extLst>
          </p:cNvPr>
          <p:cNvSpPr>
            <a:spLocks noGrp="1"/>
          </p:cNvSpPr>
          <p:nvPr>
            <p:ph idx="1"/>
          </p:nvPr>
        </p:nvSpPr>
        <p:spPr/>
        <p:txBody>
          <a:bodyPr>
            <a:normAutofit fontScale="92500" lnSpcReduction="10000"/>
          </a:bodyPr>
          <a:lstStyle/>
          <a:p>
            <a:r>
              <a:rPr lang="da-DK" dirty="0"/>
              <a:t>Bundne og valgfrie oplæringsområder for økonomielever</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r>
              <a:rPr lang="da-DK" dirty="0"/>
              <a:t>Fleksibelt pointsystem, der tager hensyn til virksomheders forskellige oplæringsmuligheder</a:t>
            </a:r>
          </a:p>
        </p:txBody>
      </p:sp>
      <p:pic>
        <p:nvPicPr>
          <p:cNvPr id="4" name="Billede 3">
            <a:extLst>
              <a:ext uri="{FF2B5EF4-FFF2-40B4-BE49-F238E27FC236}">
                <a16:creationId xmlns:a16="http://schemas.microsoft.com/office/drawing/2014/main" id="{683CE632-03F8-4B3F-BBC0-1C1D19ECAE96}"/>
              </a:ext>
            </a:extLst>
          </p:cNvPr>
          <p:cNvPicPr>
            <a:picLocks noChangeAspect="1"/>
          </p:cNvPicPr>
          <p:nvPr/>
        </p:nvPicPr>
        <p:blipFill>
          <a:blip r:embed="rId2"/>
          <a:stretch>
            <a:fillRect/>
          </a:stretch>
        </p:blipFill>
        <p:spPr>
          <a:xfrm>
            <a:off x="1464043" y="2628900"/>
            <a:ext cx="5536406" cy="2150269"/>
          </a:xfrm>
          <a:prstGeom prst="rect">
            <a:avLst/>
          </a:prstGeom>
        </p:spPr>
      </p:pic>
    </p:spTree>
    <p:extLst>
      <p:ext uri="{BB962C8B-B14F-4D97-AF65-F5344CB8AC3E}">
        <p14:creationId xmlns:p14="http://schemas.microsoft.com/office/powerpoint/2010/main" val="2209530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089B7-5D02-4B80-8727-CA26D2F84128}"/>
              </a:ext>
            </a:extLst>
          </p:cNvPr>
          <p:cNvSpPr>
            <a:spLocks noGrp="1"/>
          </p:cNvSpPr>
          <p:nvPr>
            <p:ph type="title"/>
          </p:nvPr>
        </p:nvSpPr>
        <p:spPr/>
        <p:txBody>
          <a:bodyPr/>
          <a:lstStyle/>
          <a:p>
            <a:r>
              <a:rPr lang="da-DK" dirty="0"/>
              <a:t>Praktikplanen – eksempler fra Økonomi</a:t>
            </a:r>
          </a:p>
        </p:txBody>
      </p:sp>
      <p:sp>
        <p:nvSpPr>
          <p:cNvPr id="3" name="Pladsholder til indhold 2">
            <a:extLst>
              <a:ext uri="{FF2B5EF4-FFF2-40B4-BE49-F238E27FC236}">
                <a16:creationId xmlns:a16="http://schemas.microsoft.com/office/drawing/2014/main" id="{2882FAFD-E606-4FB8-A17F-29D46F89BBCD}"/>
              </a:ext>
            </a:extLst>
          </p:cNvPr>
          <p:cNvSpPr>
            <a:spLocks noGrp="1"/>
          </p:cNvSpPr>
          <p:nvPr>
            <p:ph idx="1"/>
          </p:nvPr>
        </p:nvSpPr>
        <p:spPr/>
        <p:txBody>
          <a:bodyPr>
            <a:normAutofit fontScale="85000" lnSpcReduction="10000"/>
          </a:bodyPr>
          <a:lstStyle/>
          <a:p>
            <a:r>
              <a:rPr lang="da-DK" dirty="0"/>
              <a:t>5 ugers bundne specialefag, som modsvarer de bundne og generelle oplæringsområder</a:t>
            </a:r>
          </a:p>
          <a:p>
            <a:pPr lvl="1"/>
            <a:r>
              <a:rPr lang="da-DK" dirty="0"/>
              <a:t>Bogføring og registrering</a:t>
            </a:r>
          </a:p>
          <a:p>
            <a:pPr lvl="1"/>
            <a:r>
              <a:rPr lang="da-DK" dirty="0"/>
              <a:t>Budgettering</a:t>
            </a:r>
          </a:p>
          <a:p>
            <a:pPr lvl="1"/>
            <a:r>
              <a:rPr lang="da-DK" dirty="0"/>
              <a:t>Moms og afgifter</a:t>
            </a:r>
          </a:p>
          <a:p>
            <a:pPr lvl="1"/>
            <a:r>
              <a:rPr lang="da-DK" dirty="0"/>
              <a:t>Økonomistyring</a:t>
            </a:r>
          </a:p>
          <a:p>
            <a:pPr lvl="1"/>
            <a:r>
              <a:rPr lang="da-DK" dirty="0"/>
              <a:t>Årsregnskaber for erhvervsdrivende virksomheder</a:t>
            </a:r>
          </a:p>
          <a:p>
            <a:pPr lvl="1"/>
            <a:endParaRPr lang="da-DK" dirty="0"/>
          </a:p>
          <a:p>
            <a:r>
              <a:rPr lang="da-DK" dirty="0"/>
              <a:t>3-5 ugers valgfrie specialefag (2-4 uger for elever over 25 år)</a:t>
            </a:r>
          </a:p>
          <a:p>
            <a:pPr lvl="1"/>
            <a:r>
              <a:rPr lang="da-DK" dirty="0"/>
              <a:t>Arbejdsgiver og elev vælger fagene ud fra oplæringsområder og interesse</a:t>
            </a:r>
          </a:p>
          <a:p>
            <a:pPr lvl="1"/>
            <a:endParaRPr lang="da-DK" dirty="0"/>
          </a:p>
          <a:p>
            <a:r>
              <a:rPr lang="da-DK" dirty="0"/>
              <a:t>1 uge til fagprøven</a:t>
            </a:r>
          </a:p>
          <a:p>
            <a:pPr lvl="1"/>
            <a:r>
              <a:rPr lang="da-DK" dirty="0"/>
              <a:t>Fagprøvekontrakt mellem elev, virksomhed og Rybners </a:t>
            </a:r>
          </a:p>
          <a:p>
            <a:pPr lvl="1"/>
            <a:r>
              <a:rPr lang="da-DK" dirty="0"/>
              <a:t>Herefter bunden problemstilling</a:t>
            </a:r>
          </a:p>
          <a:p>
            <a:pPr lvl="1"/>
            <a:r>
              <a:rPr lang="da-DK" dirty="0"/>
              <a:t>Eleven arbejder med problemstillingen i virksomheden; eks. indhente data, foretage interview m.v.</a:t>
            </a:r>
          </a:p>
          <a:p>
            <a:pPr lvl="1"/>
            <a:r>
              <a:rPr lang="da-DK" dirty="0"/>
              <a:t>4 skrivedage til den afsluttende opgave samt 1 dag til selve eksamen</a:t>
            </a:r>
          </a:p>
          <a:p>
            <a:endParaRPr lang="da-DK" dirty="0"/>
          </a:p>
        </p:txBody>
      </p:sp>
    </p:spTree>
    <p:extLst>
      <p:ext uri="{BB962C8B-B14F-4D97-AF65-F5344CB8AC3E}">
        <p14:creationId xmlns:p14="http://schemas.microsoft.com/office/powerpoint/2010/main" val="3415554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6C83C-2C73-48EC-9199-86C5F0CF1689}"/>
              </a:ext>
            </a:extLst>
          </p:cNvPr>
          <p:cNvSpPr>
            <a:spLocks noGrp="1"/>
          </p:cNvSpPr>
          <p:nvPr>
            <p:ph type="title"/>
          </p:nvPr>
        </p:nvSpPr>
        <p:spPr/>
        <p:txBody>
          <a:bodyPr/>
          <a:lstStyle/>
          <a:p>
            <a:r>
              <a:rPr lang="da-DK" dirty="0"/>
              <a:t>Praktikplanen – eksempler fra Økonomi</a:t>
            </a:r>
          </a:p>
        </p:txBody>
      </p:sp>
      <p:sp>
        <p:nvSpPr>
          <p:cNvPr id="3" name="Pladsholder til indhold 2">
            <a:extLst>
              <a:ext uri="{FF2B5EF4-FFF2-40B4-BE49-F238E27FC236}">
                <a16:creationId xmlns:a16="http://schemas.microsoft.com/office/drawing/2014/main" id="{61A2C461-0C56-43A7-9147-A8E3683DC872}"/>
              </a:ext>
            </a:extLst>
          </p:cNvPr>
          <p:cNvSpPr>
            <a:spLocks noGrp="1"/>
          </p:cNvSpPr>
          <p:nvPr>
            <p:ph idx="1"/>
          </p:nvPr>
        </p:nvSpPr>
        <p:spPr/>
        <p:txBody>
          <a:bodyPr/>
          <a:lstStyle/>
          <a:p>
            <a:r>
              <a:rPr lang="da-DK" dirty="0"/>
              <a:t>Valgfrie oplæringsområder inden for Bogføring og registrering</a:t>
            </a:r>
          </a:p>
        </p:txBody>
      </p:sp>
      <p:pic>
        <p:nvPicPr>
          <p:cNvPr id="4" name="Billede 3">
            <a:extLst>
              <a:ext uri="{FF2B5EF4-FFF2-40B4-BE49-F238E27FC236}">
                <a16:creationId xmlns:a16="http://schemas.microsoft.com/office/drawing/2014/main" id="{B7CEA241-C63E-49A1-A877-AFE1005253E6}"/>
              </a:ext>
            </a:extLst>
          </p:cNvPr>
          <p:cNvPicPr>
            <a:picLocks noChangeAspect="1"/>
          </p:cNvPicPr>
          <p:nvPr/>
        </p:nvPicPr>
        <p:blipFill>
          <a:blip r:embed="rId2"/>
          <a:stretch>
            <a:fillRect/>
          </a:stretch>
        </p:blipFill>
        <p:spPr>
          <a:xfrm>
            <a:off x="1351971" y="2534245"/>
            <a:ext cx="5622131" cy="2500313"/>
          </a:xfrm>
          <a:prstGeom prst="rect">
            <a:avLst/>
          </a:prstGeom>
        </p:spPr>
      </p:pic>
    </p:spTree>
    <p:extLst>
      <p:ext uri="{BB962C8B-B14F-4D97-AF65-F5344CB8AC3E}">
        <p14:creationId xmlns:p14="http://schemas.microsoft.com/office/powerpoint/2010/main" val="2264124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C126F-61D8-42FC-815E-AC3140B13B07}"/>
              </a:ext>
            </a:extLst>
          </p:cNvPr>
          <p:cNvSpPr>
            <a:spLocks noGrp="1"/>
          </p:cNvSpPr>
          <p:nvPr>
            <p:ph type="title"/>
          </p:nvPr>
        </p:nvSpPr>
        <p:spPr/>
        <p:txBody>
          <a:bodyPr/>
          <a:lstStyle/>
          <a:p>
            <a:r>
              <a:rPr lang="da-DK" dirty="0"/>
              <a:t>Praktikplanen – eksempler fra Økonomi</a:t>
            </a:r>
          </a:p>
        </p:txBody>
      </p:sp>
      <p:pic>
        <p:nvPicPr>
          <p:cNvPr id="4" name="Pladsholder til indhold 3">
            <a:extLst>
              <a:ext uri="{FF2B5EF4-FFF2-40B4-BE49-F238E27FC236}">
                <a16:creationId xmlns:a16="http://schemas.microsoft.com/office/drawing/2014/main" id="{F702EAAC-192C-43F9-B4E5-283A17BB2512}"/>
              </a:ext>
            </a:extLst>
          </p:cNvPr>
          <p:cNvPicPr>
            <a:picLocks noGrp="1" noChangeAspect="1"/>
          </p:cNvPicPr>
          <p:nvPr>
            <p:ph idx="1"/>
          </p:nvPr>
        </p:nvPicPr>
        <p:blipFill>
          <a:blip r:embed="rId2"/>
          <a:stretch>
            <a:fillRect/>
          </a:stretch>
        </p:blipFill>
        <p:spPr>
          <a:xfrm>
            <a:off x="1218993" y="1894192"/>
            <a:ext cx="5636419" cy="1100138"/>
          </a:xfrm>
          <a:prstGeom prst="rect">
            <a:avLst/>
          </a:prstGeom>
        </p:spPr>
      </p:pic>
      <p:pic>
        <p:nvPicPr>
          <p:cNvPr id="5" name="Billede 4">
            <a:extLst>
              <a:ext uri="{FF2B5EF4-FFF2-40B4-BE49-F238E27FC236}">
                <a16:creationId xmlns:a16="http://schemas.microsoft.com/office/drawing/2014/main" id="{06F92BBB-785A-4DE9-9F09-AC38D0B124A6}"/>
              </a:ext>
            </a:extLst>
          </p:cNvPr>
          <p:cNvPicPr>
            <a:picLocks noChangeAspect="1"/>
          </p:cNvPicPr>
          <p:nvPr/>
        </p:nvPicPr>
        <p:blipFill>
          <a:blip r:embed="rId3"/>
          <a:stretch>
            <a:fillRect/>
          </a:stretch>
        </p:blipFill>
        <p:spPr>
          <a:xfrm>
            <a:off x="1233280" y="2983909"/>
            <a:ext cx="5622131" cy="250031"/>
          </a:xfrm>
          <a:prstGeom prst="rect">
            <a:avLst/>
          </a:prstGeom>
        </p:spPr>
      </p:pic>
      <p:pic>
        <p:nvPicPr>
          <p:cNvPr id="6" name="Billede 5">
            <a:extLst>
              <a:ext uri="{FF2B5EF4-FFF2-40B4-BE49-F238E27FC236}">
                <a16:creationId xmlns:a16="http://schemas.microsoft.com/office/drawing/2014/main" id="{F5373C19-7AAB-4F1F-A2D1-74FEA75D80B7}"/>
              </a:ext>
            </a:extLst>
          </p:cNvPr>
          <p:cNvPicPr>
            <a:picLocks noChangeAspect="1"/>
          </p:cNvPicPr>
          <p:nvPr/>
        </p:nvPicPr>
        <p:blipFill>
          <a:blip r:embed="rId4"/>
          <a:stretch>
            <a:fillRect/>
          </a:stretch>
        </p:blipFill>
        <p:spPr>
          <a:xfrm>
            <a:off x="1233280" y="3233939"/>
            <a:ext cx="5629275" cy="600075"/>
          </a:xfrm>
          <a:prstGeom prst="rect">
            <a:avLst/>
          </a:prstGeom>
        </p:spPr>
      </p:pic>
      <p:pic>
        <p:nvPicPr>
          <p:cNvPr id="7" name="Billede 6">
            <a:extLst>
              <a:ext uri="{FF2B5EF4-FFF2-40B4-BE49-F238E27FC236}">
                <a16:creationId xmlns:a16="http://schemas.microsoft.com/office/drawing/2014/main" id="{21756115-35BD-4CAB-BEB8-DFD1814C36C7}"/>
              </a:ext>
            </a:extLst>
          </p:cNvPr>
          <p:cNvPicPr>
            <a:picLocks noChangeAspect="1"/>
          </p:cNvPicPr>
          <p:nvPr/>
        </p:nvPicPr>
        <p:blipFill>
          <a:blip r:embed="rId5"/>
          <a:stretch>
            <a:fillRect/>
          </a:stretch>
        </p:blipFill>
        <p:spPr>
          <a:xfrm>
            <a:off x="1233280" y="3834015"/>
            <a:ext cx="5629275" cy="392906"/>
          </a:xfrm>
          <a:prstGeom prst="rect">
            <a:avLst/>
          </a:prstGeom>
        </p:spPr>
      </p:pic>
    </p:spTree>
    <p:extLst>
      <p:ext uri="{BB962C8B-B14F-4D97-AF65-F5344CB8AC3E}">
        <p14:creationId xmlns:p14="http://schemas.microsoft.com/office/powerpoint/2010/main" val="368707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Elevforløb</a:t>
            </a:r>
          </a:p>
        </p:txBody>
      </p:sp>
      <p:sp>
        <p:nvSpPr>
          <p:cNvPr id="3" name="Pladsholder til indhold 2"/>
          <p:cNvSpPr>
            <a:spLocks noGrp="1"/>
          </p:cNvSpPr>
          <p:nvPr>
            <p:ph idx="1"/>
          </p:nvPr>
        </p:nvSpPr>
        <p:spPr>
          <a:xfrm>
            <a:off x="628650" y="1280160"/>
            <a:ext cx="7886700" cy="4896803"/>
          </a:xfrm>
        </p:spPr>
        <p:txBody>
          <a:bodyPr>
            <a:normAutofit/>
          </a:bodyPr>
          <a:lstStyle/>
          <a:p>
            <a:r>
              <a:rPr lang="da-DK" dirty="0"/>
              <a:t>Tidligere ordning = HG</a:t>
            </a:r>
          </a:p>
          <a:p>
            <a:pPr lvl="1"/>
            <a:r>
              <a:rPr lang="da-DK" dirty="0"/>
              <a:t>2-årigt elevforløb uanset alder</a:t>
            </a:r>
          </a:p>
          <a:p>
            <a:endParaRPr lang="da-DK" dirty="0"/>
          </a:p>
          <a:p>
            <a:r>
              <a:rPr lang="da-DK" dirty="0"/>
              <a:t>Ny ordning = EUS eller EUX</a:t>
            </a:r>
          </a:p>
          <a:p>
            <a:pPr lvl="1"/>
            <a:r>
              <a:rPr lang="da-DK" dirty="0"/>
              <a:t>Op til 2-årigt elevforløb for elever over 25 år</a:t>
            </a:r>
          </a:p>
          <a:p>
            <a:endParaRPr lang="da-DK" dirty="0"/>
          </a:p>
          <a:p>
            <a:r>
              <a:rPr lang="da-DK" dirty="0"/>
              <a:t>Specialefag Økonomi	</a:t>
            </a:r>
          </a:p>
          <a:p>
            <a:pPr lvl="1"/>
            <a:r>
              <a:rPr lang="da-DK" dirty="0"/>
              <a:t>5 ugers bundne (6 uger for HG)			 </a:t>
            </a:r>
          </a:p>
          <a:p>
            <a:pPr lvl="1"/>
            <a:r>
              <a:rPr lang="da-DK" dirty="0"/>
              <a:t>2-4 ugers valgfrie </a:t>
            </a:r>
            <a:r>
              <a:rPr lang="da-DK" sz="1600" dirty="0"/>
              <a:t>(2-6 uger for elever over 25 år på ny ordning)</a:t>
            </a:r>
            <a:r>
              <a:rPr lang="da-DK" dirty="0"/>
              <a:t>	</a:t>
            </a:r>
          </a:p>
          <a:p>
            <a:pPr lvl="1"/>
            <a:r>
              <a:rPr lang="da-DK" dirty="0"/>
              <a:t>0-4 ugers </a:t>
            </a:r>
            <a:r>
              <a:rPr lang="da-DK" dirty="0" err="1"/>
              <a:t>påbygning</a:t>
            </a:r>
            <a:r>
              <a:rPr lang="da-DK" dirty="0"/>
              <a:t>		</a:t>
            </a:r>
          </a:p>
          <a:p>
            <a:pPr lvl="1"/>
            <a:r>
              <a:rPr lang="da-DK" dirty="0"/>
              <a:t>1 uge til fagprøven</a:t>
            </a:r>
          </a:p>
          <a:p>
            <a:pPr marL="0" indent="0">
              <a:buNone/>
            </a:pPr>
            <a:endParaRPr lang="da-DK" dirty="0"/>
          </a:p>
          <a:p>
            <a:r>
              <a:rPr lang="da-DK" dirty="0"/>
              <a:t>Eleverne følges ad, men der er forskel i benævnelse og valgmuligheder	</a:t>
            </a:r>
          </a:p>
        </p:txBody>
      </p:sp>
      <p:sp>
        <p:nvSpPr>
          <p:cNvPr id="4" name="Pladsholder til slidenummer 3"/>
          <p:cNvSpPr>
            <a:spLocks noGrp="1"/>
          </p:cNvSpPr>
          <p:nvPr>
            <p:ph type="sldNum" sz="quarter" idx="12"/>
          </p:nvPr>
        </p:nvSpPr>
        <p:spPr/>
        <p:txBody>
          <a:bodyPr/>
          <a:lstStyle/>
          <a:p>
            <a:fld id="{E94956E9-C9BB-4A42-8F5B-E48AA9AA1C17}" type="slidenum">
              <a:rPr lang="da-DK" smtClean="0"/>
              <a:t>4</a:t>
            </a:fld>
            <a:endParaRPr lang="da-DK"/>
          </a:p>
        </p:txBody>
      </p:sp>
    </p:spTree>
    <p:extLst>
      <p:ext uri="{BB962C8B-B14F-4D97-AF65-F5344CB8AC3E}">
        <p14:creationId xmlns:p14="http://schemas.microsoft.com/office/powerpoint/2010/main" val="350474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75E13-B5D7-4886-BE4D-06D2B0B304A0}"/>
              </a:ext>
            </a:extLst>
          </p:cNvPr>
          <p:cNvSpPr>
            <a:spLocks noGrp="1"/>
          </p:cNvSpPr>
          <p:nvPr>
            <p:ph type="title"/>
          </p:nvPr>
        </p:nvSpPr>
        <p:spPr/>
        <p:txBody>
          <a:bodyPr/>
          <a:lstStyle/>
          <a:p>
            <a:r>
              <a:rPr lang="da-DK" dirty="0"/>
              <a:t>Praktikplanen – eksempler fra Økonomi</a:t>
            </a:r>
          </a:p>
        </p:txBody>
      </p:sp>
      <p:sp>
        <p:nvSpPr>
          <p:cNvPr id="3" name="Pladsholder til indhold 2">
            <a:extLst>
              <a:ext uri="{FF2B5EF4-FFF2-40B4-BE49-F238E27FC236}">
                <a16:creationId xmlns:a16="http://schemas.microsoft.com/office/drawing/2014/main" id="{7E059B0E-C141-4312-A2F2-520F48846FAC}"/>
              </a:ext>
            </a:extLst>
          </p:cNvPr>
          <p:cNvSpPr>
            <a:spLocks noGrp="1"/>
          </p:cNvSpPr>
          <p:nvPr>
            <p:ph idx="1"/>
          </p:nvPr>
        </p:nvSpPr>
        <p:spPr/>
        <p:txBody>
          <a:bodyPr/>
          <a:lstStyle/>
          <a:p>
            <a:r>
              <a:rPr lang="da-DK" dirty="0"/>
              <a:t>Bundent fag Bogføring og registrering</a:t>
            </a:r>
          </a:p>
        </p:txBody>
      </p:sp>
      <p:pic>
        <p:nvPicPr>
          <p:cNvPr id="4" name="Billede 3">
            <a:extLst>
              <a:ext uri="{FF2B5EF4-FFF2-40B4-BE49-F238E27FC236}">
                <a16:creationId xmlns:a16="http://schemas.microsoft.com/office/drawing/2014/main" id="{9AA951D9-D3D2-458F-9671-2F4E0DF974CF}"/>
              </a:ext>
            </a:extLst>
          </p:cNvPr>
          <p:cNvPicPr/>
          <p:nvPr/>
        </p:nvPicPr>
        <p:blipFill>
          <a:blip r:embed="rId2"/>
          <a:stretch>
            <a:fillRect/>
          </a:stretch>
        </p:blipFill>
        <p:spPr>
          <a:xfrm>
            <a:off x="1127175" y="2555785"/>
            <a:ext cx="6398895" cy="1834515"/>
          </a:xfrm>
          <a:prstGeom prst="rect">
            <a:avLst/>
          </a:prstGeom>
        </p:spPr>
      </p:pic>
    </p:spTree>
    <p:extLst>
      <p:ext uri="{BB962C8B-B14F-4D97-AF65-F5344CB8AC3E}">
        <p14:creationId xmlns:p14="http://schemas.microsoft.com/office/powerpoint/2010/main" val="384084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8EBDD-28AD-4FD6-B0E4-67A14B849D59}"/>
              </a:ext>
            </a:extLst>
          </p:cNvPr>
          <p:cNvSpPr>
            <a:spLocks noGrp="1"/>
          </p:cNvSpPr>
          <p:nvPr>
            <p:ph type="title"/>
          </p:nvPr>
        </p:nvSpPr>
        <p:spPr/>
        <p:txBody>
          <a:bodyPr/>
          <a:lstStyle/>
          <a:p>
            <a:r>
              <a:rPr lang="da-DK" dirty="0"/>
              <a:t>Praktikplanen – eksempler fra Økonomi</a:t>
            </a:r>
          </a:p>
        </p:txBody>
      </p:sp>
      <p:sp>
        <p:nvSpPr>
          <p:cNvPr id="3" name="Pladsholder til indhold 2">
            <a:extLst>
              <a:ext uri="{FF2B5EF4-FFF2-40B4-BE49-F238E27FC236}">
                <a16:creationId xmlns:a16="http://schemas.microsoft.com/office/drawing/2014/main" id="{915972F8-6000-4F00-AF57-32E694E4769F}"/>
              </a:ext>
            </a:extLst>
          </p:cNvPr>
          <p:cNvSpPr>
            <a:spLocks noGrp="1"/>
          </p:cNvSpPr>
          <p:nvPr>
            <p:ph idx="1"/>
          </p:nvPr>
        </p:nvSpPr>
        <p:spPr/>
        <p:txBody>
          <a:bodyPr>
            <a:normAutofit lnSpcReduction="10000"/>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r>
              <a:rPr lang="da-DK" dirty="0"/>
              <a:t>Se vedhæftede beskrivelse af flere eksempler, som er tilknyttet de bundne oplæringsområder og bundne specialefag</a:t>
            </a:r>
          </a:p>
          <a:p>
            <a:endParaRPr lang="da-DK" dirty="0"/>
          </a:p>
        </p:txBody>
      </p:sp>
      <p:pic>
        <p:nvPicPr>
          <p:cNvPr id="4" name="Billede 3">
            <a:extLst>
              <a:ext uri="{FF2B5EF4-FFF2-40B4-BE49-F238E27FC236}">
                <a16:creationId xmlns:a16="http://schemas.microsoft.com/office/drawing/2014/main" id="{9B3B69D5-B542-44E5-90C6-E1A39E8F2D01}"/>
              </a:ext>
            </a:extLst>
          </p:cNvPr>
          <p:cNvPicPr>
            <a:picLocks noChangeAspect="1"/>
          </p:cNvPicPr>
          <p:nvPr/>
        </p:nvPicPr>
        <p:blipFill>
          <a:blip r:embed="rId2"/>
          <a:stretch>
            <a:fillRect/>
          </a:stretch>
        </p:blipFill>
        <p:spPr>
          <a:xfrm>
            <a:off x="768380" y="1739339"/>
            <a:ext cx="4171950" cy="1957388"/>
          </a:xfrm>
          <a:prstGeom prst="rect">
            <a:avLst/>
          </a:prstGeom>
        </p:spPr>
      </p:pic>
      <p:pic>
        <p:nvPicPr>
          <p:cNvPr id="5" name="Billede 4">
            <a:extLst>
              <a:ext uri="{FF2B5EF4-FFF2-40B4-BE49-F238E27FC236}">
                <a16:creationId xmlns:a16="http://schemas.microsoft.com/office/drawing/2014/main" id="{DFEC5090-054C-4ADD-AEFC-FCE1818DB793}"/>
              </a:ext>
            </a:extLst>
          </p:cNvPr>
          <p:cNvPicPr/>
          <p:nvPr/>
        </p:nvPicPr>
        <p:blipFill>
          <a:blip r:embed="rId3"/>
          <a:stretch>
            <a:fillRect/>
          </a:stretch>
        </p:blipFill>
        <p:spPr>
          <a:xfrm>
            <a:off x="768380" y="3814763"/>
            <a:ext cx="4736306" cy="964406"/>
          </a:xfrm>
          <a:prstGeom prst="rect">
            <a:avLst/>
          </a:prstGeom>
        </p:spPr>
      </p:pic>
    </p:spTree>
    <p:extLst>
      <p:ext uri="{BB962C8B-B14F-4D97-AF65-F5344CB8AC3E}">
        <p14:creationId xmlns:p14="http://schemas.microsoft.com/office/powerpoint/2010/main" val="2169956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F07E7-2058-44B9-880F-9ABB143024BE}"/>
              </a:ext>
            </a:extLst>
          </p:cNvPr>
          <p:cNvSpPr>
            <a:spLocks noGrp="1"/>
          </p:cNvSpPr>
          <p:nvPr>
            <p:ph type="title"/>
          </p:nvPr>
        </p:nvSpPr>
        <p:spPr/>
        <p:txBody>
          <a:bodyPr/>
          <a:lstStyle/>
          <a:p>
            <a:r>
              <a:rPr lang="da-DK" dirty="0"/>
              <a:t>Eksempler til samtaleskemaer til opfølgning på specialefag</a:t>
            </a:r>
          </a:p>
        </p:txBody>
      </p:sp>
      <p:sp>
        <p:nvSpPr>
          <p:cNvPr id="3" name="Pladsholder til indhold 2">
            <a:extLst>
              <a:ext uri="{FF2B5EF4-FFF2-40B4-BE49-F238E27FC236}">
                <a16:creationId xmlns:a16="http://schemas.microsoft.com/office/drawing/2014/main" id="{1A52A2C2-DB36-4749-AE4A-FDAFB1D321E7}"/>
              </a:ext>
            </a:extLst>
          </p:cNvPr>
          <p:cNvSpPr>
            <a:spLocks noGrp="1"/>
          </p:cNvSpPr>
          <p:nvPr>
            <p:ph idx="1"/>
          </p:nvPr>
        </p:nvSpPr>
        <p:spPr/>
        <p:txBody>
          <a:bodyPr>
            <a:normAutofit lnSpcReduction="10000"/>
          </a:bodyPr>
          <a:lstStyle/>
          <a:p>
            <a:r>
              <a:rPr lang="da-DK" dirty="0"/>
              <a:t>Der er krav om min. 3 opfølgningssamtaler i løbet af uddannelsestiden</a:t>
            </a:r>
          </a:p>
          <a:p>
            <a:pPr lvl="1"/>
            <a:r>
              <a:rPr lang="da-DK" dirty="0"/>
              <a:t>1. opfølgningssamtale afholdes inden prøvetidens udløb</a:t>
            </a:r>
          </a:p>
          <a:p>
            <a:pPr lvl="1"/>
            <a:r>
              <a:rPr lang="da-DK" dirty="0"/>
              <a:t>2. opfølgningssamtale i løbet af uddannelsestiden</a:t>
            </a:r>
          </a:p>
          <a:p>
            <a:pPr lvl="1"/>
            <a:r>
              <a:rPr lang="da-DK" dirty="0"/>
              <a:t>3. opfølgningssamtale i forbindelse med fagprøven</a:t>
            </a:r>
          </a:p>
          <a:p>
            <a:pPr lvl="1"/>
            <a:endParaRPr lang="da-DK" dirty="0"/>
          </a:p>
          <a:p>
            <a:r>
              <a:rPr lang="da-DK" dirty="0"/>
              <a:t>Vi anbefaler opfølgningssamtaler i forbindelse med hvert skoleophold</a:t>
            </a:r>
          </a:p>
          <a:p>
            <a:pPr lvl="1"/>
            <a:r>
              <a:rPr lang="da-DK" dirty="0"/>
              <a:t>Giver eleven bedre forståelse af vekselvirkning mellem teori og praksis</a:t>
            </a:r>
          </a:p>
          <a:p>
            <a:pPr lvl="1"/>
            <a:r>
              <a:rPr lang="da-DK" dirty="0"/>
              <a:t>Opfølgning på praktikplanen</a:t>
            </a:r>
          </a:p>
          <a:p>
            <a:pPr lvl="1"/>
            <a:r>
              <a:rPr lang="da-DK" dirty="0"/>
              <a:t>Giver afklaring i forhold til forskelle på elevers oplæring og forskelle i virksomheder</a:t>
            </a:r>
          </a:p>
          <a:p>
            <a:pPr lvl="1"/>
            <a:endParaRPr lang="da-DK" dirty="0"/>
          </a:p>
          <a:p>
            <a:r>
              <a:rPr lang="da-DK" dirty="0"/>
              <a:t>Vedhæftede forslag til samtaleskemaer kan bruges</a:t>
            </a:r>
          </a:p>
        </p:txBody>
      </p:sp>
    </p:spTree>
    <p:extLst>
      <p:ext uri="{BB962C8B-B14F-4D97-AF65-F5344CB8AC3E}">
        <p14:creationId xmlns:p14="http://schemas.microsoft.com/office/powerpoint/2010/main" val="1346670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0"/>
            <a:ext cx="7886700" cy="942109"/>
          </a:xfrm>
        </p:spPr>
        <p:txBody>
          <a:bodyPr/>
          <a:lstStyle/>
          <a:p>
            <a:r>
              <a:rPr lang="da-DK" dirty="0">
                <a:solidFill>
                  <a:schemeClr val="bg1"/>
                </a:solidFill>
              </a:rPr>
              <a:t>Mødestruktur:</a:t>
            </a:r>
          </a:p>
        </p:txBody>
      </p:sp>
      <p:sp>
        <p:nvSpPr>
          <p:cNvPr id="3" name="Pladsholder til indhold 2"/>
          <p:cNvSpPr>
            <a:spLocks noGrp="1"/>
          </p:cNvSpPr>
          <p:nvPr>
            <p:ph idx="1"/>
          </p:nvPr>
        </p:nvSpPr>
        <p:spPr/>
        <p:txBody>
          <a:bodyPr>
            <a:normAutofit lnSpcReduction="10000"/>
          </a:bodyPr>
          <a:lstStyle/>
          <a:p>
            <a:r>
              <a:rPr lang="da-DK" dirty="0"/>
              <a:t>I forbindelse med elevernes fagprøve, indkalder vi oplæringsansvarlige til info møde omkring dette.</a:t>
            </a:r>
          </a:p>
          <a:p>
            <a:endParaRPr lang="da-DK" dirty="0"/>
          </a:p>
          <a:p>
            <a:r>
              <a:rPr lang="da-DK" dirty="0"/>
              <a:t>Dette betyder, at I fremadrettet indkaldes til to møder i forbindelse med jeres elevers forløb.</a:t>
            </a:r>
          </a:p>
          <a:p>
            <a:pPr marL="0" indent="0">
              <a:buNone/>
            </a:pPr>
            <a:endParaRPr lang="da-DK" dirty="0"/>
          </a:p>
          <a:p>
            <a:r>
              <a:rPr lang="da-DK" dirty="0"/>
              <a:t>I kan altid kontakte os undervejs, hvis I har spørgsmål.</a:t>
            </a:r>
          </a:p>
          <a:p>
            <a:endParaRPr lang="da-DK" dirty="0"/>
          </a:p>
          <a:p>
            <a:pPr marL="0" indent="0">
              <a:buNone/>
            </a:pPr>
            <a:r>
              <a:rPr lang="da-DK" dirty="0">
                <a:highlight>
                  <a:srgbClr val="FFFF00"/>
                </a:highlight>
              </a:rPr>
              <a:t>NB Vi afholder netværksmøde for oplæringsansvarlige </a:t>
            </a:r>
          </a:p>
          <a:p>
            <a:pPr marL="0" indent="0">
              <a:buNone/>
            </a:pPr>
            <a:r>
              <a:rPr lang="da-DK" dirty="0">
                <a:highlight>
                  <a:srgbClr val="FFFF00"/>
                </a:highlight>
              </a:rPr>
              <a:t>d. 6 okt. fra </a:t>
            </a:r>
            <a:r>
              <a:rPr lang="da-DK" dirty="0" err="1">
                <a:highlight>
                  <a:srgbClr val="FFFF00"/>
                </a:highlight>
              </a:rPr>
              <a:t>kl</a:t>
            </a:r>
            <a:r>
              <a:rPr lang="da-DK" dirty="0">
                <a:highlight>
                  <a:srgbClr val="FFFF00"/>
                </a:highlight>
              </a:rPr>
              <a:t> 8 til 10. Vedr. praktikplan</a:t>
            </a:r>
          </a:p>
          <a:p>
            <a:pPr marL="0" indent="0">
              <a:buNone/>
            </a:pPr>
            <a:endParaRPr lang="da-DK" dirty="0"/>
          </a:p>
          <a:p>
            <a:pPr marL="342900" lvl="1" indent="0">
              <a:buNone/>
            </a:pPr>
            <a:r>
              <a:rPr lang="da-DK" dirty="0"/>
              <a:t> </a:t>
            </a:r>
          </a:p>
          <a:p>
            <a:pPr marL="0" indent="0">
              <a:buNone/>
            </a:pPr>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43</a:t>
            </a:fld>
            <a:endParaRPr lang="da-DK" dirty="0"/>
          </a:p>
        </p:txBody>
      </p:sp>
    </p:spTree>
    <p:extLst>
      <p:ext uri="{BB962C8B-B14F-4D97-AF65-F5344CB8AC3E}">
        <p14:creationId xmlns:p14="http://schemas.microsoft.com/office/powerpoint/2010/main" val="1834300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1089890"/>
            <a:ext cx="7886700" cy="1588655"/>
          </a:xfrm>
        </p:spPr>
        <p:txBody>
          <a:bodyPr/>
          <a:lstStyle/>
          <a:p>
            <a:r>
              <a:rPr lang="da-DK" dirty="0"/>
              <a:t>Afslutning</a:t>
            </a:r>
            <a:br>
              <a:rPr lang="da-DK" dirty="0"/>
            </a:br>
            <a:endParaRPr lang="da-DK" dirty="0"/>
          </a:p>
        </p:txBody>
      </p:sp>
      <p:sp>
        <p:nvSpPr>
          <p:cNvPr id="3" name="Pladsholder til slidenummer 2"/>
          <p:cNvSpPr>
            <a:spLocks noGrp="1"/>
          </p:cNvSpPr>
          <p:nvPr>
            <p:ph type="sldNum" sz="quarter" idx="12"/>
          </p:nvPr>
        </p:nvSpPr>
        <p:spPr/>
        <p:txBody>
          <a:bodyPr/>
          <a:lstStyle/>
          <a:p>
            <a:fld id="{FD945FB1-3A11-4D04-B6C6-209C13F16512}" type="slidenum">
              <a:rPr lang="da-DK" smtClean="0"/>
              <a:t>44</a:t>
            </a:fld>
            <a:endParaRPr lang="da-DK" dirty="0"/>
          </a:p>
        </p:txBody>
      </p:sp>
      <p:sp>
        <p:nvSpPr>
          <p:cNvPr id="4" name="Pladsholder til indhold 3"/>
          <p:cNvSpPr>
            <a:spLocks noGrp="1"/>
          </p:cNvSpPr>
          <p:nvPr>
            <p:ph idx="1"/>
          </p:nvPr>
        </p:nvSpPr>
        <p:spPr>
          <a:xfrm>
            <a:off x="739486" y="2006889"/>
            <a:ext cx="7886700" cy="4246563"/>
          </a:xfrm>
        </p:spPr>
        <p:txBody>
          <a:bodyPr/>
          <a:lstStyle/>
          <a:p>
            <a:pPr marL="0" indent="0">
              <a:buNone/>
            </a:pPr>
            <a:endParaRPr lang="da-DK" dirty="0"/>
          </a:p>
          <a:p>
            <a:endParaRPr lang="da-DK" dirty="0"/>
          </a:p>
          <a:p>
            <a:r>
              <a:rPr lang="da-DK" dirty="0"/>
              <a:t>Valgfagsskema sendes til MBH@rybners.dk</a:t>
            </a:r>
          </a:p>
          <a:p>
            <a:endParaRPr lang="da-DK" dirty="0"/>
          </a:p>
          <a:p>
            <a:r>
              <a:rPr lang="da-DK" dirty="0"/>
              <a:t>Der fremsendes en regning på kr. 500, som går til Kaffe og the på alle skoleophold. + kr. 230 for DISC profil</a:t>
            </a:r>
          </a:p>
          <a:p>
            <a:endParaRPr lang="da-DK" dirty="0"/>
          </a:p>
          <a:p>
            <a:r>
              <a:rPr lang="da-DK" dirty="0"/>
              <a:t>Kunne du tænke dig at være censor?</a:t>
            </a:r>
          </a:p>
          <a:p>
            <a:endParaRPr lang="da-DK" dirty="0"/>
          </a:p>
          <a:p>
            <a:r>
              <a:rPr lang="da-DK" dirty="0"/>
              <a:t>Vi står klar til besvarelse af spørgsmål.</a:t>
            </a:r>
          </a:p>
          <a:p>
            <a:endParaRPr lang="da-DK" dirty="0"/>
          </a:p>
        </p:txBody>
      </p:sp>
    </p:spTree>
    <p:extLst>
      <p:ext uri="{BB962C8B-B14F-4D97-AF65-F5344CB8AC3E}">
        <p14:creationId xmlns:p14="http://schemas.microsoft.com/office/powerpoint/2010/main" val="793365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E94956E9-C9BB-4A42-8F5B-E48AA9AA1C17}" type="slidenum">
              <a:rPr lang="da-DK" smtClean="0"/>
              <a:t>45</a:t>
            </a:fld>
            <a:endParaRPr lang="da-DK"/>
          </a:p>
        </p:txBody>
      </p:sp>
      <p:pic>
        <p:nvPicPr>
          <p:cNvPr id="3" name="Billede 2"/>
          <p:cNvPicPr>
            <a:picLocks noChangeAspect="1"/>
          </p:cNvPicPr>
          <p:nvPr/>
        </p:nvPicPr>
        <p:blipFill>
          <a:blip r:embed="rId2"/>
          <a:stretch>
            <a:fillRect/>
          </a:stretch>
        </p:blipFill>
        <p:spPr>
          <a:xfrm>
            <a:off x="1163782" y="1607127"/>
            <a:ext cx="6982691" cy="4498109"/>
          </a:xfrm>
          <a:prstGeom prst="rect">
            <a:avLst/>
          </a:prstGeom>
        </p:spPr>
      </p:pic>
    </p:spTree>
    <p:extLst>
      <p:ext uri="{BB962C8B-B14F-4D97-AF65-F5344CB8AC3E}">
        <p14:creationId xmlns:p14="http://schemas.microsoft.com/office/powerpoint/2010/main" val="3869080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111094"/>
            <a:ext cx="7886700" cy="905855"/>
          </a:xfrm>
        </p:spPr>
        <p:txBody>
          <a:bodyPr>
            <a:normAutofit fontScale="90000"/>
          </a:bodyPr>
          <a:lstStyle/>
          <a:p>
            <a:br>
              <a:rPr lang="da-DK" dirty="0">
                <a:solidFill>
                  <a:schemeClr val="bg1"/>
                </a:solidFill>
              </a:rPr>
            </a:br>
            <a:br>
              <a:rPr lang="da-DK" dirty="0">
                <a:solidFill>
                  <a:schemeClr val="bg1"/>
                </a:solidFill>
              </a:rPr>
            </a:br>
            <a:r>
              <a:rPr lang="da-DK" dirty="0">
                <a:solidFill>
                  <a:schemeClr val="bg1"/>
                </a:solidFill>
              </a:rPr>
              <a:t>Afslutning</a:t>
            </a:r>
          </a:p>
        </p:txBody>
      </p:sp>
      <p:sp>
        <p:nvSpPr>
          <p:cNvPr id="3" name="Pladsholder til slidenummer 2"/>
          <p:cNvSpPr>
            <a:spLocks noGrp="1"/>
          </p:cNvSpPr>
          <p:nvPr>
            <p:ph type="sldNum" sz="quarter" idx="12"/>
          </p:nvPr>
        </p:nvSpPr>
        <p:spPr/>
        <p:txBody>
          <a:bodyPr/>
          <a:lstStyle/>
          <a:p>
            <a:fld id="{FD945FB1-3A11-4D04-B6C6-209C13F16512}" type="slidenum">
              <a:rPr lang="da-DK" smtClean="0"/>
              <a:t>46</a:t>
            </a:fld>
            <a:endParaRPr lang="da-DK" dirty="0"/>
          </a:p>
        </p:txBody>
      </p:sp>
      <p:sp>
        <p:nvSpPr>
          <p:cNvPr id="4" name="Pladsholder til indhold 3"/>
          <p:cNvSpPr>
            <a:spLocks noGrp="1"/>
          </p:cNvSpPr>
          <p:nvPr>
            <p:ph idx="1"/>
          </p:nvPr>
        </p:nvSpPr>
        <p:spPr>
          <a:xfrm>
            <a:off x="628650" y="1341691"/>
            <a:ext cx="7886700" cy="4819398"/>
          </a:xfrm>
        </p:spPr>
        <p:txBody>
          <a:bodyPr/>
          <a:lstStyle/>
          <a:p>
            <a:pPr lvl="2"/>
            <a:endParaRPr lang="da-DK" dirty="0"/>
          </a:p>
          <a:p>
            <a:pPr lvl="2"/>
            <a:endParaRPr lang="da-DK" dirty="0"/>
          </a:p>
          <a:p>
            <a:pPr marL="685800" lvl="2" indent="0">
              <a:buNone/>
            </a:pPr>
            <a:endParaRPr lang="da-DK" sz="1800" dirty="0"/>
          </a:p>
          <a:p>
            <a:endParaRPr lang="da-DK" dirty="0"/>
          </a:p>
          <a:p>
            <a:endParaRPr lang="da-DK" dirty="0"/>
          </a:p>
        </p:txBody>
      </p:sp>
      <p:pic>
        <p:nvPicPr>
          <p:cNvPr id="5" name="Billede 4"/>
          <p:cNvPicPr>
            <a:picLocks noChangeAspect="1"/>
          </p:cNvPicPr>
          <p:nvPr/>
        </p:nvPicPr>
        <p:blipFill>
          <a:blip r:embed="rId2"/>
          <a:stretch>
            <a:fillRect/>
          </a:stretch>
        </p:blipFill>
        <p:spPr>
          <a:xfrm>
            <a:off x="397164" y="1736437"/>
            <a:ext cx="8312727" cy="3768436"/>
          </a:xfrm>
          <a:prstGeom prst="rect">
            <a:avLst/>
          </a:prstGeom>
        </p:spPr>
      </p:pic>
      <p:sp>
        <p:nvSpPr>
          <p:cNvPr id="6" name="Ellipse 5"/>
          <p:cNvSpPr/>
          <p:nvPr/>
        </p:nvSpPr>
        <p:spPr>
          <a:xfrm rot="1080868">
            <a:off x="3620655" y="4211782"/>
            <a:ext cx="5301672" cy="16178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FF0000"/>
                </a:solidFill>
              </a:rPr>
              <a:t>Vi er klar til at besvare spørgsmål….</a:t>
            </a:r>
          </a:p>
        </p:txBody>
      </p:sp>
    </p:spTree>
    <p:extLst>
      <p:ext uri="{BB962C8B-B14F-4D97-AF65-F5344CB8AC3E}">
        <p14:creationId xmlns:p14="http://schemas.microsoft.com/office/powerpoint/2010/main" val="17786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EE851-FDAA-4A21-9DDA-EC254ED38BE5}"/>
              </a:ext>
            </a:extLst>
          </p:cNvPr>
          <p:cNvSpPr>
            <a:spLocks noGrp="1"/>
          </p:cNvSpPr>
          <p:nvPr>
            <p:ph type="title"/>
          </p:nvPr>
        </p:nvSpPr>
        <p:spPr/>
        <p:txBody>
          <a:bodyPr/>
          <a:lstStyle/>
          <a:p>
            <a:r>
              <a:rPr lang="da-DK" dirty="0"/>
              <a:t>Uddannelsesnævnet / Praktikplan</a:t>
            </a:r>
          </a:p>
        </p:txBody>
      </p:sp>
      <p:sp>
        <p:nvSpPr>
          <p:cNvPr id="3" name="Pladsholder til indhold 2">
            <a:extLst>
              <a:ext uri="{FF2B5EF4-FFF2-40B4-BE49-F238E27FC236}">
                <a16:creationId xmlns:a16="http://schemas.microsoft.com/office/drawing/2014/main" id="{82FD94DE-FF19-43CD-8517-18257ACC2A36}"/>
              </a:ext>
            </a:extLst>
          </p:cNvPr>
          <p:cNvSpPr>
            <a:spLocks noGrp="1"/>
          </p:cNvSpPr>
          <p:nvPr>
            <p:ph idx="1"/>
          </p:nvPr>
        </p:nvSpPr>
        <p:spPr/>
        <p:txBody>
          <a:bodyPr/>
          <a:lstStyle/>
          <a:p>
            <a:r>
              <a:rPr lang="da-DK" b="1" dirty="0"/>
              <a:t>Uddannelsesnævnet:</a:t>
            </a:r>
          </a:p>
          <a:p>
            <a:endParaRPr lang="da-DK" b="1" dirty="0"/>
          </a:p>
          <a:p>
            <a:r>
              <a:rPr lang="da-DK" dirty="0">
                <a:hlinkClick r:id="rId2"/>
              </a:rPr>
              <a:t>https://www.uddannelsesnaevnet.dk/erhvervsuddannelser/kontoruddannelsen</a:t>
            </a:r>
            <a:endParaRPr lang="da-DK" dirty="0"/>
          </a:p>
          <a:p>
            <a:endParaRPr lang="da-DK" dirty="0"/>
          </a:p>
          <a:p>
            <a:r>
              <a:rPr lang="da-DK" b="1" dirty="0"/>
              <a:t>Praktikplan:</a:t>
            </a:r>
          </a:p>
          <a:p>
            <a:r>
              <a:rPr lang="da-DK">
                <a:hlinkClick r:id="rId3"/>
              </a:rPr>
              <a:t>https://www.uddannelsesnaevnet.dk/erhvervsuddannelser/kontoruddannelsen/okonomi</a:t>
            </a:r>
            <a:endParaRPr lang="da-DK"/>
          </a:p>
          <a:p>
            <a:endParaRPr lang="da-DK" dirty="0"/>
          </a:p>
          <a:p>
            <a:endParaRPr lang="da-DK" dirty="0"/>
          </a:p>
        </p:txBody>
      </p:sp>
      <p:sp>
        <p:nvSpPr>
          <p:cNvPr id="4" name="Pladsholder til slidenummer 3">
            <a:extLst>
              <a:ext uri="{FF2B5EF4-FFF2-40B4-BE49-F238E27FC236}">
                <a16:creationId xmlns:a16="http://schemas.microsoft.com/office/drawing/2014/main" id="{9D7D9ADB-AF8D-4F4D-A45E-1A0D55778706}"/>
              </a:ext>
            </a:extLst>
          </p:cNvPr>
          <p:cNvSpPr>
            <a:spLocks noGrp="1"/>
          </p:cNvSpPr>
          <p:nvPr>
            <p:ph type="sldNum" sz="quarter" idx="12"/>
          </p:nvPr>
        </p:nvSpPr>
        <p:spPr/>
        <p:txBody>
          <a:bodyPr/>
          <a:lstStyle/>
          <a:p>
            <a:fld id="{E94956E9-C9BB-4A42-8F5B-E48AA9AA1C17}" type="slidenum">
              <a:rPr lang="da-DK" smtClean="0"/>
              <a:t>5</a:t>
            </a:fld>
            <a:endParaRPr lang="da-DK"/>
          </a:p>
        </p:txBody>
      </p:sp>
    </p:spTree>
    <p:extLst>
      <p:ext uri="{BB962C8B-B14F-4D97-AF65-F5344CB8AC3E}">
        <p14:creationId xmlns:p14="http://schemas.microsoft.com/office/powerpoint/2010/main" val="220669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425513"/>
            <a:ext cx="7886700" cy="1376127"/>
          </a:xfrm>
        </p:spPr>
        <p:txBody>
          <a:bodyPr/>
          <a:lstStyle/>
          <a:p>
            <a:r>
              <a:rPr lang="da-DK" dirty="0">
                <a:solidFill>
                  <a:schemeClr val="bg1"/>
                </a:solidFill>
              </a:rPr>
              <a:t>Forløbet i undervisningen</a:t>
            </a:r>
          </a:p>
        </p:txBody>
      </p:sp>
      <p:sp>
        <p:nvSpPr>
          <p:cNvPr id="3" name="Pladsholder til indhold 2"/>
          <p:cNvSpPr>
            <a:spLocks noGrp="1"/>
          </p:cNvSpPr>
          <p:nvPr>
            <p:ph idx="1"/>
          </p:nvPr>
        </p:nvSpPr>
        <p:spPr/>
        <p:txBody>
          <a:bodyPr/>
          <a:lstStyle/>
          <a:p>
            <a:r>
              <a:rPr lang="da-DK" dirty="0"/>
              <a:t>Forløbet i undervisningen tager udgangspunkt i bestilte bøger https://shop.f94.dk/vare-kategori/forlaget94/okonomi/</a:t>
            </a:r>
          </a:p>
          <a:p>
            <a:endParaRPr lang="da-DK" dirty="0"/>
          </a:p>
          <a:p>
            <a:r>
              <a:rPr lang="da-DK" dirty="0"/>
              <a:t> Vi samkører tidligere og ny ordning på de </a:t>
            </a:r>
            <a:r>
              <a:rPr lang="da-DK" b="1" u="sng" dirty="0"/>
              <a:t>valgfrie</a:t>
            </a:r>
            <a:r>
              <a:rPr lang="da-DK" dirty="0"/>
              <a:t> specialefag – både administration og økonomi.</a:t>
            </a:r>
          </a:p>
          <a:p>
            <a:endParaRPr lang="da-DK" dirty="0"/>
          </a:p>
          <a:p>
            <a:pPr marL="0" indent="0">
              <a:buNone/>
            </a:pPr>
            <a:endParaRPr lang="da-DK" dirty="0"/>
          </a:p>
          <a:p>
            <a:r>
              <a:rPr lang="da-DK" dirty="0"/>
              <a:t>Økonomielever på ny og tidligere ordning samkøres.</a:t>
            </a:r>
          </a:p>
        </p:txBody>
      </p:sp>
      <p:sp>
        <p:nvSpPr>
          <p:cNvPr id="4" name="Pladsholder til slidenummer 3"/>
          <p:cNvSpPr>
            <a:spLocks noGrp="1"/>
          </p:cNvSpPr>
          <p:nvPr>
            <p:ph type="sldNum" sz="quarter" idx="12"/>
          </p:nvPr>
        </p:nvSpPr>
        <p:spPr/>
        <p:txBody>
          <a:bodyPr/>
          <a:lstStyle/>
          <a:p>
            <a:fld id="{FD945FB1-3A11-4D04-B6C6-209C13F16512}" type="slidenum">
              <a:rPr lang="da-DK" smtClean="0"/>
              <a:t>6</a:t>
            </a:fld>
            <a:endParaRPr lang="da-DK" dirty="0"/>
          </a:p>
        </p:txBody>
      </p:sp>
    </p:spTree>
    <p:extLst>
      <p:ext uri="{BB962C8B-B14F-4D97-AF65-F5344CB8AC3E}">
        <p14:creationId xmlns:p14="http://schemas.microsoft.com/office/powerpoint/2010/main" val="121335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Bundne specialefag økonomi</a:t>
            </a:r>
          </a:p>
        </p:txBody>
      </p:sp>
      <p:sp>
        <p:nvSpPr>
          <p:cNvPr id="3" name="Pladsholder til indhold 2"/>
          <p:cNvSpPr>
            <a:spLocks noGrp="1"/>
          </p:cNvSpPr>
          <p:nvPr>
            <p:ph sz="half" idx="1"/>
          </p:nvPr>
        </p:nvSpPr>
        <p:spPr>
          <a:solidFill>
            <a:srgbClr val="FFFF00"/>
          </a:solidFill>
        </p:spPr>
        <p:txBody>
          <a:bodyPr/>
          <a:lstStyle/>
          <a:p>
            <a:pPr marL="0" lvl="0" indent="0">
              <a:buNone/>
            </a:pPr>
            <a:r>
              <a:rPr lang="da-DK" dirty="0"/>
              <a:t>NY ORDNING:</a:t>
            </a:r>
          </a:p>
          <a:p>
            <a:pPr marL="0" lvl="0" indent="0">
              <a:buNone/>
            </a:pPr>
            <a:endParaRPr lang="da-DK" dirty="0"/>
          </a:p>
          <a:p>
            <a:pPr marL="0" lvl="0" indent="0">
              <a:buNone/>
            </a:pPr>
            <a:endParaRPr lang="da-DK" dirty="0"/>
          </a:p>
          <a:p>
            <a:r>
              <a:rPr lang="da-DK" dirty="0"/>
              <a:t>Bogføring og registrering  1 uge</a:t>
            </a:r>
          </a:p>
          <a:p>
            <a:r>
              <a:rPr lang="da-DK" dirty="0"/>
              <a:t>Økonomistyring I, 1 uge</a:t>
            </a:r>
          </a:p>
          <a:p>
            <a:r>
              <a:rPr lang="da-DK" dirty="0"/>
              <a:t>Moms og afgifter, 1 uge</a:t>
            </a:r>
          </a:p>
          <a:p>
            <a:r>
              <a:rPr lang="da-DK" dirty="0"/>
              <a:t>Budgettering, 1 uge</a:t>
            </a:r>
          </a:p>
          <a:p>
            <a:r>
              <a:rPr lang="da-DK" dirty="0"/>
              <a:t>Årsregnskaber for erhvervsdrivende virksomheder, 1 uge</a:t>
            </a:r>
          </a:p>
          <a:p>
            <a:pPr marL="0" indent="0">
              <a:buNone/>
            </a:pPr>
            <a:endParaRPr lang="da-DK" dirty="0"/>
          </a:p>
        </p:txBody>
      </p:sp>
      <p:sp>
        <p:nvSpPr>
          <p:cNvPr id="4" name="Pladsholder til indhold 3"/>
          <p:cNvSpPr>
            <a:spLocks noGrp="1"/>
          </p:cNvSpPr>
          <p:nvPr>
            <p:ph sz="half" idx="2"/>
          </p:nvPr>
        </p:nvSpPr>
        <p:spPr>
          <a:xfrm>
            <a:off x="4629150" y="1628775"/>
            <a:ext cx="3886200" cy="4640552"/>
          </a:xfrm>
          <a:solidFill>
            <a:srgbClr val="FFFF00"/>
          </a:solidFill>
        </p:spPr>
        <p:txBody>
          <a:bodyPr/>
          <a:lstStyle/>
          <a:p>
            <a:pPr marL="0" indent="0">
              <a:buNone/>
            </a:pPr>
            <a:r>
              <a:rPr lang="da-DK" dirty="0"/>
              <a:t>TIDLIGERE ORDNING:</a:t>
            </a:r>
          </a:p>
          <a:p>
            <a:r>
              <a:rPr lang="da-DK" dirty="0"/>
              <a:t>Introduktion til økonomi, 1 uge (Kun HG)</a:t>
            </a:r>
          </a:p>
          <a:p>
            <a:r>
              <a:rPr lang="da-DK" dirty="0"/>
              <a:t>Bogføring, registrering og likviditet, 1 uge</a:t>
            </a:r>
          </a:p>
          <a:p>
            <a:r>
              <a:rPr lang="da-DK" dirty="0"/>
              <a:t>Økonomistyring I, 1 uge</a:t>
            </a:r>
          </a:p>
          <a:p>
            <a:r>
              <a:rPr lang="da-DK" dirty="0"/>
              <a:t>Moms og afgifter, 1 uge</a:t>
            </a:r>
          </a:p>
          <a:p>
            <a:r>
              <a:rPr lang="da-DK" dirty="0"/>
              <a:t>Budgettering, 1 uge</a:t>
            </a:r>
          </a:p>
          <a:p>
            <a:r>
              <a:rPr lang="da-DK" dirty="0"/>
              <a:t>Årsregnskaber for erhvervsdrivende virksomheder, 1 uge</a:t>
            </a:r>
          </a:p>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7</a:t>
            </a:fld>
            <a:endParaRPr lang="da-DK"/>
          </a:p>
        </p:txBody>
      </p:sp>
    </p:spTree>
    <p:extLst>
      <p:ext uri="{BB962C8B-B14F-4D97-AF65-F5344CB8AC3E}">
        <p14:creationId xmlns:p14="http://schemas.microsoft.com/office/powerpoint/2010/main" val="360811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Undervisningen:</a:t>
            </a:r>
          </a:p>
        </p:txBody>
      </p:sp>
      <p:sp>
        <p:nvSpPr>
          <p:cNvPr id="3" name="Pladsholder til indhold 2"/>
          <p:cNvSpPr>
            <a:spLocks noGrp="1"/>
          </p:cNvSpPr>
          <p:nvPr>
            <p:ph idx="1"/>
          </p:nvPr>
        </p:nvSpPr>
        <p:spPr>
          <a:solidFill>
            <a:srgbClr val="FFFF00"/>
          </a:solidFill>
        </p:spPr>
        <p:txBody>
          <a:bodyPr>
            <a:normAutofit fontScale="92500" lnSpcReduction="10000"/>
          </a:bodyPr>
          <a:lstStyle/>
          <a:p>
            <a:pPr marL="0" indent="0">
              <a:buNone/>
            </a:pPr>
            <a:r>
              <a:rPr lang="da-DK" dirty="0"/>
              <a:t>Med vores undervisning vil vi sikre den administrative kernefaglighed.</a:t>
            </a:r>
          </a:p>
          <a:p>
            <a:pPr marL="0" indent="0">
              <a:buNone/>
            </a:pPr>
            <a:r>
              <a:rPr lang="da-DK" dirty="0"/>
              <a:t>Derfor vægtes følgende i vores undervisning:</a:t>
            </a:r>
          </a:p>
          <a:p>
            <a:pPr marL="0" indent="0">
              <a:buNone/>
            </a:pPr>
            <a:endParaRPr lang="da-DK" dirty="0"/>
          </a:p>
          <a:p>
            <a:pPr>
              <a:buFont typeface="Wingdings" panose="05000000000000000000" pitchFamily="2" charset="2"/>
              <a:buChar char="Ø"/>
            </a:pPr>
            <a:r>
              <a:rPr lang="da-DK" dirty="0"/>
              <a:t>Daglige diskussioner i plenum. Teoretiske og praksisnære.</a:t>
            </a:r>
          </a:p>
          <a:p>
            <a:pPr>
              <a:buFont typeface="Wingdings" panose="05000000000000000000" pitchFamily="2" charset="2"/>
              <a:buChar char="Ø"/>
            </a:pPr>
            <a:r>
              <a:rPr lang="da-DK" dirty="0"/>
              <a:t>Refleksioner mellem teori og din virksomhed i plenum og individuelt</a:t>
            </a:r>
          </a:p>
          <a:p>
            <a:pPr>
              <a:buFont typeface="Wingdings" panose="05000000000000000000" pitchFamily="2" charset="2"/>
              <a:buChar char="Ø"/>
            </a:pPr>
            <a:r>
              <a:rPr lang="da-DK" dirty="0"/>
              <a:t>Øvelser</a:t>
            </a:r>
          </a:p>
          <a:p>
            <a:pPr>
              <a:buFont typeface="Wingdings" panose="05000000000000000000" pitchFamily="2" charset="2"/>
              <a:buChar char="Ø"/>
            </a:pPr>
            <a:r>
              <a:rPr lang="da-DK" dirty="0"/>
              <a:t>Artikler</a:t>
            </a:r>
          </a:p>
          <a:p>
            <a:pPr>
              <a:buFont typeface="Wingdings" panose="05000000000000000000" pitchFamily="2" charset="2"/>
              <a:buChar char="Ø"/>
            </a:pPr>
            <a:r>
              <a:rPr lang="da-DK" dirty="0"/>
              <a:t>Et virksomhedsbesøg</a:t>
            </a:r>
          </a:p>
          <a:p>
            <a:pPr>
              <a:buFont typeface="Wingdings" panose="05000000000000000000" pitchFamily="2" charset="2"/>
              <a:buChar char="Ø"/>
            </a:pPr>
            <a:r>
              <a:rPr lang="da-DK" dirty="0"/>
              <a:t>Du skal påregne hjemmearbejde</a:t>
            </a:r>
          </a:p>
          <a:p>
            <a:pPr marL="0" indent="0">
              <a:buNone/>
            </a:pPr>
            <a:endParaRPr lang="da-DK" dirty="0"/>
          </a:p>
          <a:p>
            <a:pPr marL="0" indent="0">
              <a:buNone/>
            </a:pPr>
            <a:endParaRPr lang="da-DK" dirty="0"/>
          </a:p>
          <a:p>
            <a:pPr marL="0" indent="0">
              <a:buNone/>
            </a:pPr>
            <a:r>
              <a:rPr lang="da-DK" dirty="0"/>
              <a:t>Medbring materiale fra egen virksomhed.</a:t>
            </a:r>
          </a:p>
          <a:p>
            <a:pPr>
              <a:buFont typeface="Wingdings" panose="05000000000000000000" pitchFamily="2" charset="2"/>
              <a:buChar char="Ø"/>
            </a:pPr>
            <a:endParaRPr lang="da-DK" dirty="0"/>
          </a:p>
          <a:p>
            <a:pPr>
              <a:buFont typeface="Wingdings" panose="05000000000000000000" pitchFamily="2" charset="2"/>
              <a:buChar char="Ø"/>
            </a:pPr>
            <a:endParaRPr lang="da-DK" dirty="0"/>
          </a:p>
        </p:txBody>
      </p:sp>
      <p:sp>
        <p:nvSpPr>
          <p:cNvPr id="4" name="Pladsholder til slidenummer 3"/>
          <p:cNvSpPr>
            <a:spLocks noGrp="1"/>
          </p:cNvSpPr>
          <p:nvPr>
            <p:ph type="sldNum" sz="quarter" idx="12"/>
          </p:nvPr>
        </p:nvSpPr>
        <p:spPr/>
        <p:txBody>
          <a:bodyPr/>
          <a:lstStyle/>
          <a:p>
            <a:fld id="{E94956E9-C9BB-4A42-8F5B-E48AA9AA1C17}" type="slidenum">
              <a:rPr lang="da-DK" smtClean="0"/>
              <a:t>8</a:t>
            </a:fld>
            <a:endParaRPr lang="da-DK"/>
          </a:p>
        </p:txBody>
      </p:sp>
    </p:spTree>
    <p:extLst>
      <p:ext uri="{BB962C8B-B14F-4D97-AF65-F5344CB8AC3E}">
        <p14:creationId xmlns:p14="http://schemas.microsoft.com/office/powerpoint/2010/main" val="7806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Oversigt over de valgfrie specialefag</a:t>
            </a:r>
            <a:br>
              <a:rPr lang="da-DK" dirty="0"/>
            </a:br>
            <a:endParaRPr lang="da-DK" dirty="0"/>
          </a:p>
        </p:txBody>
      </p:sp>
      <p:sp>
        <p:nvSpPr>
          <p:cNvPr id="3" name="Pladsholder til indhold 2"/>
          <p:cNvSpPr>
            <a:spLocks noGrp="1"/>
          </p:cNvSpPr>
          <p:nvPr>
            <p:ph idx="1"/>
          </p:nvPr>
        </p:nvSpPr>
        <p:spPr/>
        <p:txBody>
          <a:bodyPr/>
          <a:lstStyle/>
          <a:p>
            <a:endParaRPr lang="da-DK" dirty="0"/>
          </a:p>
          <a:p>
            <a:endParaRPr lang="da-DK" dirty="0"/>
          </a:p>
          <a:p>
            <a:endParaRPr lang="da-DK" dirty="0"/>
          </a:p>
          <a:p>
            <a:pPr algn="ctr"/>
            <a:r>
              <a:rPr lang="da-DK" dirty="0"/>
              <a:t>Oversigt over de valgfrie specialefag</a:t>
            </a:r>
          </a:p>
        </p:txBody>
      </p:sp>
      <p:sp>
        <p:nvSpPr>
          <p:cNvPr id="4" name="Pladsholder til slidenummer 3"/>
          <p:cNvSpPr>
            <a:spLocks noGrp="1"/>
          </p:cNvSpPr>
          <p:nvPr>
            <p:ph type="sldNum" sz="quarter" idx="12"/>
          </p:nvPr>
        </p:nvSpPr>
        <p:spPr/>
        <p:txBody>
          <a:bodyPr/>
          <a:lstStyle/>
          <a:p>
            <a:fld id="{E94956E9-C9BB-4A42-8F5B-E48AA9AA1C17}" type="slidenum">
              <a:rPr lang="da-DK" smtClean="0"/>
              <a:t>9</a:t>
            </a:fld>
            <a:endParaRPr lang="da-DK"/>
          </a:p>
        </p:txBody>
      </p:sp>
    </p:spTree>
    <p:extLst>
      <p:ext uri="{BB962C8B-B14F-4D97-AF65-F5344CB8AC3E}">
        <p14:creationId xmlns:p14="http://schemas.microsoft.com/office/powerpoint/2010/main" val="29644876"/>
      </p:ext>
    </p:extLst>
  </p:cSld>
  <p:clrMapOvr>
    <a:masterClrMapping/>
  </p:clrMapOvr>
</p:sld>
</file>

<file path=ppt/theme/theme1.xml><?xml version="1.0" encoding="utf-8"?>
<a:theme xmlns:a="http://schemas.openxmlformats.org/drawingml/2006/main" name="Rybners Tekniske Skole">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ybner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handelsskolen [Skrivebeskyttet]" id="{C1A749DF-D376-44C8-992B-745028199699}" vid="{4A655D60-0748-46EF-9F04-CD95A82642F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powerpoint-handelsskolen</Template>
  <TotalTime>4330</TotalTime>
  <Words>2669</Words>
  <Application>Microsoft Office PowerPoint</Application>
  <PresentationFormat>Skærmshow (4:3)</PresentationFormat>
  <Paragraphs>436</Paragraphs>
  <Slides>46</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46</vt:i4>
      </vt:variant>
    </vt:vector>
  </HeadingPairs>
  <TitlesOfParts>
    <vt:vector size="54" baseType="lpstr">
      <vt:lpstr>Arial</vt:lpstr>
      <vt:lpstr>Calibri</vt:lpstr>
      <vt:lpstr>ProximaNova</vt:lpstr>
      <vt:lpstr>Soho Gothic Std</vt:lpstr>
      <vt:lpstr>Times New Roman</vt:lpstr>
      <vt:lpstr>Verdana</vt:lpstr>
      <vt:lpstr>Wingdings</vt:lpstr>
      <vt:lpstr>Rybners Tekniske Skole</vt:lpstr>
      <vt:lpstr>   Informationsmøde  for elever og oplæringsansvarlige inden for kontoruddannelse med speciale i  økonomi  2022  </vt:lpstr>
      <vt:lpstr>Agenda: </vt:lpstr>
      <vt:lpstr>Kontaktinformationer:</vt:lpstr>
      <vt:lpstr>Elevforløb</vt:lpstr>
      <vt:lpstr>Uddannelsesnævnet / Praktikplan</vt:lpstr>
      <vt:lpstr>Forløbet i undervisningen</vt:lpstr>
      <vt:lpstr>Bundne specialefag økonomi</vt:lpstr>
      <vt:lpstr>Undervisningen:</vt:lpstr>
      <vt:lpstr> Oversigt over de valgfrie specialefag </vt:lpstr>
      <vt:lpstr>Valgfrie specialefag</vt:lpstr>
      <vt:lpstr>PowerPoint-præsentation</vt:lpstr>
      <vt:lpstr>Erhvervsrettet påbygning,  Rybners udbyder følgende 10 ECTS fag</vt:lpstr>
      <vt:lpstr>4 ugers specialefag som erhvervsrettet påbygning,  Rybners udbyder følgende 10 ECTS fag</vt:lpstr>
      <vt:lpstr> 16145 Kommunikation i praksis Niveau: Ekspert (10 ECTS fra kommunikation og formidling) Varighed: 2,0 uger </vt:lpstr>
      <vt:lpstr>16146 Projektstyring i praksis Niveau: Ekspert (10 ECTS fra Ledelse) Varighed: 1,0 uger</vt:lpstr>
      <vt:lpstr>Lederens forretningsforståelse Niveau: Ekspert (10 ECTS fra Ledelse) Varighed: 1,0 uger (Økonomi for administration i uge 48)</vt:lpstr>
      <vt:lpstr>Anvendt økonomi Niveau: Ekspert (5 ECTS) Varighed: 2,0 uger (Likviditetsstyring uge 45 + Budgettering i uge 8)</vt:lpstr>
      <vt:lpstr>Undervisningsmaterialer</vt:lpstr>
      <vt:lpstr>10 ECTS akademifag.</vt:lpstr>
      <vt:lpstr>10 ECTS akademifag.</vt:lpstr>
      <vt:lpstr>Disk profiler</vt:lpstr>
      <vt:lpstr>Fagprøve</vt:lpstr>
      <vt:lpstr>Fagprøve bevis </vt:lpstr>
      <vt:lpstr>Indkaldelse og pensumliste</vt:lpstr>
      <vt:lpstr>  Undervisning:</vt:lpstr>
      <vt:lpstr>PowerPoint-præsentation</vt:lpstr>
      <vt:lpstr>PowerPoint-præsentation</vt:lpstr>
      <vt:lpstr>Skriv fra UCSYD, studievejleder i videregående udd. Trine Rønholdt</vt:lpstr>
      <vt:lpstr>Skriv fra Erhvervsakademiet Sydvest, Esbjerg, Kim Skøtt</vt:lpstr>
      <vt:lpstr>HD</vt:lpstr>
      <vt:lpstr>www.praktikpladsen.dk </vt:lpstr>
      <vt:lpstr>www.praktikpladsen.dk</vt:lpstr>
      <vt:lpstr>www.praktikpladsen.dk</vt:lpstr>
      <vt:lpstr>Praktikplanen – generelt for alle specialer </vt:lpstr>
      <vt:lpstr>Planlæg de 2 års elevforløb </vt:lpstr>
      <vt:lpstr>Praktikplanen – eksempler fra Økonomi</vt:lpstr>
      <vt:lpstr>Praktikplanen – eksempler fra Økonomi</vt:lpstr>
      <vt:lpstr>Praktikplanen – eksempler fra Økonomi</vt:lpstr>
      <vt:lpstr>Praktikplanen – eksempler fra Økonomi</vt:lpstr>
      <vt:lpstr>Praktikplanen – eksempler fra Økonomi</vt:lpstr>
      <vt:lpstr>Praktikplanen – eksempler fra Økonomi</vt:lpstr>
      <vt:lpstr>Eksempler til samtaleskemaer til opfølgning på specialefag</vt:lpstr>
      <vt:lpstr>Mødestruktur:</vt:lpstr>
      <vt:lpstr>Afslutning </vt:lpstr>
      <vt:lpstr>PowerPoint-præsentation</vt:lpstr>
      <vt:lpstr>  Afslutning</vt:lpstr>
    </vt:vector>
  </TitlesOfParts>
  <Company>Rybners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Elisabeth Bay Nielsen</dc:creator>
  <cp:lastModifiedBy>Charlotte Bjerre Lauridsen</cp:lastModifiedBy>
  <cp:revision>144</cp:revision>
  <cp:lastPrinted>2016-10-11T05:24:46Z</cp:lastPrinted>
  <dcterms:created xsi:type="dcterms:W3CDTF">2015-08-18T07:04:01Z</dcterms:created>
  <dcterms:modified xsi:type="dcterms:W3CDTF">2021-10-14T15:43:36Z</dcterms:modified>
</cp:coreProperties>
</file>