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60" r:id="rId2"/>
    <p:sldId id="261" r:id="rId3"/>
    <p:sldId id="287" r:id="rId4"/>
    <p:sldId id="368" r:id="rId5"/>
    <p:sldId id="352" r:id="rId6"/>
    <p:sldId id="350" r:id="rId7"/>
    <p:sldId id="297" r:id="rId8"/>
    <p:sldId id="308" r:id="rId9"/>
    <p:sldId id="353" r:id="rId10"/>
    <p:sldId id="309" r:id="rId11"/>
    <p:sldId id="306" r:id="rId12"/>
    <p:sldId id="369" r:id="rId13"/>
    <p:sldId id="370" r:id="rId14"/>
    <p:sldId id="337" r:id="rId15"/>
    <p:sldId id="312" r:id="rId16"/>
    <p:sldId id="318" r:id="rId17"/>
    <p:sldId id="319" r:id="rId18"/>
    <p:sldId id="315" r:id="rId19"/>
    <p:sldId id="316" r:id="rId20"/>
    <p:sldId id="317" r:id="rId21"/>
    <p:sldId id="279" r:id="rId22"/>
    <p:sldId id="298" r:id="rId23"/>
    <p:sldId id="362" r:id="rId24"/>
    <p:sldId id="341" r:id="rId25"/>
    <p:sldId id="339" r:id="rId26"/>
    <p:sldId id="326" r:id="rId27"/>
    <p:sldId id="338" r:id="rId28"/>
    <p:sldId id="328" r:id="rId29"/>
    <p:sldId id="327" r:id="rId30"/>
    <p:sldId id="364" r:id="rId31"/>
    <p:sldId id="365" r:id="rId32"/>
    <p:sldId id="366" r:id="rId33"/>
    <p:sldId id="285" r:id="rId34"/>
    <p:sldId id="275" r:id="rId35"/>
    <p:sldId id="276" r:id="rId36"/>
    <p:sldId id="277" r:id="rId37"/>
    <p:sldId id="367" r:id="rId38"/>
    <p:sldId id="280" r:id="rId39"/>
    <p:sldId id="281" r:id="rId40"/>
    <p:sldId id="355" r:id="rId41"/>
    <p:sldId id="361" r:id="rId42"/>
    <p:sldId id="349" r:id="rId43"/>
  </p:sldIdLst>
  <p:sldSz cx="9144000" cy="6858000" type="screen4x3"/>
  <p:notesSz cx="6669088"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4776"/>
    <a:srgbClr val="4B35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688" autoAdjust="0"/>
  </p:normalViewPr>
  <p:slideViewPr>
    <p:cSldViewPr snapToGrid="0">
      <p:cViewPr varScale="1">
        <p:scale>
          <a:sx n="70" d="100"/>
          <a:sy n="70" d="100"/>
        </p:scale>
        <p:origin x="1132" y="80"/>
      </p:cViewPr>
      <p:guideLst>
        <p:guide orient="horz" pos="2160"/>
        <p:guide pos="2880"/>
      </p:guideLst>
    </p:cSldViewPr>
  </p:slideViewPr>
  <p:notesTextViewPr>
    <p:cViewPr>
      <p:scale>
        <a:sx n="3" d="2"/>
        <a:sy n="3" d="2"/>
      </p:scale>
      <p:origin x="0" y="0"/>
    </p:cViewPr>
  </p:notesTextViewPr>
  <p:notesViewPr>
    <p:cSldViewPr snapToGrid="0" showGuides="1">
      <p:cViewPr varScale="1">
        <p:scale>
          <a:sx n="98" d="100"/>
          <a:sy n="98" d="100"/>
        </p:scale>
        <p:origin x="265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2889938" cy="498057"/>
          </a:xfrm>
          <a:prstGeom prst="rect">
            <a:avLst/>
          </a:prstGeom>
        </p:spPr>
        <p:txBody>
          <a:bodyPr vert="horz" lIns="91456" tIns="45729" rIns="91456" bIns="45729" rtlCol="0"/>
          <a:lstStyle>
            <a:lvl1pPr algn="l">
              <a:defRPr sz="1200"/>
            </a:lvl1pPr>
          </a:lstStyle>
          <a:p>
            <a:endParaRPr lang="da-DK"/>
          </a:p>
        </p:txBody>
      </p:sp>
      <p:sp>
        <p:nvSpPr>
          <p:cNvPr id="3" name="Pladsholder til dato 2"/>
          <p:cNvSpPr>
            <a:spLocks noGrp="1"/>
          </p:cNvSpPr>
          <p:nvPr>
            <p:ph type="dt" sz="quarter" idx="1"/>
          </p:nvPr>
        </p:nvSpPr>
        <p:spPr>
          <a:xfrm>
            <a:off x="3777608" y="1"/>
            <a:ext cx="2889938" cy="498057"/>
          </a:xfrm>
          <a:prstGeom prst="rect">
            <a:avLst/>
          </a:prstGeom>
        </p:spPr>
        <p:txBody>
          <a:bodyPr vert="horz" lIns="91456" tIns="45729" rIns="91456" bIns="45729" rtlCol="0"/>
          <a:lstStyle>
            <a:lvl1pPr algn="r">
              <a:defRPr sz="1200"/>
            </a:lvl1pPr>
          </a:lstStyle>
          <a:p>
            <a:fld id="{D7CE1437-13FD-45A1-94ED-8057655A4176}" type="datetimeFigureOut">
              <a:rPr lang="da-DK" smtClean="0"/>
              <a:t>21-09-2023</a:t>
            </a:fld>
            <a:endParaRPr lang="da-DK"/>
          </a:p>
        </p:txBody>
      </p:sp>
      <p:sp>
        <p:nvSpPr>
          <p:cNvPr id="4" name="Pladsholder til sidefod 3"/>
          <p:cNvSpPr>
            <a:spLocks noGrp="1"/>
          </p:cNvSpPr>
          <p:nvPr>
            <p:ph type="ftr" sz="quarter" idx="2"/>
          </p:nvPr>
        </p:nvSpPr>
        <p:spPr>
          <a:xfrm>
            <a:off x="1" y="9428587"/>
            <a:ext cx="2889938" cy="498056"/>
          </a:xfrm>
          <a:prstGeom prst="rect">
            <a:avLst/>
          </a:prstGeom>
        </p:spPr>
        <p:txBody>
          <a:bodyPr vert="horz" lIns="91456" tIns="45729" rIns="91456" bIns="45729" rtlCol="0" anchor="b"/>
          <a:lstStyle>
            <a:lvl1pPr algn="l">
              <a:defRPr sz="1200"/>
            </a:lvl1pPr>
          </a:lstStyle>
          <a:p>
            <a:endParaRPr lang="da-DK"/>
          </a:p>
        </p:txBody>
      </p:sp>
      <p:sp>
        <p:nvSpPr>
          <p:cNvPr id="5" name="Pladsholder til slidenummer 4"/>
          <p:cNvSpPr>
            <a:spLocks noGrp="1"/>
          </p:cNvSpPr>
          <p:nvPr>
            <p:ph type="sldNum" sz="quarter" idx="3"/>
          </p:nvPr>
        </p:nvSpPr>
        <p:spPr>
          <a:xfrm>
            <a:off x="3777608" y="9428587"/>
            <a:ext cx="2889938" cy="498056"/>
          </a:xfrm>
          <a:prstGeom prst="rect">
            <a:avLst/>
          </a:prstGeom>
        </p:spPr>
        <p:txBody>
          <a:bodyPr vert="horz" lIns="91456" tIns="45729" rIns="91456" bIns="45729" rtlCol="0" anchor="b"/>
          <a:lstStyle>
            <a:lvl1pPr algn="r">
              <a:defRPr sz="1200"/>
            </a:lvl1pPr>
          </a:lstStyle>
          <a:p>
            <a:fld id="{06C0D56B-C779-4792-A7BD-504526BDDCED}" type="slidenum">
              <a:rPr lang="da-DK" smtClean="0"/>
              <a:t>‹nr.›</a:t>
            </a:fld>
            <a:endParaRPr lang="da-DK"/>
          </a:p>
        </p:txBody>
      </p:sp>
    </p:spTree>
    <p:extLst>
      <p:ext uri="{BB962C8B-B14F-4D97-AF65-F5344CB8AC3E}">
        <p14:creationId xmlns:p14="http://schemas.microsoft.com/office/powerpoint/2010/main" val="3641378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2889938" cy="498057"/>
          </a:xfrm>
          <a:prstGeom prst="rect">
            <a:avLst/>
          </a:prstGeom>
        </p:spPr>
        <p:txBody>
          <a:bodyPr vert="horz" lIns="91456" tIns="45729" rIns="91456" bIns="45729" rtlCol="0"/>
          <a:lstStyle>
            <a:lvl1pPr algn="l">
              <a:defRPr sz="1200"/>
            </a:lvl1pPr>
          </a:lstStyle>
          <a:p>
            <a:endParaRPr lang="da-DK"/>
          </a:p>
        </p:txBody>
      </p:sp>
      <p:sp>
        <p:nvSpPr>
          <p:cNvPr id="3" name="Pladsholder til dato 2"/>
          <p:cNvSpPr>
            <a:spLocks noGrp="1"/>
          </p:cNvSpPr>
          <p:nvPr>
            <p:ph type="dt" idx="1"/>
          </p:nvPr>
        </p:nvSpPr>
        <p:spPr>
          <a:xfrm>
            <a:off x="3777608" y="1"/>
            <a:ext cx="2889938" cy="498057"/>
          </a:xfrm>
          <a:prstGeom prst="rect">
            <a:avLst/>
          </a:prstGeom>
        </p:spPr>
        <p:txBody>
          <a:bodyPr vert="horz" lIns="91456" tIns="45729" rIns="91456" bIns="45729" rtlCol="0"/>
          <a:lstStyle>
            <a:lvl1pPr algn="r">
              <a:defRPr sz="1200"/>
            </a:lvl1pPr>
          </a:lstStyle>
          <a:p>
            <a:fld id="{C530D142-F45A-4200-9796-25901781026B}" type="datetimeFigureOut">
              <a:rPr lang="da-DK" smtClean="0"/>
              <a:t>21-09-2023</a:t>
            </a:fld>
            <a:endParaRPr lang="da-DK"/>
          </a:p>
        </p:txBody>
      </p:sp>
      <p:sp>
        <p:nvSpPr>
          <p:cNvPr id="4" name="Pladsholder til slidebillede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56" tIns="45729" rIns="91456" bIns="45729" rtlCol="0" anchor="ctr"/>
          <a:lstStyle/>
          <a:p>
            <a:endParaRPr lang="da-DK"/>
          </a:p>
        </p:txBody>
      </p:sp>
      <p:sp>
        <p:nvSpPr>
          <p:cNvPr id="5" name="Pladsholder til noter 4"/>
          <p:cNvSpPr>
            <a:spLocks noGrp="1"/>
          </p:cNvSpPr>
          <p:nvPr>
            <p:ph type="body" sz="quarter" idx="3"/>
          </p:nvPr>
        </p:nvSpPr>
        <p:spPr>
          <a:xfrm>
            <a:off x="666909" y="4777197"/>
            <a:ext cx="5335270" cy="3908614"/>
          </a:xfrm>
          <a:prstGeom prst="rect">
            <a:avLst/>
          </a:prstGeom>
        </p:spPr>
        <p:txBody>
          <a:bodyPr vert="horz" lIns="91456" tIns="45729" rIns="91456" bIns="45729"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428587"/>
            <a:ext cx="2889938" cy="498056"/>
          </a:xfrm>
          <a:prstGeom prst="rect">
            <a:avLst/>
          </a:prstGeom>
        </p:spPr>
        <p:txBody>
          <a:bodyPr vert="horz" lIns="91456" tIns="45729" rIns="91456" bIns="45729" rtlCol="0" anchor="b"/>
          <a:lstStyle>
            <a:lvl1pPr algn="l">
              <a:defRPr sz="1200"/>
            </a:lvl1pPr>
          </a:lstStyle>
          <a:p>
            <a:endParaRPr lang="da-DK"/>
          </a:p>
        </p:txBody>
      </p:sp>
      <p:sp>
        <p:nvSpPr>
          <p:cNvPr id="7" name="Pladsholder til slidenummer 6"/>
          <p:cNvSpPr>
            <a:spLocks noGrp="1"/>
          </p:cNvSpPr>
          <p:nvPr>
            <p:ph type="sldNum" sz="quarter" idx="5"/>
          </p:nvPr>
        </p:nvSpPr>
        <p:spPr>
          <a:xfrm>
            <a:off x="3777608" y="9428587"/>
            <a:ext cx="2889938" cy="498056"/>
          </a:xfrm>
          <a:prstGeom prst="rect">
            <a:avLst/>
          </a:prstGeom>
        </p:spPr>
        <p:txBody>
          <a:bodyPr vert="horz" lIns="91456" tIns="45729" rIns="91456" bIns="45729" rtlCol="0" anchor="b"/>
          <a:lstStyle>
            <a:lvl1pPr algn="r">
              <a:defRPr sz="1200"/>
            </a:lvl1pPr>
          </a:lstStyle>
          <a:p>
            <a:fld id="{19E5DF54-D6CA-41F3-8355-E64BBB0D2242}" type="slidenum">
              <a:rPr lang="da-DK" smtClean="0"/>
              <a:t>‹nr.›</a:t>
            </a:fld>
            <a:endParaRPr lang="da-DK"/>
          </a:p>
        </p:txBody>
      </p:sp>
    </p:spTree>
    <p:extLst>
      <p:ext uri="{BB962C8B-B14F-4D97-AF65-F5344CB8AC3E}">
        <p14:creationId xmlns:p14="http://schemas.microsoft.com/office/powerpoint/2010/main" val="415180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Bæredygtighed – 1 uge </a:t>
            </a:r>
          </a:p>
        </p:txBody>
      </p:sp>
      <p:sp>
        <p:nvSpPr>
          <p:cNvPr id="4" name="Pladsholder til slidenummer 3"/>
          <p:cNvSpPr>
            <a:spLocks noGrp="1"/>
          </p:cNvSpPr>
          <p:nvPr>
            <p:ph type="sldNum" sz="quarter" idx="10"/>
          </p:nvPr>
        </p:nvSpPr>
        <p:spPr/>
        <p:txBody>
          <a:bodyPr/>
          <a:lstStyle/>
          <a:p>
            <a:fld id="{19E5DF54-D6CA-41F3-8355-E64BBB0D2242}" type="slidenum">
              <a:rPr lang="da-DK" smtClean="0"/>
              <a:t>11</a:t>
            </a:fld>
            <a:endParaRPr lang="da-DK"/>
          </a:p>
        </p:txBody>
      </p:sp>
    </p:spTree>
    <p:extLst>
      <p:ext uri="{BB962C8B-B14F-4D97-AF65-F5344CB8AC3E}">
        <p14:creationId xmlns:p14="http://schemas.microsoft.com/office/powerpoint/2010/main" val="159065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Tilføj ny bog + forbehold for prisændringer</a:t>
            </a:r>
          </a:p>
          <a:p>
            <a:endParaRPr lang="da-DK" dirty="0"/>
          </a:p>
        </p:txBody>
      </p:sp>
      <p:sp>
        <p:nvSpPr>
          <p:cNvPr id="4" name="Pladsholder til slidenummer 3"/>
          <p:cNvSpPr>
            <a:spLocks noGrp="1"/>
          </p:cNvSpPr>
          <p:nvPr>
            <p:ph type="sldNum" sz="quarter" idx="5"/>
          </p:nvPr>
        </p:nvSpPr>
        <p:spPr/>
        <p:txBody>
          <a:bodyPr/>
          <a:lstStyle/>
          <a:p>
            <a:fld id="{19E5DF54-D6CA-41F3-8355-E64BBB0D2242}" type="slidenum">
              <a:rPr lang="da-DK" smtClean="0"/>
              <a:t>18</a:t>
            </a:fld>
            <a:endParaRPr lang="da-DK"/>
          </a:p>
        </p:txBody>
      </p:sp>
    </p:spTree>
    <p:extLst>
      <p:ext uri="{BB962C8B-B14F-4D97-AF65-F5344CB8AC3E}">
        <p14:creationId xmlns:p14="http://schemas.microsoft.com/office/powerpoint/2010/main" val="3718220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Peter slide 29 og 30</a:t>
            </a:r>
          </a:p>
        </p:txBody>
      </p:sp>
      <p:sp>
        <p:nvSpPr>
          <p:cNvPr id="4" name="Pladsholder til slidenummer 3"/>
          <p:cNvSpPr>
            <a:spLocks noGrp="1"/>
          </p:cNvSpPr>
          <p:nvPr>
            <p:ph type="sldNum" sz="quarter" idx="5"/>
          </p:nvPr>
        </p:nvSpPr>
        <p:spPr/>
        <p:txBody>
          <a:bodyPr/>
          <a:lstStyle/>
          <a:p>
            <a:fld id="{19E5DF54-D6CA-41F3-8355-E64BBB0D2242}" type="slidenum">
              <a:rPr lang="da-DK" smtClean="0"/>
              <a:t>30</a:t>
            </a:fld>
            <a:endParaRPr lang="da-DK"/>
          </a:p>
        </p:txBody>
      </p:sp>
    </p:spTree>
    <p:extLst>
      <p:ext uri="{BB962C8B-B14F-4D97-AF65-F5344CB8AC3E}">
        <p14:creationId xmlns:p14="http://schemas.microsoft.com/office/powerpoint/2010/main" val="3346973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Peter</a:t>
            </a:r>
          </a:p>
        </p:txBody>
      </p:sp>
      <p:sp>
        <p:nvSpPr>
          <p:cNvPr id="4" name="Pladsholder til slidenummer 3"/>
          <p:cNvSpPr>
            <a:spLocks noGrp="1"/>
          </p:cNvSpPr>
          <p:nvPr>
            <p:ph type="sldNum" sz="quarter" idx="5"/>
          </p:nvPr>
        </p:nvSpPr>
        <p:spPr/>
        <p:txBody>
          <a:bodyPr/>
          <a:lstStyle/>
          <a:p>
            <a:fld id="{19E5DF54-D6CA-41F3-8355-E64BBB0D2242}" type="slidenum">
              <a:rPr lang="da-DK" smtClean="0"/>
              <a:t>31</a:t>
            </a:fld>
            <a:endParaRPr lang="da-DK"/>
          </a:p>
        </p:txBody>
      </p:sp>
    </p:spTree>
    <p:extLst>
      <p:ext uri="{BB962C8B-B14F-4D97-AF65-F5344CB8AC3E}">
        <p14:creationId xmlns:p14="http://schemas.microsoft.com/office/powerpoint/2010/main" val="1787066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Peter </a:t>
            </a:r>
          </a:p>
        </p:txBody>
      </p:sp>
      <p:sp>
        <p:nvSpPr>
          <p:cNvPr id="4" name="Pladsholder til slidenummer 3"/>
          <p:cNvSpPr>
            <a:spLocks noGrp="1"/>
          </p:cNvSpPr>
          <p:nvPr>
            <p:ph type="sldNum" sz="quarter" idx="5"/>
          </p:nvPr>
        </p:nvSpPr>
        <p:spPr/>
        <p:txBody>
          <a:bodyPr/>
          <a:lstStyle/>
          <a:p>
            <a:fld id="{19E5DF54-D6CA-41F3-8355-E64BBB0D2242}" type="slidenum">
              <a:rPr lang="da-DK" smtClean="0"/>
              <a:t>32</a:t>
            </a:fld>
            <a:endParaRPr lang="da-DK"/>
          </a:p>
        </p:txBody>
      </p:sp>
    </p:spTree>
    <p:extLst>
      <p:ext uri="{BB962C8B-B14F-4D97-AF65-F5344CB8AC3E}">
        <p14:creationId xmlns:p14="http://schemas.microsoft.com/office/powerpoint/2010/main" val="323600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50728"/>
            <a:ext cx="8902787" cy="1008518"/>
          </a:xfrm>
          <a:prstGeom prst="rect">
            <a:avLst/>
          </a:prstGeom>
        </p:spPr>
      </p:pic>
      <p:sp>
        <p:nvSpPr>
          <p:cNvPr id="2" name="Titel 1"/>
          <p:cNvSpPr>
            <a:spLocks noGrp="1"/>
          </p:cNvSpPr>
          <p:nvPr>
            <p:ph type="title"/>
          </p:nvPr>
        </p:nvSpPr>
        <p:spPr>
          <a:xfrm>
            <a:off x="628650" y="4113895"/>
            <a:ext cx="7886700" cy="1325563"/>
          </a:xfrm>
        </p:spPr>
        <p:txBody>
          <a:bodyPr/>
          <a:lstStyle>
            <a:lvl1pPr algn="ctr">
              <a:defRPr/>
            </a:lvl1pPr>
          </a:lstStyle>
          <a:p>
            <a:r>
              <a:rPr lang="da-DK"/>
              <a:t>Klik for at redigere i master</a:t>
            </a:r>
            <a:endParaRPr lang="da-DK" dirty="0"/>
          </a:p>
        </p:txBody>
      </p:sp>
      <p:sp>
        <p:nvSpPr>
          <p:cNvPr id="3" name="Pladsholder til dato 2"/>
          <p:cNvSpPr>
            <a:spLocks noGrp="1"/>
          </p:cNvSpPr>
          <p:nvPr>
            <p:ph type="dt" sz="half" idx="10"/>
          </p:nvPr>
        </p:nvSpPr>
        <p:spPr/>
        <p:txBody>
          <a:bodyPr/>
          <a:lstStyle/>
          <a:p>
            <a:fld id="{621BE322-3EA4-43EC-878A-09BA6BB15C2E}" type="datetime1">
              <a:rPr lang="da-DK" smtClean="0"/>
              <a:t>21-09-2023</a:t>
            </a:fld>
            <a:endParaRPr lang="da-DK"/>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E94956E9-C9BB-4A42-8F5B-E48AA9AA1C17}" type="slidenum">
              <a:rPr lang="da-DK" smtClean="0"/>
              <a:t>‹nr.›</a:t>
            </a:fld>
            <a:endParaRPr lang="da-DK"/>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460" y="1236052"/>
            <a:ext cx="5881081" cy="1970811"/>
          </a:xfrm>
          <a:prstGeom prst="rect">
            <a:avLst/>
          </a:prstGeom>
        </p:spPr>
      </p:pic>
    </p:spTree>
    <p:extLst>
      <p:ext uri="{BB962C8B-B14F-4D97-AF65-F5344CB8AC3E}">
        <p14:creationId xmlns:p14="http://schemas.microsoft.com/office/powerpoint/2010/main" val="1143217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9841" y="1628774"/>
            <a:ext cx="2949178" cy="1228426"/>
          </a:xfrm>
        </p:spPr>
        <p:txBody>
          <a:bodyPr anchor="b"/>
          <a:lstStyle>
            <a:lvl1pPr>
              <a:defRPr sz="2400"/>
            </a:lvl1pPr>
          </a:lstStyle>
          <a:p>
            <a:r>
              <a:rPr lang="da-DK"/>
              <a:t>Klik for at redigere i master</a:t>
            </a:r>
          </a:p>
        </p:txBody>
      </p:sp>
      <p:sp>
        <p:nvSpPr>
          <p:cNvPr id="3" name="Pladsholder til billede 2"/>
          <p:cNvSpPr>
            <a:spLocks noGrp="1"/>
          </p:cNvSpPr>
          <p:nvPr>
            <p:ph type="pic" idx="1"/>
          </p:nvPr>
        </p:nvSpPr>
        <p:spPr>
          <a:xfrm>
            <a:off x="3887391" y="1628776"/>
            <a:ext cx="4629150" cy="42322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p>
        </p:txBody>
      </p:sp>
      <p:sp>
        <p:nvSpPr>
          <p:cNvPr id="4" name="Pladsholder til tekst 3"/>
          <p:cNvSpPr>
            <a:spLocks noGrp="1"/>
          </p:cNvSpPr>
          <p:nvPr>
            <p:ph type="body" sz="half" idx="2"/>
          </p:nvPr>
        </p:nvSpPr>
        <p:spPr>
          <a:xfrm>
            <a:off x="629841" y="2857200"/>
            <a:ext cx="2949178" cy="30117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Pladsholder til dato 4"/>
          <p:cNvSpPr>
            <a:spLocks noGrp="1"/>
          </p:cNvSpPr>
          <p:nvPr>
            <p:ph type="dt" sz="half" idx="10"/>
          </p:nvPr>
        </p:nvSpPr>
        <p:spPr/>
        <p:txBody>
          <a:bodyPr/>
          <a:lstStyle/>
          <a:p>
            <a:fld id="{ABFB215F-D8C0-429D-B979-D2A06D6D0215}" type="datetime1">
              <a:rPr lang="da-DK" smtClean="0"/>
              <a:t>21-09-2023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895925603"/>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628650" y="1"/>
            <a:ext cx="7886700" cy="1035843"/>
          </a:xfrm>
        </p:spPr>
        <p:txBody>
          <a:bodyPr/>
          <a:lstStyle>
            <a:lvl1pPr>
              <a:defRPr>
                <a:solidFill>
                  <a:schemeClr val="bg1"/>
                </a:solidFill>
              </a:defRPr>
            </a:lvl1pPr>
          </a:lstStyle>
          <a:p>
            <a:r>
              <a:rPr lang="da-DK"/>
              <a:t>Klik for at redigere i master</a:t>
            </a:r>
            <a:endParaRPr lang="da-DK" dirty="0"/>
          </a:p>
        </p:txBody>
      </p:sp>
      <p:sp>
        <p:nvSpPr>
          <p:cNvPr id="3" name="Pladsholder til lodret titel 2"/>
          <p:cNvSpPr>
            <a:spLocks noGrp="1"/>
          </p:cNvSpPr>
          <p:nvPr>
            <p:ph type="body" orient="vert" idx="1"/>
          </p:nvPr>
        </p:nvSpPr>
        <p:spPr>
          <a:xfrm>
            <a:off x="628650" y="1628775"/>
            <a:ext cx="7886700" cy="454818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p>
            <a:fld id="{1E15164E-CF36-4E44-A354-79BB90F1781F}" type="datetime1">
              <a:rPr lang="da-DK" smtClean="0"/>
              <a:t>21-09-2023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56548536"/>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43675" y="1628776"/>
            <a:ext cx="1971675" cy="4548187"/>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628650" y="1628775"/>
            <a:ext cx="5800725" cy="454818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80BD018-8157-4BC3-B422-0FEE77C80D1C}" type="datetime1">
              <a:rPr lang="da-DK" smtClean="0"/>
              <a:t>21-09-2023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271917235"/>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628650" y="647700"/>
            <a:ext cx="7886700" cy="1162050"/>
          </a:xfrm>
        </p:spPr>
        <p:txBody>
          <a:bodyPr anchor="b"/>
          <a:lstStyle>
            <a:lvl1pPr algn="ctr">
              <a:defRPr sz="4500"/>
            </a:lvl1pPr>
          </a:lstStyle>
          <a:p>
            <a:r>
              <a:rPr lang="da-DK"/>
              <a:t>Klik for at redigere i master</a:t>
            </a:r>
            <a:endParaRPr lang="da-DK" dirty="0"/>
          </a:p>
        </p:txBody>
      </p:sp>
      <p:sp>
        <p:nvSpPr>
          <p:cNvPr id="4" name="Pladsholder til dato 3"/>
          <p:cNvSpPr>
            <a:spLocks noGrp="1"/>
          </p:cNvSpPr>
          <p:nvPr>
            <p:ph type="dt" sz="half" idx="10"/>
          </p:nvPr>
        </p:nvSpPr>
        <p:spPr/>
        <p:txBody>
          <a:bodyPr/>
          <a:lstStyle/>
          <a:p>
            <a:fld id="{DC7583B8-7705-4706-BC59-1B0E0528EEC2}" type="datetime1">
              <a:rPr lang="da-DK" smtClean="0"/>
              <a:t>21-09-2023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FD945FB1-3A11-4D04-B6C6-209C13F16512}" type="slidenum">
              <a:rPr lang="da-DK" smtClean="0"/>
              <a:t>‹nr.›</a:t>
            </a:fld>
            <a:endParaRPr lang="da-DK" dirty="0"/>
          </a:p>
        </p:txBody>
      </p:sp>
      <p:sp>
        <p:nvSpPr>
          <p:cNvPr id="7" name="Pladsholder til indhold 2"/>
          <p:cNvSpPr>
            <a:spLocks noGrp="1"/>
          </p:cNvSpPr>
          <p:nvPr>
            <p:ph idx="1"/>
          </p:nvPr>
        </p:nvSpPr>
        <p:spPr>
          <a:xfrm>
            <a:off x="628650" y="1914525"/>
            <a:ext cx="7886700" cy="42465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38327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628775"/>
            <a:ext cx="6858000" cy="1881188"/>
          </a:xfrm>
        </p:spPr>
        <p:txBody>
          <a:bodyPr anchor="b"/>
          <a:lstStyle>
            <a:lvl1pPr algn="ctr">
              <a:defRPr sz="4500"/>
            </a:lvl1pPr>
          </a:lstStyle>
          <a:p>
            <a:r>
              <a:rPr lang="da-DK"/>
              <a:t>Klik for at redigere i master</a:t>
            </a:r>
          </a:p>
        </p:txBody>
      </p:sp>
      <p:sp>
        <p:nvSpPr>
          <p:cNvPr id="3" name="U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p>
        </p:txBody>
      </p:sp>
      <p:sp>
        <p:nvSpPr>
          <p:cNvPr id="7" name="Pladsholder til dato 6"/>
          <p:cNvSpPr>
            <a:spLocks noGrp="1"/>
          </p:cNvSpPr>
          <p:nvPr>
            <p:ph type="dt" sz="half" idx="10"/>
          </p:nvPr>
        </p:nvSpPr>
        <p:spPr/>
        <p:txBody>
          <a:bodyPr/>
          <a:lstStyle/>
          <a:p>
            <a:fld id="{DAC1A205-D057-4F5F-B3A9-E71DD8250731}" type="datetime1">
              <a:rPr lang="da-DK" smtClean="0"/>
              <a:t>21-09-2023</a:t>
            </a:fld>
            <a:endParaRPr lang="da-DK"/>
          </a:p>
        </p:txBody>
      </p:sp>
      <p:sp>
        <p:nvSpPr>
          <p:cNvPr id="8" name="Pladsholder til sidefod 7"/>
          <p:cNvSpPr>
            <a:spLocks noGrp="1"/>
          </p:cNvSpPr>
          <p:nvPr>
            <p:ph type="ftr" sz="quarter" idx="11"/>
          </p:nvPr>
        </p:nvSpPr>
        <p:spPr/>
        <p:txBody>
          <a:bodyPr/>
          <a:lstStyle/>
          <a:p>
            <a:endParaRPr lang="da-DK" dirty="0"/>
          </a:p>
        </p:txBody>
      </p:sp>
      <p:sp>
        <p:nvSpPr>
          <p:cNvPr id="9" name="Pladsholder til slidenummer 8"/>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3390514230"/>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28650" y="12201"/>
            <a:ext cx="7886700" cy="1023644"/>
          </a:xfrm>
        </p:spPr>
        <p:txBody>
          <a:bodyPr/>
          <a:lstStyle>
            <a:lvl1pPr>
              <a:defRPr>
                <a:solidFill>
                  <a:schemeClr val="bg1"/>
                </a:solidFill>
                <a:effectLst>
                  <a:outerShdw blurRad="38100" dist="12700" dir="6000000" algn="ctr" rotWithShape="0">
                    <a:schemeClr val="bg1">
                      <a:lumMod val="75000"/>
                      <a:alpha val="85000"/>
                    </a:schemeClr>
                  </a:outerShdw>
                </a:effectLst>
              </a:defRPr>
            </a:lvl1pPr>
          </a:lstStyle>
          <a:p>
            <a:r>
              <a:rPr lang="da-DK"/>
              <a:t>Klik for at redigere i master</a:t>
            </a:r>
            <a:endParaRPr lang="da-DK" dirty="0"/>
          </a:p>
        </p:txBody>
      </p:sp>
      <p:sp>
        <p:nvSpPr>
          <p:cNvPr id="3" name="Pladsholder til indhold 2"/>
          <p:cNvSpPr>
            <a:spLocks noGrp="1"/>
          </p:cNvSpPr>
          <p:nvPr>
            <p:ph idx="1"/>
          </p:nvPr>
        </p:nvSpPr>
        <p:spPr>
          <a:xfrm>
            <a:off x="628650" y="1628775"/>
            <a:ext cx="7886700" cy="4548188"/>
          </a:xfrm>
        </p:spPr>
        <p:txBody>
          <a:bodyPr/>
          <a:lstStyle>
            <a:lvl1pPr marL="355600" indent="-355600">
              <a:defRPr/>
            </a:lvl1pPr>
            <a:lvl2pPr marL="623888" indent="-280988">
              <a:defRPr/>
            </a:lvl2pPr>
            <a:lvl3pPr marL="892175" indent="-206375">
              <a:defRPr/>
            </a:lvl3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p>
            <a:fld id="{00693832-AFDA-43F4-BE8B-7A9CF83670F8}" type="datetime1">
              <a:rPr lang="da-DK" smtClean="0"/>
              <a:t>21-09-2023</a:t>
            </a:fld>
            <a:endParaRPr lang="da-DK"/>
          </a:p>
        </p:txBody>
      </p:sp>
      <p:sp>
        <p:nvSpPr>
          <p:cNvPr id="5" name="Pladsholder til sidefod 4"/>
          <p:cNvSpPr>
            <a:spLocks noGrp="1"/>
          </p:cNvSpPr>
          <p:nvPr>
            <p:ph type="ftr" sz="quarter" idx="11"/>
          </p:nvPr>
        </p:nvSpPr>
        <p:spPr/>
        <p:txBody>
          <a:bodyPr/>
          <a:lstStyle/>
          <a:p>
            <a:endParaRPr lang="en-US" dirty="0"/>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975276559"/>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628776"/>
            <a:ext cx="7886700" cy="2933700"/>
          </a:xfrm>
        </p:spPr>
        <p:txBody>
          <a:bodyPr anchor="b"/>
          <a:lstStyle>
            <a:lvl1pPr>
              <a:defRPr sz="4500"/>
            </a:lvl1pPr>
          </a:lstStyle>
          <a:p>
            <a:r>
              <a:rPr lang="da-DK"/>
              <a:t>Klik for at redigere i master</a:t>
            </a:r>
          </a:p>
        </p:txBody>
      </p:sp>
      <p:sp>
        <p:nvSpPr>
          <p:cNvPr id="3" name="Pladsholder til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AF968EDE-8029-48BC-8FC5-D10A0EC2A449}" type="datetime1">
              <a:rPr lang="da-DK" smtClean="0"/>
              <a:t>21-09-2023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763565688"/>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628650" y="12201"/>
            <a:ext cx="7886700" cy="1016500"/>
          </a:xfrm>
        </p:spPr>
        <p:txBody>
          <a:bodyPr/>
          <a:lstStyle>
            <a:lvl1pPr>
              <a:defRPr>
                <a:solidFill>
                  <a:schemeClr val="bg1"/>
                </a:solidFill>
              </a:defRPr>
            </a:lvl1pPr>
          </a:lstStyle>
          <a:p>
            <a:r>
              <a:rPr lang="da-DK"/>
              <a:t>Klik for at redigere i master</a:t>
            </a:r>
            <a:endParaRPr lang="da-DK" dirty="0"/>
          </a:p>
        </p:txBody>
      </p:sp>
      <p:sp>
        <p:nvSpPr>
          <p:cNvPr id="3" name="Pladsholder til indhold 2"/>
          <p:cNvSpPr>
            <a:spLocks noGrp="1"/>
          </p:cNvSpPr>
          <p:nvPr>
            <p:ph sz="half" idx="1"/>
          </p:nvPr>
        </p:nvSpPr>
        <p:spPr>
          <a:xfrm>
            <a:off x="628650" y="1628775"/>
            <a:ext cx="3886200" cy="45481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p:cNvSpPr>
            <a:spLocks noGrp="1"/>
          </p:cNvSpPr>
          <p:nvPr>
            <p:ph sz="half" idx="2"/>
          </p:nvPr>
        </p:nvSpPr>
        <p:spPr>
          <a:xfrm>
            <a:off x="4629150" y="1628775"/>
            <a:ext cx="3886200" cy="45481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A649685E-BB69-427E-BFE7-5D608B8E2DD9}" type="datetime1">
              <a:rPr lang="da-DK" smtClean="0"/>
              <a:t>21-09-2023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59366135"/>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28650" y="4179"/>
            <a:ext cx="7886700" cy="1031665"/>
          </a:xfrm>
        </p:spPr>
        <p:txBody>
          <a:bodyPr/>
          <a:lstStyle>
            <a:lvl1pPr>
              <a:defRPr>
                <a:solidFill>
                  <a:schemeClr val="bg1"/>
                </a:solidFill>
              </a:defRPr>
            </a:lvl1pPr>
          </a:lstStyle>
          <a:p>
            <a:r>
              <a:rPr lang="da-DK"/>
              <a:t>Klik for at redigere i master</a:t>
            </a:r>
            <a:endParaRPr lang="da-DK" dirty="0"/>
          </a:p>
        </p:txBody>
      </p:sp>
      <p:sp>
        <p:nvSpPr>
          <p:cNvPr id="3" name="Pladsholder til tekst 2"/>
          <p:cNvSpPr>
            <a:spLocks noGrp="1"/>
          </p:cNvSpPr>
          <p:nvPr>
            <p:ph type="body" idx="1"/>
          </p:nvPr>
        </p:nvSpPr>
        <p:spPr>
          <a:xfrm>
            <a:off x="629842" y="1628775"/>
            <a:ext cx="3868340" cy="87630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4" name="Pladsholder til indhold 3"/>
          <p:cNvSpPr>
            <a:spLocks noGrp="1"/>
          </p:cNvSpPr>
          <p:nvPr>
            <p:ph sz="half" idx="2"/>
          </p:nvPr>
        </p:nvSpPr>
        <p:spPr>
          <a:xfrm>
            <a:off x="629842" y="2505075"/>
            <a:ext cx="3868340"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29150" y="1628775"/>
            <a:ext cx="3887391" cy="87630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6" name="Pladsholder til indhold 5"/>
          <p:cNvSpPr>
            <a:spLocks noGrp="1"/>
          </p:cNvSpPr>
          <p:nvPr>
            <p:ph sz="quarter" idx="4"/>
          </p:nvPr>
        </p:nvSpPr>
        <p:spPr>
          <a:xfrm>
            <a:off x="4629150" y="2505075"/>
            <a:ext cx="3887391"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dato 6"/>
          <p:cNvSpPr>
            <a:spLocks noGrp="1"/>
          </p:cNvSpPr>
          <p:nvPr>
            <p:ph type="dt" sz="half" idx="10"/>
          </p:nvPr>
        </p:nvSpPr>
        <p:spPr/>
        <p:txBody>
          <a:bodyPr/>
          <a:lstStyle/>
          <a:p>
            <a:fld id="{8E1E33C1-C425-44C2-A133-2910561E1038}" type="datetime1">
              <a:rPr lang="da-DK" smtClean="0"/>
              <a:t>21-09-2023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849148543"/>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1"/>
            <a:ext cx="7886700" cy="1028699"/>
          </a:xfrm>
        </p:spPr>
        <p:txBody>
          <a:bodyPr/>
          <a:lstStyle>
            <a:lvl1pPr>
              <a:defRPr>
                <a:solidFill>
                  <a:schemeClr val="bg1"/>
                </a:solidFill>
              </a:defRPr>
            </a:lvl1pPr>
          </a:lstStyle>
          <a:p>
            <a:r>
              <a:rPr lang="da-DK"/>
              <a:t>Klik for at redigere i master</a:t>
            </a:r>
            <a:endParaRPr lang="da-DK" dirty="0"/>
          </a:p>
        </p:txBody>
      </p:sp>
      <p:sp>
        <p:nvSpPr>
          <p:cNvPr id="3" name="Pladsholder til dato 2"/>
          <p:cNvSpPr>
            <a:spLocks noGrp="1"/>
          </p:cNvSpPr>
          <p:nvPr>
            <p:ph type="dt" sz="half" idx="10"/>
          </p:nvPr>
        </p:nvSpPr>
        <p:spPr/>
        <p:txBody>
          <a:bodyPr/>
          <a:lstStyle/>
          <a:p>
            <a:fld id="{91D5AE39-9E14-4481-A454-BA86CEFEB260}" type="datetime1">
              <a:rPr lang="da-DK" smtClean="0"/>
              <a:t>21-09-2023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45968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BE74E39-DED5-42DF-941C-6D3619F7807E}" type="datetime1">
              <a:rPr lang="da-DK" smtClean="0"/>
              <a:t>21-09-2023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39289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8650" y="1628776"/>
            <a:ext cx="2949178" cy="1221517"/>
          </a:xfrm>
        </p:spPr>
        <p:txBody>
          <a:bodyPr anchor="b"/>
          <a:lstStyle>
            <a:lvl1pPr>
              <a:defRPr sz="2400"/>
            </a:lvl1pPr>
          </a:lstStyle>
          <a:p>
            <a:r>
              <a:rPr lang="da-DK"/>
              <a:t>Klik for at redigere i master</a:t>
            </a:r>
            <a:endParaRPr lang="da-DK" dirty="0"/>
          </a:p>
        </p:txBody>
      </p:sp>
      <p:sp>
        <p:nvSpPr>
          <p:cNvPr id="3" name="Pladsholder til indhold 2"/>
          <p:cNvSpPr>
            <a:spLocks noGrp="1"/>
          </p:cNvSpPr>
          <p:nvPr>
            <p:ph idx="1"/>
          </p:nvPr>
        </p:nvSpPr>
        <p:spPr>
          <a:xfrm>
            <a:off x="3887391" y="1628776"/>
            <a:ext cx="4629150" cy="423227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tekst 3"/>
          <p:cNvSpPr>
            <a:spLocks noGrp="1"/>
          </p:cNvSpPr>
          <p:nvPr>
            <p:ph type="body" sz="half" idx="2"/>
          </p:nvPr>
        </p:nvSpPr>
        <p:spPr>
          <a:xfrm>
            <a:off x="629841" y="2907958"/>
            <a:ext cx="2949178" cy="296103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Pladsholder til dato 4"/>
          <p:cNvSpPr>
            <a:spLocks noGrp="1"/>
          </p:cNvSpPr>
          <p:nvPr>
            <p:ph type="dt" sz="half" idx="10"/>
          </p:nvPr>
        </p:nvSpPr>
        <p:spPr/>
        <p:txBody>
          <a:bodyPr/>
          <a:lstStyle/>
          <a:p>
            <a:fld id="{727A1BA4-4AEF-4C70-986A-7BED7083BF77}" type="datetime1">
              <a:rPr lang="da-DK" smtClean="0"/>
              <a:t>21-09-2023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708712894"/>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Billed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 y="1202"/>
            <a:ext cx="9144900" cy="1035945"/>
          </a:xfrm>
          <a:prstGeom prst="rect">
            <a:avLst/>
          </a:prstGeom>
        </p:spPr>
      </p:pic>
      <p:sp>
        <p:nvSpPr>
          <p:cNvPr id="2" name="Pladsholder til titel 1"/>
          <p:cNvSpPr>
            <a:spLocks noGrp="1"/>
          </p:cNvSpPr>
          <p:nvPr>
            <p:ph type="title"/>
          </p:nvPr>
        </p:nvSpPr>
        <p:spPr>
          <a:xfrm>
            <a:off x="628650" y="-9218"/>
            <a:ext cx="7886700" cy="1046366"/>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8624683-C753-4A8A-B411-989C53B45EDE}" type="datetime1">
              <a:rPr lang="da-DK" smtClean="0"/>
              <a:t>21-09-2023</a:t>
            </a:fld>
            <a:endParaRPr lang="da-DK"/>
          </a:p>
        </p:txBody>
      </p:sp>
      <p:sp>
        <p:nvSpPr>
          <p:cNvPr id="5" name="Pladsholder til sidefod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dirty="0"/>
          </a:p>
        </p:txBody>
      </p:sp>
      <p:sp>
        <p:nvSpPr>
          <p:cNvPr id="6" name="Pladsholder til slide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4956E9-C9BB-4A42-8F5B-E48AA9AA1C17}" type="slidenum">
              <a:rPr lang="da-DK" smtClean="0"/>
              <a:t>‹nr.›</a:t>
            </a:fld>
            <a:endParaRPr lang="da-DK"/>
          </a:p>
        </p:txBody>
      </p:sp>
      <p:pic>
        <p:nvPicPr>
          <p:cNvPr id="8" name="Billed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5331629"/>
            <a:ext cx="1528010" cy="1528010"/>
          </a:xfrm>
          <a:prstGeom prst="rect">
            <a:avLst/>
          </a:prstGeom>
        </p:spPr>
      </p:pic>
      <p:sp>
        <p:nvSpPr>
          <p:cNvPr id="11" name="Tekstfelt 10"/>
          <p:cNvSpPr txBox="1"/>
          <p:nvPr userDrawn="1"/>
        </p:nvSpPr>
        <p:spPr>
          <a:xfrm>
            <a:off x="5703307" y="6554985"/>
            <a:ext cx="3270053" cy="253916"/>
          </a:xfrm>
          <a:prstGeom prst="rect">
            <a:avLst/>
          </a:prstGeom>
          <a:noFill/>
        </p:spPr>
        <p:txBody>
          <a:bodyPr wrap="square" rtlCol="0">
            <a:spAutoFit/>
          </a:bodyPr>
          <a:lstStyle/>
          <a:p>
            <a:pPr algn="r"/>
            <a:r>
              <a:rPr lang="da-DK" sz="1050" dirty="0">
                <a:latin typeface="Soho Gothic Std" panose="020B0503030504020204" pitchFamily="34" charset="0"/>
              </a:rPr>
              <a:t>RYBNERS</a:t>
            </a:r>
            <a:r>
              <a:rPr lang="da-DK" sz="1050" baseline="0" dirty="0">
                <a:latin typeface="Soho Gothic Std" panose="020B0503030504020204" pitchFamily="34" charset="0"/>
              </a:rPr>
              <a:t> HANDELSSKOLE</a:t>
            </a:r>
            <a:endParaRPr lang="da-DK" sz="1050" dirty="0">
              <a:latin typeface="Soho Gothic Std" panose="020B0503030504020204" pitchFamily="34" charset="0"/>
            </a:endParaRPr>
          </a:p>
        </p:txBody>
      </p:sp>
      <p:pic>
        <p:nvPicPr>
          <p:cNvPr id="12" name="Billede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947099" y="6624918"/>
            <a:ext cx="102821" cy="102821"/>
          </a:xfrm>
          <a:prstGeom prst="rect">
            <a:avLst/>
          </a:prstGeom>
        </p:spPr>
      </p:pic>
    </p:spTree>
    <p:extLst>
      <p:ext uri="{BB962C8B-B14F-4D97-AF65-F5344CB8AC3E}">
        <p14:creationId xmlns:p14="http://schemas.microsoft.com/office/powerpoint/2010/main" val="145616352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6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29.svg"/></Relationships>
</file>

<file path=ppt/slides/_rels/slide1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31.svg"/></Relationships>
</file>

<file path=ppt/slides/_rels/slide18.xml.rels><?xml version="1.0" encoding="UTF-8" standalone="yes"?>
<Relationships xmlns="http://schemas.openxmlformats.org/package/2006/relationships"><Relationship Id="rId3" Type="http://schemas.openxmlformats.org/officeDocument/2006/relationships/hyperlink" Target="https://shop.f94.dk/vare-kategori/forlaget94/okonomi/" TargetMode="External"/><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hyperlink" Target="https://www.saxo.com/dk/kommunikation-i-praksis_heidi-andersenmarianne-leth-joernoe_haeftet_9788759332894?gclid=CjwKCAjwyaWZBhBGEiwACslQo96ckHiJJM1IqyuNs6jIGrJfiCHSY6CmB7gPOrrMvb1E1FaowBSZ8RoC5WcQAvD_Bw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hyperlink" Target="https://www.saxo.com/dk/projektstyring-i-teori-og-praksis_lars-krogh-jensen_haeftet_9788741277639?gclid=CjwKCAjwyaWZBhBGEiwACslQo39Syr08lzVxIxPbvxpXdxTIfXS8TUKl7YmWqjevTnGOF7noihWCzRoCrj8QAvD_Bw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43.svg"/></Relationships>
</file>

<file path=ppt/slides/_rels/slide23.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47.svg"/></Relationships>
</file>

<file path=ppt/slides/_rels/slide25.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hyperlink" Target="http://www.praktikpladsen.dk/"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6.sv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38.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hyperlink" Target="https://viden.stil.dk/pages/viewpage.action?pageId=17172683" TargetMode="External"/><Relationship Id="rId4" Type="http://schemas.openxmlformats.org/officeDocument/2006/relationships/image" Target="../media/image56.sv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58.sv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61.svg"/></Relationships>
</file>

<file path=ppt/slides/_rels/slide34.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3.xml"/><Relationship Id="rId5" Type="http://schemas.openxmlformats.org/officeDocument/2006/relationships/image" Target="../media/image62.png"/><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3.xml"/><Relationship Id="rId5" Type="http://schemas.openxmlformats.org/officeDocument/2006/relationships/image" Target="../media/image66.png"/><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0.svg"/><Relationship Id="rId7" Type="http://schemas.openxmlformats.org/officeDocument/2006/relationships/image" Target="../media/image74.svg"/><Relationship Id="rId2" Type="http://schemas.openxmlformats.org/officeDocument/2006/relationships/image" Target="../media/image69.png"/><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image" Target="../media/image72.svg"/><Relationship Id="rId10" Type="http://schemas.openxmlformats.org/officeDocument/2006/relationships/image" Target="../media/image76.svg"/><Relationship Id="rId4" Type="http://schemas.openxmlformats.org/officeDocument/2006/relationships/image" Target="../media/image71.png"/><Relationship Id="rId9" Type="http://schemas.openxmlformats.org/officeDocument/2006/relationships/image" Target="../media/image75.png"/></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78.sv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uddannelsesnaevnet.dk/virksomheder/planer-for-oplaering" TargetMode="External"/><Relationship Id="rId2" Type="http://schemas.openxmlformats.org/officeDocument/2006/relationships/hyperlink" Target="https://www.uddannelsesnaevnet.dk/erhvervsuddannelser/kontoruddannelsen" TargetMode="Externa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shop.f94.dk/vare-kategori/forlaget94/okonomi/" TargetMode="External"/><Relationship Id="rId1" Type="http://schemas.openxmlformats.org/officeDocument/2006/relationships/slideLayout" Target="../slideLayouts/slideLayout13.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11043D5-D0A7-4820-86DB-FA6DFB779360}"/>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 name="Titel 1">
            <a:extLst>
              <a:ext uri="{FF2B5EF4-FFF2-40B4-BE49-F238E27FC236}">
                <a16:creationId xmlns:a16="http://schemas.microsoft.com/office/drawing/2014/main" id="{111B5748-9392-4C9F-B573-8B14CB1FEB5B}"/>
              </a:ext>
            </a:extLst>
          </p:cNvPr>
          <p:cNvSpPr txBox="1">
            <a:spLocks/>
          </p:cNvSpPr>
          <p:nvPr/>
        </p:nvSpPr>
        <p:spPr>
          <a:xfrm>
            <a:off x="628649" y="676170"/>
            <a:ext cx="7886700" cy="4684449"/>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da-DK" sz="3000" dirty="0">
                <a:solidFill>
                  <a:schemeClr val="bg1"/>
                </a:solidFill>
                <a:latin typeface="Bahnschrift" panose="020B0502040204020203" pitchFamily="34" charset="0"/>
              </a:rPr>
              <a:t>Informationsmøde</a:t>
            </a:r>
            <a:r>
              <a:rPr lang="da-DK" dirty="0">
                <a:latin typeface="Bahnschrift" panose="020B0502040204020203" pitchFamily="34" charset="0"/>
              </a:rPr>
              <a:t> </a:t>
            </a:r>
            <a:br>
              <a:rPr lang="da-DK" dirty="0">
                <a:latin typeface="Bahnschrift" panose="020B0502040204020203" pitchFamily="34" charset="0"/>
              </a:rPr>
            </a:br>
            <a:br>
              <a:rPr lang="da-DK" dirty="0">
                <a:latin typeface="Bahnschrift" panose="020B0502040204020203" pitchFamily="34" charset="0"/>
              </a:rPr>
            </a:br>
            <a:r>
              <a:rPr lang="da-DK" sz="6600" dirty="0">
                <a:solidFill>
                  <a:schemeClr val="bg1"/>
                </a:solidFill>
                <a:latin typeface="Bahnschrift" panose="020B0502040204020203" pitchFamily="34" charset="0"/>
              </a:rPr>
              <a:t>Kontoruddannelse</a:t>
            </a:r>
            <a:br>
              <a:rPr lang="da-DK" sz="4400" dirty="0">
                <a:solidFill>
                  <a:schemeClr val="bg1"/>
                </a:solidFill>
                <a:latin typeface="Bahnschrift" panose="020B0502040204020203" pitchFamily="34" charset="0"/>
              </a:rPr>
            </a:br>
            <a:r>
              <a:rPr lang="da-DK" sz="2800" dirty="0">
                <a:solidFill>
                  <a:schemeClr val="bg1"/>
                </a:solidFill>
                <a:latin typeface="Bahnschrift" panose="020B0502040204020203" pitchFamily="34" charset="0"/>
              </a:rPr>
              <a:t>med speciale i</a:t>
            </a:r>
            <a:br>
              <a:rPr lang="da-DK" sz="4400" dirty="0">
                <a:solidFill>
                  <a:schemeClr val="bg1"/>
                </a:solidFill>
                <a:latin typeface="Bahnschrift" panose="020B0502040204020203" pitchFamily="34" charset="0"/>
              </a:rPr>
            </a:br>
            <a:r>
              <a:rPr lang="da-DK" sz="4800" b="1" dirty="0">
                <a:solidFill>
                  <a:schemeClr val="bg1"/>
                </a:solidFill>
                <a:latin typeface="Bahnschrift" panose="020B0502040204020203" pitchFamily="34" charset="0"/>
              </a:rPr>
              <a:t>Økonomi</a:t>
            </a:r>
            <a:r>
              <a:rPr lang="da-DK" sz="4400" b="1" dirty="0">
                <a:solidFill>
                  <a:schemeClr val="bg1"/>
                </a:solidFill>
                <a:latin typeface="Bahnschrift" panose="020B0502040204020203" pitchFamily="34" charset="0"/>
              </a:rPr>
              <a:t> </a:t>
            </a:r>
            <a:endParaRPr lang="da-DK" dirty="0">
              <a:solidFill>
                <a:schemeClr val="bg1"/>
              </a:solidFill>
            </a:endParaRPr>
          </a:p>
        </p:txBody>
      </p:sp>
      <p:pic>
        <p:nvPicPr>
          <p:cNvPr id="6" name="Billede 5">
            <a:extLst>
              <a:ext uri="{FF2B5EF4-FFF2-40B4-BE49-F238E27FC236}">
                <a16:creationId xmlns:a16="http://schemas.microsoft.com/office/drawing/2014/main" id="{17467DEB-80AC-44B5-9F12-5C65A479A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336" y="5557705"/>
            <a:ext cx="1921327" cy="624125"/>
          </a:xfrm>
          <a:prstGeom prst="rect">
            <a:avLst/>
          </a:prstGeom>
        </p:spPr>
      </p:pic>
    </p:spTree>
    <p:extLst>
      <p:ext uri="{BB962C8B-B14F-4D97-AF65-F5344CB8AC3E}">
        <p14:creationId xmlns:p14="http://schemas.microsoft.com/office/powerpoint/2010/main" val="402963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261B5AB-D271-4DDD-B781-11B613A0FE6F}"/>
              </a:ext>
            </a:extLst>
          </p:cNvPr>
          <p:cNvSpPr/>
          <p:nvPr/>
        </p:nvSpPr>
        <p:spPr>
          <a:xfrm>
            <a:off x="0" y="8389"/>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Pladsholder til indhold 2">
            <a:extLst>
              <a:ext uri="{FF2B5EF4-FFF2-40B4-BE49-F238E27FC236}">
                <a16:creationId xmlns:a16="http://schemas.microsoft.com/office/drawing/2014/main" id="{DD5DCADA-1FEE-49B4-8174-F2165ABC5115}"/>
              </a:ext>
            </a:extLst>
          </p:cNvPr>
          <p:cNvSpPr txBox="1">
            <a:spLocks/>
          </p:cNvSpPr>
          <p:nvPr/>
        </p:nvSpPr>
        <p:spPr>
          <a:xfrm>
            <a:off x="549085" y="3086494"/>
            <a:ext cx="8045829" cy="1728132"/>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https://rybners.dk/vores-uddannelser/handelsskole/uddannelser/hovedforloeb/oekonomi</a:t>
            </a:r>
          </a:p>
          <a:p>
            <a:pPr>
              <a:lnSpc>
                <a:spcPct val="150000"/>
              </a:lnSpc>
              <a:buClr>
                <a:schemeClr val="bg1"/>
              </a:buClr>
              <a:buFont typeface="Arial" panose="020B0604020202020204" pitchFamily="34" charset="0"/>
              <a:buChar char="•"/>
            </a:pPr>
            <a:r>
              <a:rPr lang="da-DK" sz="2000" dirty="0">
                <a:solidFill>
                  <a:schemeClr val="bg1"/>
                </a:solidFill>
                <a:latin typeface="Bahnschrift" panose="020B0502040204020203" pitchFamily="34" charset="0"/>
              </a:rPr>
              <a:t>Vælg optimal placering af skoleophold for oversigten</a:t>
            </a:r>
          </a:p>
        </p:txBody>
      </p:sp>
      <p:sp>
        <p:nvSpPr>
          <p:cNvPr id="7" name="Titel 1">
            <a:extLst>
              <a:ext uri="{FF2B5EF4-FFF2-40B4-BE49-F238E27FC236}">
                <a16:creationId xmlns:a16="http://schemas.microsoft.com/office/drawing/2014/main" id="{93C87404-706F-4B68-9173-4C1F62779876}"/>
              </a:ext>
            </a:extLst>
          </p:cNvPr>
          <p:cNvSpPr txBox="1">
            <a:spLocks/>
          </p:cNvSpPr>
          <p:nvPr/>
        </p:nvSpPr>
        <p:spPr>
          <a:xfrm>
            <a:off x="1377367" y="1218173"/>
            <a:ext cx="6389264" cy="650147"/>
          </a:xfrm>
          <a:prstGeom prst="rect">
            <a:avLst/>
          </a:prstGeom>
        </p:spPr>
        <p:txBody>
          <a:bodyPr vert="horz" lIns="91440" tIns="45720" rIns="91440" bIns="45720" rtlCol="0" anchor="ctr">
            <a:normAutofit fontScale="85000" lnSpcReduction="10000"/>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3200" dirty="0">
                <a:effectLst/>
                <a:latin typeface="Bahnschrift" panose="020B0502040204020203" pitchFamily="34" charset="0"/>
              </a:rPr>
              <a:t>Oversigt over de valgfrie specialefag</a:t>
            </a:r>
            <a:r>
              <a:rPr lang="da-DK" dirty="0">
                <a:latin typeface="Bahnschrift" panose="020B0502040204020203" pitchFamily="34" charset="0"/>
              </a:rPr>
              <a:t>	</a:t>
            </a:r>
          </a:p>
        </p:txBody>
      </p:sp>
      <p:pic>
        <p:nvPicPr>
          <p:cNvPr id="8" name="Grafik 7" descr="Liste">
            <a:extLst>
              <a:ext uri="{FF2B5EF4-FFF2-40B4-BE49-F238E27FC236}">
                <a16:creationId xmlns:a16="http://schemas.microsoft.com/office/drawing/2014/main" id="{2F3240BB-CC2B-4A60-989F-C345C35C33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7896" y="1198512"/>
            <a:ext cx="689471" cy="689471"/>
          </a:xfrm>
          <a:prstGeom prst="rect">
            <a:avLst/>
          </a:prstGeom>
        </p:spPr>
      </p:pic>
      <p:pic>
        <p:nvPicPr>
          <p:cNvPr id="9" name="Billede 8">
            <a:extLst>
              <a:ext uri="{FF2B5EF4-FFF2-40B4-BE49-F238E27FC236}">
                <a16:creationId xmlns:a16="http://schemas.microsoft.com/office/drawing/2014/main" id="{B5337729-6FE0-4F20-B405-DD48AC3E42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147035"/>
            <a:ext cx="1107838" cy="359871"/>
          </a:xfrm>
          <a:prstGeom prst="rect">
            <a:avLst/>
          </a:prstGeom>
        </p:spPr>
      </p:pic>
      <p:sp>
        <p:nvSpPr>
          <p:cNvPr id="4" name="Pladsholder til slidenummer 3"/>
          <p:cNvSpPr>
            <a:spLocks noGrp="1"/>
          </p:cNvSpPr>
          <p:nvPr>
            <p:ph type="sldNum" sz="quarter" idx="12"/>
          </p:nvPr>
        </p:nvSpPr>
        <p:spPr/>
        <p:txBody>
          <a:bodyPr/>
          <a:lstStyle/>
          <a:p>
            <a:fld id="{E94956E9-C9BB-4A42-8F5B-E48AA9AA1C17}" type="slidenum">
              <a:rPr lang="da-DK" smtClean="0"/>
              <a:t>10</a:t>
            </a:fld>
            <a:endParaRPr lang="da-DK"/>
          </a:p>
        </p:txBody>
      </p:sp>
    </p:spTree>
    <p:extLst>
      <p:ext uri="{BB962C8B-B14F-4D97-AF65-F5344CB8AC3E}">
        <p14:creationId xmlns:p14="http://schemas.microsoft.com/office/powerpoint/2010/main" val="29644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0589FB1-E32F-4F7C-9061-FC715DC67E83}"/>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8" name="Tabel 7">
            <a:extLst>
              <a:ext uri="{FF2B5EF4-FFF2-40B4-BE49-F238E27FC236}">
                <a16:creationId xmlns:a16="http://schemas.microsoft.com/office/drawing/2014/main" id="{4DDAEA7D-7EDD-4EAC-B26B-C09B7B037568}"/>
              </a:ext>
            </a:extLst>
          </p:cNvPr>
          <p:cNvGraphicFramePr>
            <a:graphicFrameLocks noGrp="1"/>
          </p:cNvGraphicFramePr>
          <p:nvPr>
            <p:extLst>
              <p:ext uri="{D42A27DB-BD31-4B8C-83A1-F6EECF244321}">
                <p14:modId xmlns:p14="http://schemas.microsoft.com/office/powerpoint/2010/main" val="2906059110"/>
              </p:ext>
            </p:extLst>
          </p:nvPr>
        </p:nvGraphicFramePr>
        <p:xfrm>
          <a:off x="2689288" y="748238"/>
          <a:ext cx="3907466" cy="5480344"/>
        </p:xfrm>
        <a:graphic>
          <a:graphicData uri="http://schemas.openxmlformats.org/drawingml/2006/table">
            <a:tbl>
              <a:tblPr firstRow="1" bandRow="1">
                <a:tableStyleId>{073A0DAA-6AF3-43AB-8588-CEC1D06C72B9}</a:tableStyleId>
              </a:tblPr>
              <a:tblGrid>
                <a:gridCol w="3907466">
                  <a:extLst>
                    <a:ext uri="{9D8B030D-6E8A-4147-A177-3AD203B41FA5}">
                      <a16:colId xmlns:a16="http://schemas.microsoft.com/office/drawing/2014/main" val="3521888617"/>
                    </a:ext>
                  </a:extLst>
                </a:gridCol>
              </a:tblGrid>
              <a:tr h="385235">
                <a:tc>
                  <a:txBody>
                    <a:bodyPr/>
                    <a:lstStyle/>
                    <a:p>
                      <a:pPr algn="ctr"/>
                      <a:r>
                        <a:rPr lang="da-DK" sz="1350" b="1" kern="1200" dirty="0">
                          <a:solidFill>
                            <a:schemeClr val="lt1"/>
                          </a:solidFill>
                          <a:latin typeface="Bahnschrift" panose="020B0502040204020203" pitchFamily="34" charset="0"/>
                          <a:ea typeface="+mn-ea"/>
                          <a:cs typeface="+mn-cs"/>
                        </a:rPr>
                        <a:t>Valgfrie specialefag efter 01.08.23</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4B355D"/>
                    </a:solidFill>
                  </a:tcPr>
                </a:tc>
                <a:extLst>
                  <a:ext uri="{0D108BD9-81ED-4DB2-BD59-A6C34878D82A}">
                    <a16:rowId xmlns:a16="http://schemas.microsoft.com/office/drawing/2014/main" val="1637945475"/>
                  </a:ext>
                </a:extLst>
              </a:tr>
              <a:tr h="443285">
                <a:tc>
                  <a:txBody>
                    <a:bodyPr/>
                    <a:lstStyle/>
                    <a:p>
                      <a:pPr algn="l"/>
                      <a:r>
                        <a:rPr lang="da-DK" sz="1100" dirty="0">
                          <a:solidFill>
                            <a:srgbClr val="412E50"/>
                          </a:solidFill>
                          <a:latin typeface="Bahnschrift" panose="020B0502040204020203" pitchFamily="34" charset="0"/>
                        </a:rPr>
                        <a:t>Præsentationsteknik og personlig fremtoning AU – </a:t>
                      </a:r>
                      <a:r>
                        <a:rPr lang="da-DK" sz="1100" b="1" dirty="0">
                          <a:solidFill>
                            <a:srgbClr val="412E50"/>
                          </a:solidFill>
                          <a:latin typeface="Bahnschrift" panose="020B0502040204020203" pitchFamily="34" charset="0"/>
                        </a:rPr>
                        <a:t>1 uge – 5 ECST</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3754704378"/>
                  </a:ext>
                </a:extLst>
              </a:tr>
              <a:tr h="385235">
                <a:tc>
                  <a:txBody>
                    <a:bodyPr/>
                    <a:lstStyle/>
                    <a:p>
                      <a:pPr marL="0" algn="l" defTabSz="685800" rtl="0" eaLnBrk="1" latinLnBrk="0" hangingPunct="1"/>
                      <a:r>
                        <a:rPr lang="da-DK" sz="1100" kern="1200" dirty="0">
                          <a:solidFill>
                            <a:srgbClr val="412E50"/>
                          </a:solidFill>
                          <a:latin typeface="Bahnschrift" panose="020B0502040204020203" pitchFamily="34" charset="0"/>
                          <a:ea typeface="+mn-ea"/>
                          <a:cs typeface="+mn-cs"/>
                        </a:rPr>
                        <a:t>Løn og lovgivning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E8E2EE"/>
                    </a:solidFill>
                  </a:tcPr>
                </a:tc>
                <a:extLst>
                  <a:ext uri="{0D108BD9-81ED-4DB2-BD59-A6C34878D82A}">
                    <a16:rowId xmlns:a16="http://schemas.microsoft.com/office/drawing/2014/main" val="155080172"/>
                  </a:ext>
                </a:extLst>
              </a:tr>
              <a:tr h="385235">
                <a:tc>
                  <a:txBody>
                    <a:bodyPr/>
                    <a:lstStyle/>
                    <a:p>
                      <a:pPr marL="0" algn="l" defTabSz="685800" rtl="0" eaLnBrk="1" latinLnBrk="0" hangingPunct="1"/>
                      <a:r>
                        <a:rPr lang="da-DK" sz="1100" kern="1200" dirty="0">
                          <a:solidFill>
                            <a:srgbClr val="412E50"/>
                          </a:solidFill>
                          <a:latin typeface="Bahnschrift" panose="020B0502040204020203" pitchFamily="34" charset="0"/>
                          <a:ea typeface="+mn-ea"/>
                          <a:cs typeface="+mn-cs"/>
                        </a:rPr>
                        <a:t>Kvalitet og service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1174555679"/>
                  </a:ext>
                </a:extLst>
              </a:tr>
              <a:tr h="385235">
                <a:tc>
                  <a:txBody>
                    <a:bodyPr/>
                    <a:lstStyle/>
                    <a:p>
                      <a:pPr marL="0" algn="l" defTabSz="685800" rtl="0" eaLnBrk="1" latinLnBrk="0" hangingPunct="1"/>
                      <a:r>
                        <a:rPr lang="da-DK" sz="1100" kern="1200" dirty="0">
                          <a:solidFill>
                            <a:srgbClr val="412E50"/>
                          </a:solidFill>
                          <a:latin typeface="Bahnschrift" panose="020B0502040204020203" pitchFamily="34" charset="0"/>
                          <a:ea typeface="+mn-ea"/>
                          <a:cs typeface="+mn-cs"/>
                        </a:rPr>
                        <a:t>Moms og afgifter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E8E2EE"/>
                    </a:solidFill>
                  </a:tcPr>
                </a:tc>
                <a:extLst>
                  <a:ext uri="{0D108BD9-81ED-4DB2-BD59-A6C34878D82A}">
                    <a16:rowId xmlns:a16="http://schemas.microsoft.com/office/drawing/2014/main" val="3845321122"/>
                  </a:ext>
                </a:extLst>
              </a:tr>
              <a:tr h="385235">
                <a:tc>
                  <a:txBody>
                    <a:bodyPr/>
                    <a:lstStyle/>
                    <a:p>
                      <a:pPr marL="0" algn="l" defTabSz="685800" rtl="0" eaLnBrk="1" latinLnBrk="0" hangingPunct="1"/>
                      <a:r>
                        <a:rPr lang="da-DK" sz="1100" kern="1200" dirty="0">
                          <a:solidFill>
                            <a:srgbClr val="412E50"/>
                          </a:solidFill>
                          <a:latin typeface="Bahnschrift" panose="020B0502040204020203" pitchFamily="34" charset="0"/>
                          <a:ea typeface="+mn-ea"/>
                          <a:cs typeface="+mn-cs"/>
                        </a:rPr>
                        <a:t>Værdiskabende optimering gennem automatisering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2726259253"/>
                  </a:ext>
                </a:extLst>
              </a:tr>
              <a:tr h="385235">
                <a:tc>
                  <a:txBody>
                    <a:bodyPr/>
                    <a:lstStyle/>
                    <a:p>
                      <a:pPr marL="0" algn="l" defTabSz="685800" rtl="0" eaLnBrk="1" latinLnBrk="0" hangingPunct="1"/>
                      <a:r>
                        <a:rPr lang="da-DK" sz="1100" kern="1200" dirty="0">
                          <a:solidFill>
                            <a:srgbClr val="412E50"/>
                          </a:solidFill>
                          <a:latin typeface="Bahnschrift" panose="020B0502040204020203" pitchFamily="34" charset="0"/>
                          <a:ea typeface="+mn-ea"/>
                          <a:cs typeface="+mn-cs"/>
                        </a:rPr>
                        <a:t>Likviditetsstyring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E8E2EE"/>
                    </a:solidFill>
                  </a:tcPr>
                </a:tc>
                <a:extLst>
                  <a:ext uri="{0D108BD9-81ED-4DB2-BD59-A6C34878D82A}">
                    <a16:rowId xmlns:a16="http://schemas.microsoft.com/office/drawing/2014/main" val="3050530493"/>
                  </a:ext>
                </a:extLst>
              </a:tr>
              <a:tr h="385235">
                <a:tc>
                  <a:txBody>
                    <a:bodyPr/>
                    <a:lstStyle/>
                    <a:p>
                      <a:pPr marL="0" algn="l" defTabSz="685800" rtl="0" eaLnBrk="1" latinLnBrk="0" hangingPunct="1"/>
                      <a:r>
                        <a:rPr lang="da-DK" sz="1100" kern="1200" dirty="0">
                          <a:solidFill>
                            <a:srgbClr val="412E50"/>
                          </a:solidFill>
                          <a:latin typeface="Bahnschrift" panose="020B0502040204020203" pitchFamily="34" charset="0"/>
                          <a:ea typeface="+mn-ea"/>
                          <a:cs typeface="+mn-cs"/>
                        </a:rPr>
                        <a:t>Salg og markedsføring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2574730982"/>
                  </a:ext>
                </a:extLst>
              </a:tr>
              <a:tr h="39937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100" b="0" kern="1200" dirty="0">
                          <a:solidFill>
                            <a:srgbClr val="412E50"/>
                          </a:solidFill>
                          <a:latin typeface="Bahnschrift" panose="020B0502040204020203" pitchFamily="34" charset="0"/>
                          <a:ea typeface="+mn-ea"/>
                          <a:cs typeface="+mn-cs"/>
                        </a:rPr>
                        <a:t>Excel - Avanceret regneark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E8E2EE"/>
                    </a:solidFill>
                  </a:tcPr>
                </a:tc>
                <a:extLst>
                  <a:ext uri="{0D108BD9-81ED-4DB2-BD59-A6C34878D82A}">
                    <a16:rowId xmlns:a16="http://schemas.microsoft.com/office/drawing/2014/main" val="1511782652"/>
                  </a:ext>
                </a:extLst>
              </a:tr>
              <a:tr h="385235">
                <a:tc>
                  <a:txBody>
                    <a:bodyPr/>
                    <a:lstStyle/>
                    <a:p>
                      <a:pPr marL="0" algn="l" defTabSz="685800" rtl="0" eaLnBrk="1" latinLnBrk="0" hangingPunct="1"/>
                      <a:r>
                        <a:rPr lang="da-DK" sz="1100" b="0" kern="1200" dirty="0">
                          <a:solidFill>
                            <a:srgbClr val="412E50"/>
                          </a:solidFill>
                          <a:latin typeface="Bahnschrift" panose="020B0502040204020203" pitchFamily="34" charset="0"/>
                          <a:ea typeface="+mn-ea"/>
                          <a:cs typeface="+mn-cs"/>
                        </a:rPr>
                        <a:t>Kommunikation i praksis AU </a:t>
                      </a:r>
                      <a:r>
                        <a:rPr lang="da-DK" sz="1100" b="1" kern="1200" dirty="0">
                          <a:solidFill>
                            <a:srgbClr val="412E50"/>
                          </a:solidFill>
                          <a:latin typeface="Bahnschrift" panose="020B0502040204020203" pitchFamily="34" charset="0"/>
                          <a:ea typeface="+mn-ea"/>
                          <a:cs typeface="+mn-cs"/>
                        </a:rPr>
                        <a:t>(2 uger) – 10 ECTS</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3653061609"/>
                  </a:ext>
                </a:extLst>
              </a:tr>
              <a:tr h="443286">
                <a:tc>
                  <a:txBody>
                    <a:bodyPr/>
                    <a:lstStyle/>
                    <a:p>
                      <a:pPr marL="0" algn="l" defTabSz="685800" rtl="0" eaLnBrk="1" latinLnBrk="0" hangingPunct="1"/>
                      <a:r>
                        <a:rPr lang="da-DK" sz="1100" b="0" kern="1200" dirty="0">
                          <a:solidFill>
                            <a:srgbClr val="412E50"/>
                          </a:solidFill>
                          <a:latin typeface="Bahnschrift" panose="020B0502040204020203" pitchFamily="34" charset="0"/>
                          <a:ea typeface="+mn-ea"/>
                          <a:cs typeface="+mn-cs"/>
                        </a:rPr>
                        <a:t>Projektledelse AU </a:t>
                      </a:r>
                      <a:r>
                        <a:rPr lang="da-DK" sz="1100" b="1" kern="1200" dirty="0">
                          <a:solidFill>
                            <a:srgbClr val="412E50"/>
                          </a:solidFill>
                          <a:latin typeface="Bahnschrift" panose="020B0502040204020203" pitchFamily="34" charset="0"/>
                          <a:ea typeface="+mn-ea"/>
                          <a:cs typeface="+mn-cs"/>
                        </a:rPr>
                        <a:t>(1 uge) – 10 ECST</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E8E2EE"/>
                    </a:solidFill>
                  </a:tcPr>
                </a:tc>
                <a:extLst>
                  <a:ext uri="{0D108BD9-81ED-4DB2-BD59-A6C34878D82A}">
                    <a16:rowId xmlns:a16="http://schemas.microsoft.com/office/drawing/2014/main" val="1993739385"/>
                  </a:ext>
                </a:extLst>
              </a:tr>
              <a:tr h="22164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100" kern="1200" dirty="0">
                          <a:solidFill>
                            <a:srgbClr val="412E50"/>
                          </a:solidFill>
                          <a:latin typeface="Bahnschrift" panose="020B0502040204020203" pitchFamily="34" charset="0"/>
                          <a:ea typeface="+mn-ea"/>
                          <a:cs typeface="+mn-cs"/>
                        </a:rPr>
                        <a:t>Struktur i administrative problemstillinger– </a:t>
                      </a:r>
                      <a:r>
                        <a:rPr lang="da-DK" sz="1100" b="1" kern="1200" dirty="0">
                          <a:solidFill>
                            <a:srgbClr val="412E50"/>
                          </a:solidFill>
                          <a:latin typeface="Bahnschrift" panose="020B0502040204020203" pitchFamily="34" charset="0"/>
                          <a:ea typeface="+mn-ea"/>
                          <a:cs typeface="+mn-cs"/>
                        </a:rPr>
                        <a:t>1 uge </a:t>
                      </a:r>
                      <a:r>
                        <a:rPr lang="da-DK" sz="1100" kern="1200" dirty="0">
                          <a:solidFill>
                            <a:srgbClr val="412E50"/>
                          </a:solidFill>
                          <a:latin typeface="Bahnschrift" panose="020B0502040204020203" pitchFamily="34" charset="0"/>
                          <a:ea typeface="+mn-ea"/>
                          <a:cs typeface="+mn-cs"/>
                        </a:rPr>
                        <a:t>(anbefales mht. fagprøven)</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2627805160"/>
                  </a:ext>
                </a:extLst>
              </a:tr>
              <a:tr h="1295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100" kern="1200" dirty="0">
                          <a:solidFill>
                            <a:srgbClr val="412E50"/>
                          </a:solidFill>
                          <a:latin typeface="Bahnschrift" panose="020B0502040204020203" pitchFamily="34" charset="0"/>
                          <a:ea typeface="+mn-ea"/>
                          <a:cs typeface="+mn-cs"/>
                        </a:rPr>
                        <a:t>Bæredygtighed – </a:t>
                      </a:r>
                      <a:r>
                        <a:rPr lang="da-DK" sz="1100" b="1" kern="1200" dirty="0">
                          <a:solidFill>
                            <a:srgbClr val="412E50"/>
                          </a:solidFill>
                          <a:latin typeface="Bahnschrift" panose="020B0502040204020203" pitchFamily="34" charset="0"/>
                          <a:ea typeface="+mn-ea"/>
                          <a:cs typeface="+mn-cs"/>
                        </a:rPr>
                        <a:t>1 uge </a:t>
                      </a:r>
                      <a:r>
                        <a:rPr lang="da-DK" sz="1100" b="1" kern="1200" dirty="0">
                          <a:solidFill>
                            <a:srgbClr val="412E50"/>
                          </a:solidFill>
                          <a:highlight>
                            <a:srgbClr val="FFFF00"/>
                          </a:highlight>
                          <a:latin typeface="Bahnschrift" panose="020B0502040204020203" pitchFamily="34" charset="0"/>
                          <a:ea typeface="+mn-ea"/>
                          <a:cs typeface="+mn-cs"/>
                        </a:rPr>
                        <a:t>Nyt pr. 01-08-2023 </a:t>
                      </a:r>
                      <a:endParaRPr lang="da-DK" sz="1100" kern="1200" dirty="0">
                        <a:solidFill>
                          <a:srgbClr val="412E50"/>
                        </a:solidFill>
                        <a:highlight>
                          <a:srgbClr val="FFFF00"/>
                        </a:highlight>
                        <a:latin typeface="Bahnschrift" panose="020B0502040204020203" pitchFamily="34" charset="0"/>
                        <a:ea typeface="+mn-ea"/>
                        <a:cs typeface="+mn-cs"/>
                      </a:endParaRP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3078230202"/>
                  </a:ext>
                </a:extLst>
              </a:tr>
              <a:tr h="1295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100" kern="1200" dirty="0">
                          <a:solidFill>
                            <a:srgbClr val="412E50"/>
                          </a:solidFill>
                          <a:latin typeface="Bahnschrift" panose="020B0502040204020203" pitchFamily="34" charset="0"/>
                          <a:ea typeface="+mn-ea"/>
                          <a:cs typeface="+mn-cs"/>
                        </a:rPr>
                        <a:t>Datahåndtering – </a:t>
                      </a:r>
                      <a:r>
                        <a:rPr lang="da-DK" sz="1100" b="1" kern="1200" dirty="0">
                          <a:solidFill>
                            <a:srgbClr val="412E50"/>
                          </a:solidFill>
                          <a:latin typeface="Bahnschrift" panose="020B0502040204020203" pitchFamily="34" charset="0"/>
                          <a:ea typeface="+mn-ea"/>
                          <a:cs typeface="+mn-cs"/>
                        </a:rPr>
                        <a:t>1 uge </a:t>
                      </a:r>
                      <a:r>
                        <a:rPr lang="da-DK" sz="1100" b="1" kern="1200" dirty="0">
                          <a:solidFill>
                            <a:srgbClr val="412E50"/>
                          </a:solidFill>
                          <a:highlight>
                            <a:srgbClr val="FFFF00"/>
                          </a:highlight>
                          <a:latin typeface="Bahnschrift" panose="020B0502040204020203" pitchFamily="34" charset="0"/>
                          <a:ea typeface="+mn-ea"/>
                          <a:cs typeface="+mn-cs"/>
                        </a:rPr>
                        <a:t>Nyt pr. 01-08-2023 </a:t>
                      </a:r>
                    </a:p>
                    <a:p>
                      <a:pPr marL="0" marR="0" lvl="0" indent="0" algn="l" defTabSz="685800" rtl="0" eaLnBrk="1" fontAlgn="auto" latinLnBrk="0" hangingPunct="1">
                        <a:lnSpc>
                          <a:spcPct val="100000"/>
                        </a:lnSpc>
                        <a:spcBef>
                          <a:spcPts val="0"/>
                        </a:spcBef>
                        <a:spcAft>
                          <a:spcPts val="0"/>
                        </a:spcAft>
                        <a:buClrTx/>
                        <a:buSzTx/>
                        <a:buFontTx/>
                        <a:buNone/>
                        <a:tabLst/>
                        <a:defRPr/>
                      </a:pPr>
                      <a:endParaRPr lang="da-DK" sz="1100" kern="1200" dirty="0">
                        <a:solidFill>
                          <a:srgbClr val="412E50"/>
                        </a:solidFill>
                        <a:latin typeface="Bahnschrift" panose="020B0502040204020203" pitchFamily="34" charset="0"/>
                        <a:ea typeface="+mn-ea"/>
                        <a:cs typeface="+mn-cs"/>
                      </a:endParaRP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3240137609"/>
                  </a:ext>
                </a:extLst>
              </a:tr>
            </a:tbl>
          </a:graphicData>
        </a:graphic>
      </p:graphicFrame>
    </p:spTree>
    <p:extLst>
      <p:ext uri="{BB962C8B-B14F-4D97-AF65-F5344CB8AC3E}">
        <p14:creationId xmlns:p14="http://schemas.microsoft.com/office/powerpoint/2010/main" val="3746907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C5C541F-868D-4D35-8548-37D1B043D3C9}"/>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Titel 1">
            <a:extLst>
              <a:ext uri="{FF2B5EF4-FFF2-40B4-BE49-F238E27FC236}">
                <a16:creationId xmlns:a16="http://schemas.microsoft.com/office/drawing/2014/main" id="{2E0CAB77-72C4-4C02-BDFB-07C396F3028D}"/>
              </a:ext>
            </a:extLst>
          </p:cNvPr>
          <p:cNvSpPr txBox="1">
            <a:spLocks/>
          </p:cNvSpPr>
          <p:nvPr/>
        </p:nvSpPr>
        <p:spPr>
          <a:xfrm>
            <a:off x="1993434" y="634695"/>
            <a:ext cx="6294756" cy="1023644"/>
          </a:xfrm>
          <a:prstGeom prst="rect">
            <a:avLst/>
          </a:prstGeom>
        </p:spPr>
        <p:txBody>
          <a:bodyPr vert="horz" lIns="91440" tIns="45720" rIns="91440" bIns="45720" rtlCol="0" anchor="ctr">
            <a:normAutofit fontScale="82500" lnSpcReduction="20000"/>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br>
              <a:rPr lang="da-DK" sz="2000" b="1" dirty="0">
                <a:effectLst/>
                <a:latin typeface="Bahnschrift" panose="020B0502040204020203" pitchFamily="34" charset="0"/>
              </a:rPr>
            </a:br>
            <a:r>
              <a:rPr lang="da-DK" sz="2000" b="1" dirty="0">
                <a:effectLst/>
                <a:latin typeface="Bahnschrift" panose="020B0502040204020203" pitchFamily="34" charset="0"/>
              </a:rPr>
              <a:t>21269: Bæredygtighed</a:t>
            </a:r>
            <a:br>
              <a:rPr lang="da-DK" sz="2000" b="1" dirty="0">
                <a:effectLst/>
                <a:latin typeface="Bahnschrift" panose="020B0502040204020203" pitchFamily="34" charset="0"/>
              </a:rPr>
            </a:br>
            <a:r>
              <a:rPr lang="da-DK" sz="2000" b="1" dirty="0">
                <a:effectLst/>
                <a:latin typeface="Bahnschrift" panose="020B0502040204020203" pitchFamily="34" charset="0"/>
              </a:rPr>
              <a:t>Niveau</a:t>
            </a:r>
            <a:r>
              <a:rPr lang="da-DK" sz="2000" dirty="0">
                <a:effectLst/>
                <a:latin typeface="Bahnschrift" panose="020B0502040204020203" pitchFamily="34" charset="0"/>
              </a:rPr>
              <a:t>: Avanceret </a:t>
            </a:r>
            <a:br>
              <a:rPr lang="da-DK" sz="2000" dirty="0">
                <a:effectLst/>
                <a:latin typeface="Bahnschrift" panose="020B0502040204020203" pitchFamily="34" charset="0"/>
              </a:rPr>
            </a:br>
            <a:r>
              <a:rPr lang="da-DK" sz="2000" b="1" dirty="0">
                <a:effectLst/>
                <a:latin typeface="Bahnschrift" panose="020B0502040204020203" pitchFamily="34" charset="0"/>
              </a:rPr>
              <a:t>Varighed:</a:t>
            </a:r>
            <a:r>
              <a:rPr lang="da-DK" sz="2000" dirty="0">
                <a:effectLst/>
                <a:latin typeface="Bahnschrift" panose="020B0502040204020203" pitchFamily="34" charset="0"/>
              </a:rPr>
              <a:t> 1 uge </a:t>
            </a:r>
            <a:br>
              <a:rPr lang="da-DK" sz="1800" dirty="0">
                <a:effectLst/>
              </a:rPr>
            </a:br>
            <a:endParaRPr lang="da-DK" sz="1800" dirty="0"/>
          </a:p>
        </p:txBody>
      </p:sp>
      <p:sp>
        <p:nvSpPr>
          <p:cNvPr id="7" name="Pladsholder til indhold 2">
            <a:extLst>
              <a:ext uri="{FF2B5EF4-FFF2-40B4-BE49-F238E27FC236}">
                <a16:creationId xmlns:a16="http://schemas.microsoft.com/office/drawing/2014/main" id="{6DA10124-2289-4BB5-BB96-5ABCC2A5B5A0}"/>
              </a:ext>
            </a:extLst>
          </p:cNvPr>
          <p:cNvSpPr txBox="1">
            <a:spLocks/>
          </p:cNvSpPr>
          <p:nvPr/>
        </p:nvSpPr>
        <p:spPr>
          <a:xfrm>
            <a:off x="989769" y="2280833"/>
            <a:ext cx="7164461" cy="3583072"/>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bg1"/>
              </a:buClr>
              <a:buFont typeface="+mj-lt"/>
              <a:buAutoNum type="arabicPeriod"/>
            </a:pPr>
            <a:r>
              <a:rPr lang="da-DK" sz="1400" dirty="0">
                <a:solidFill>
                  <a:schemeClr val="bg1"/>
                </a:solidFill>
                <a:latin typeface="Bahnschrift" panose="020B0502040204020203" pitchFamily="34" charset="0"/>
              </a:rPr>
              <a:t>Eleven har et grundlæggende kendskab til FN`s 17 verdensmål </a:t>
            </a:r>
          </a:p>
          <a:p>
            <a:pPr>
              <a:buClr>
                <a:schemeClr val="bg1"/>
              </a:buClr>
              <a:buFont typeface="+mj-lt"/>
              <a:buAutoNum type="arabicPeriod"/>
            </a:pPr>
            <a:r>
              <a:rPr lang="da-DK" sz="1400" dirty="0">
                <a:solidFill>
                  <a:schemeClr val="bg1"/>
                </a:solidFill>
                <a:latin typeface="Bahnschrift" panose="020B0502040204020203" pitchFamily="34" charset="0"/>
              </a:rPr>
              <a:t>Eleven har forståelse af begrebet bæredygtighed og kan relatere det til egen praksis, </a:t>
            </a:r>
          </a:p>
          <a:p>
            <a:pPr>
              <a:buClr>
                <a:schemeClr val="bg1"/>
              </a:buClr>
              <a:buFont typeface="+mj-lt"/>
              <a:buAutoNum type="arabicPeriod"/>
            </a:pPr>
            <a:r>
              <a:rPr lang="da-DK" sz="1400" dirty="0">
                <a:solidFill>
                  <a:schemeClr val="bg1"/>
                </a:solidFill>
                <a:latin typeface="Bahnschrift" panose="020B0502040204020203" pitchFamily="34" charset="0"/>
              </a:rPr>
              <a:t>Eleven har kendskab til udvalgte teorier, begreber og modeller indenfor bæredygtighed</a:t>
            </a:r>
          </a:p>
          <a:p>
            <a:pPr>
              <a:buClr>
                <a:schemeClr val="bg1"/>
              </a:buClr>
              <a:buFont typeface="+mj-lt"/>
              <a:buAutoNum type="arabicPeriod"/>
            </a:pPr>
            <a:r>
              <a:rPr lang="da-DK" sz="1400" dirty="0">
                <a:solidFill>
                  <a:schemeClr val="bg1"/>
                </a:solidFill>
                <a:latin typeface="Bahnschrift" panose="020B0502040204020203" pitchFamily="34" charset="0"/>
              </a:rPr>
              <a:t>Eleven kan reflektere over teorier, begreber og modeller om bæredygtighed set i forhold til egen praksis</a:t>
            </a:r>
          </a:p>
          <a:p>
            <a:pPr>
              <a:buClr>
                <a:schemeClr val="bg1"/>
              </a:buClr>
              <a:buFont typeface="+mj-lt"/>
              <a:buAutoNum type="arabicPeriod"/>
            </a:pPr>
            <a:r>
              <a:rPr lang="da-DK" sz="1400" dirty="0">
                <a:solidFill>
                  <a:schemeClr val="bg1"/>
                </a:solidFill>
                <a:latin typeface="Bahnschrift" panose="020B0502040204020203" pitchFamily="34" charset="0"/>
              </a:rPr>
              <a:t>Eleven har kendskab til ESG-rapportering og kan foretage beregning af udvalgte nøgletal </a:t>
            </a:r>
          </a:p>
          <a:p>
            <a:pPr>
              <a:buClr>
                <a:schemeClr val="bg1"/>
              </a:buClr>
              <a:buFont typeface="+mj-lt"/>
              <a:buAutoNum type="arabicPeriod"/>
            </a:pPr>
            <a:r>
              <a:rPr lang="da-DK" sz="1400" dirty="0">
                <a:solidFill>
                  <a:schemeClr val="bg1"/>
                </a:solidFill>
                <a:latin typeface="Bahnschrift" panose="020B0502040204020203" pitchFamily="34" charset="0"/>
              </a:rPr>
              <a:t>Eleven kan udpege områder, hvor en virksomhed kan forbedre udvalgte ESG- nøgletal. </a:t>
            </a:r>
          </a:p>
          <a:p>
            <a:pPr marL="0" indent="0">
              <a:buClr>
                <a:schemeClr val="bg1"/>
              </a:buClr>
              <a:buNone/>
            </a:pPr>
            <a:endParaRPr lang="da-DK" sz="1400" dirty="0">
              <a:solidFill>
                <a:schemeClr val="bg1"/>
              </a:solidFill>
              <a:latin typeface="Bahnschrift" panose="020B0502040204020203" pitchFamily="34" charset="0"/>
            </a:endParaRPr>
          </a:p>
        </p:txBody>
      </p:sp>
      <p:pic>
        <p:nvPicPr>
          <p:cNvPr id="8" name="Grafik 7" descr="Kundeanmeldelse">
            <a:extLst>
              <a:ext uri="{FF2B5EF4-FFF2-40B4-BE49-F238E27FC236}">
                <a16:creationId xmlns:a16="http://schemas.microsoft.com/office/drawing/2014/main" id="{C9BE0937-7318-4EFE-BE11-73F6BD120D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1311" y="689317"/>
            <a:ext cx="914400" cy="914400"/>
          </a:xfrm>
          <a:prstGeom prst="rect">
            <a:avLst/>
          </a:prstGeom>
        </p:spPr>
      </p:pic>
      <p:pic>
        <p:nvPicPr>
          <p:cNvPr id="9" name="Billede 8">
            <a:extLst>
              <a:ext uri="{FF2B5EF4-FFF2-40B4-BE49-F238E27FC236}">
                <a16:creationId xmlns:a16="http://schemas.microsoft.com/office/drawing/2014/main" id="{606267E7-976B-402C-AA6A-982FF4CEE0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147035"/>
            <a:ext cx="1107838" cy="359871"/>
          </a:xfrm>
          <a:prstGeom prst="rect">
            <a:avLst/>
          </a:prstGeom>
        </p:spPr>
      </p:pic>
    </p:spTree>
    <p:extLst>
      <p:ext uri="{BB962C8B-B14F-4D97-AF65-F5344CB8AC3E}">
        <p14:creationId xmlns:p14="http://schemas.microsoft.com/office/powerpoint/2010/main" val="1547868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C5C541F-868D-4D35-8548-37D1B043D3C9}"/>
              </a:ext>
            </a:extLst>
          </p:cNvPr>
          <p:cNvSpPr/>
          <p:nvPr/>
        </p:nvSpPr>
        <p:spPr>
          <a:xfrm>
            <a:off x="0" y="-63796"/>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Titel 1">
            <a:extLst>
              <a:ext uri="{FF2B5EF4-FFF2-40B4-BE49-F238E27FC236}">
                <a16:creationId xmlns:a16="http://schemas.microsoft.com/office/drawing/2014/main" id="{2E0CAB77-72C4-4C02-BDFB-07C396F3028D}"/>
              </a:ext>
            </a:extLst>
          </p:cNvPr>
          <p:cNvSpPr txBox="1">
            <a:spLocks/>
          </p:cNvSpPr>
          <p:nvPr/>
        </p:nvSpPr>
        <p:spPr>
          <a:xfrm>
            <a:off x="1993434" y="634695"/>
            <a:ext cx="6294756" cy="1023644"/>
          </a:xfrm>
          <a:prstGeom prst="rect">
            <a:avLst/>
          </a:prstGeom>
        </p:spPr>
        <p:txBody>
          <a:bodyPr vert="horz" lIns="91440" tIns="45720" rIns="91440" bIns="45720" rtlCol="0" anchor="ctr">
            <a:normAutofit fontScale="82500" lnSpcReduction="20000"/>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br>
              <a:rPr lang="da-DK" sz="2000" b="1" dirty="0">
                <a:effectLst/>
                <a:latin typeface="Bahnschrift" panose="020B0502040204020203" pitchFamily="34" charset="0"/>
              </a:rPr>
            </a:br>
            <a:r>
              <a:rPr lang="da-DK" sz="2000" b="1" dirty="0">
                <a:effectLst/>
                <a:latin typeface="Bahnschrift" panose="020B0502040204020203" pitchFamily="34" charset="0"/>
              </a:rPr>
              <a:t>21269: Datahåndtering</a:t>
            </a:r>
            <a:br>
              <a:rPr lang="da-DK" sz="2000" b="1" dirty="0">
                <a:effectLst/>
                <a:latin typeface="Bahnschrift" panose="020B0502040204020203" pitchFamily="34" charset="0"/>
              </a:rPr>
            </a:br>
            <a:r>
              <a:rPr lang="da-DK" sz="2000" b="1" dirty="0">
                <a:effectLst/>
                <a:latin typeface="Bahnschrift" panose="020B0502040204020203" pitchFamily="34" charset="0"/>
              </a:rPr>
              <a:t>Niveau</a:t>
            </a:r>
            <a:r>
              <a:rPr lang="da-DK" sz="2000" dirty="0">
                <a:effectLst/>
                <a:latin typeface="Bahnschrift" panose="020B0502040204020203" pitchFamily="34" charset="0"/>
              </a:rPr>
              <a:t>: Avanceret </a:t>
            </a:r>
            <a:br>
              <a:rPr lang="da-DK" sz="2000" dirty="0">
                <a:effectLst/>
                <a:latin typeface="Bahnschrift" panose="020B0502040204020203" pitchFamily="34" charset="0"/>
              </a:rPr>
            </a:br>
            <a:r>
              <a:rPr lang="da-DK" sz="2000" b="1" dirty="0">
                <a:effectLst/>
                <a:latin typeface="Bahnschrift" panose="020B0502040204020203" pitchFamily="34" charset="0"/>
              </a:rPr>
              <a:t>Varighed:</a:t>
            </a:r>
            <a:r>
              <a:rPr lang="da-DK" sz="2000" dirty="0">
                <a:effectLst/>
                <a:latin typeface="Bahnschrift" panose="020B0502040204020203" pitchFamily="34" charset="0"/>
              </a:rPr>
              <a:t> 1 uge </a:t>
            </a:r>
            <a:br>
              <a:rPr lang="da-DK" sz="1800" dirty="0">
                <a:effectLst/>
              </a:rPr>
            </a:br>
            <a:endParaRPr lang="da-DK" sz="1800" dirty="0"/>
          </a:p>
        </p:txBody>
      </p:sp>
      <p:sp>
        <p:nvSpPr>
          <p:cNvPr id="7" name="Pladsholder til indhold 2">
            <a:extLst>
              <a:ext uri="{FF2B5EF4-FFF2-40B4-BE49-F238E27FC236}">
                <a16:creationId xmlns:a16="http://schemas.microsoft.com/office/drawing/2014/main" id="{6DA10124-2289-4BB5-BB96-5ABCC2A5B5A0}"/>
              </a:ext>
            </a:extLst>
          </p:cNvPr>
          <p:cNvSpPr txBox="1">
            <a:spLocks/>
          </p:cNvSpPr>
          <p:nvPr/>
        </p:nvSpPr>
        <p:spPr>
          <a:xfrm>
            <a:off x="989769" y="2280833"/>
            <a:ext cx="7164461" cy="3583072"/>
          </a:xfrm>
          <a:prstGeom prst="rect">
            <a:avLst/>
          </a:prstGeom>
        </p:spPr>
        <p:txBody>
          <a:bodyPr vert="horz" lIns="91440" tIns="45720" rIns="91440" bIns="45720" rtlCol="0">
            <a:normAutofit lnSpcReduction="10000"/>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None/>
            </a:pPr>
            <a:r>
              <a:rPr lang="da-DK" sz="1400" dirty="0">
                <a:solidFill>
                  <a:schemeClr val="bg1"/>
                </a:solidFill>
                <a:latin typeface="Bahnschrift" panose="020B0502040204020203" pitchFamily="34" charset="0"/>
              </a:rPr>
              <a:t>Formålet med faget er, at eleven kan håndtere virksomhedens data og præsentere data, herunder visuelt, samt at eleven kan håndtere data i forhold til beskyttelse af personoplysninger.</a:t>
            </a:r>
          </a:p>
          <a:p>
            <a:pPr marL="0" indent="0">
              <a:buClr>
                <a:schemeClr val="bg1"/>
              </a:buClr>
              <a:buNone/>
            </a:pPr>
            <a:endParaRPr lang="da-DK" sz="1400" dirty="0">
              <a:solidFill>
                <a:schemeClr val="bg1"/>
              </a:solidFill>
              <a:latin typeface="Bahnschrift" panose="020B0502040204020203" pitchFamily="34" charset="0"/>
            </a:endParaRPr>
          </a:p>
          <a:p>
            <a:pPr>
              <a:buClr>
                <a:schemeClr val="bg1"/>
              </a:buClr>
              <a:buFont typeface="+mj-lt"/>
              <a:buAutoNum type="arabicPeriod"/>
            </a:pPr>
            <a:r>
              <a:rPr lang="da-DK" sz="1400" dirty="0">
                <a:solidFill>
                  <a:schemeClr val="bg1"/>
                </a:solidFill>
                <a:latin typeface="Bahnschrift" panose="020B0502040204020203" pitchFamily="34" charset="0"/>
              </a:rPr>
              <a:t>Eleven kan udpege forskellige datatyper og datakilder i virksomheden og kan anvende dem i forhold til udvalgte arbejdsopgaver. </a:t>
            </a:r>
          </a:p>
          <a:p>
            <a:pPr>
              <a:buClr>
                <a:schemeClr val="bg1"/>
              </a:buClr>
              <a:buFont typeface="+mj-lt"/>
              <a:buAutoNum type="arabicPeriod"/>
            </a:pPr>
            <a:r>
              <a:rPr lang="da-DK" sz="1400" dirty="0">
                <a:solidFill>
                  <a:schemeClr val="bg1"/>
                </a:solidFill>
                <a:latin typeface="Bahnschrift" panose="020B0502040204020203" pitchFamily="34" charset="0"/>
              </a:rPr>
              <a:t>Eleven har forståelse af dataetiske problemstillinger i forhold til indsamling af data og kan anvende grundprincipper for dataetik samt kan anvende regler om datasikkerhed og beskyttelse af personoplysninger. </a:t>
            </a:r>
          </a:p>
          <a:p>
            <a:pPr>
              <a:buClr>
                <a:schemeClr val="bg1"/>
              </a:buClr>
              <a:buFont typeface="+mj-lt"/>
              <a:buAutoNum type="arabicPeriod"/>
            </a:pPr>
            <a:r>
              <a:rPr lang="da-DK" sz="1400" dirty="0">
                <a:solidFill>
                  <a:schemeClr val="bg1"/>
                </a:solidFill>
                <a:latin typeface="Bahnschrift" panose="020B0502040204020203" pitchFamily="34" charset="0"/>
              </a:rPr>
              <a:t>Eleven kan anvende regneark til at oprette og redigere f.eks. kundelister, eleven kan analysere data om f.eks. salg ved at sortere og filtrere, eleven kan beregne nøgletal ved at anvende simple formler og eleven kan benytte funktioner til rapportering og visuel præsentation. </a:t>
            </a:r>
          </a:p>
          <a:p>
            <a:pPr>
              <a:buClr>
                <a:schemeClr val="bg1"/>
              </a:buClr>
              <a:buFont typeface="+mj-lt"/>
              <a:buAutoNum type="arabicPeriod"/>
            </a:pPr>
            <a:r>
              <a:rPr lang="da-DK" sz="1400" dirty="0">
                <a:solidFill>
                  <a:schemeClr val="bg1"/>
                </a:solidFill>
                <a:latin typeface="Bahnschrift" panose="020B0502040204020203" pitchFamily="34" charset="0"/>
              </a:rPr>
              <a:t>Eleven kan rense data i forhold til opstillede kvalitetskrav. </a:t>
            </a:r>
          </a:p>
          <a:p>
            <a:pPr>
              <a:buClr>
                <a:schemeClr val="bg1"/>
              </a:buClr>
              <a:buFont typeface="+mj-lt"/>
              <a:buAutoNum type="arabicPeriod"/>
            </a:pPr>
            <a:r>
              <a:rPr lang="da-DK" sz="1400" dirty="0">
                <a:solidFill>
                  <a:schemeClr val="bg1"/>
                </a:solidFill>
                <a:latin typeface="Bahnschrift" panose="020B0502040204020203" pitchFamily="34" charset="0"/>
              </a:rPr>
              <a:t>Eleven ved, hvordan analyse af Big Data kan bidrage til virksomhedens udvikling, herunder effektivisering af arbejdsprocesser.</a:t>
            </a:r>
          </a:p>
          <a:p>
            <a:pPr marL="0" indent="0">
              <a:buClr>
                <a:schemeClr val="bg1"/>
              </a:buClr>
              <a:buNone/>
            </a:pPr>
            <a:endParaRPr lang="da-DK" sz="1400" dirty="0">
              <a:solidFill>
                <a:schemeClr val="bg1"/>
              </a:solidFill>
              <a:latin typeface="Bahnschrift" panose="020B0502040204020203" pitchFamily="34" charset="0"/>
            </a:endParaRPr>
          </a:p>
        </p:txBody>
      </p:sp>
      <p:pic>
        <p:nvPicPr>
          <p:cNvPr id="8" name="Grafik 7" descr="Kundeanmeldelse">
            <a:extLst>
              <a:ext uri="{FF2B5EF4-FFF2-40B4-BE49-F238E27FC236}">
                <a16:creationId xmlns:a16="http://schemas.microsoft.com/office/drawing/2014/main" id="{C9BE0937-7318-4EFE-BE11-73F6BD120D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1311" y="689317"/>
            <a:ext cx="914400" cy="914400"/>
          </a:xfrm>
          <a:prstGeom prst="rect">
            <a:avLst/>
          </a:prstGeom>
        </p:spPr>
      </p:pic>
      <p:pic>
        <p:nvPicPr>
          <p:cNvPr id="9" name="Billede 8">
            <a:extLst>
              <a:ext uri="{FF2B5EF4-FFF2-40B4-BE49-F238E27FC236}">
                <a16:creationId xmlns:a16="http://schemas.microsoft.com/office/drawing/2014/main" id="{606267E7-976B-402C-AA6A-982FF4CEE0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147035"/>
            <a:ext cx="1107838" cy="359871"/>
          </a:xfrm>
          <a:prstGeom prst="rect">
            <a:avLst/>
          </a:prstGeom>
        </p:spPr>
      </p:pic>
    </p:spTree>
    <p:extLst>
      <p:ext uri="{BB962C8B-B14F-4D97-AF65-F5344CB8AC3E}">
        <p14:creationId xmlns:p14="http://schemas.microsoft.com/office/powerpoint/2010/main" val="2737107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089F6B1C-0DA3-49FA-BA6B-FA52341C9950}"/>
              </a:ext>
            </a:extLst>
          </p:cNvPr>
          <p:cNvSpPr/>
          <p:nvPr/>
        </p:nvSpPr>
        <p:spPr>
          <a:xfrm>
            <a:off x="0" y="0"/>
            <a:ext cx="9144000" cy="2009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 name="Billede 5">
            <a:extLst>
              <a:ext uri="{FF2B5EF4-FFF2-40B4-BE49-F238E27FC236}">
                <a16:creationId xmlns:a16="http://schemas.microsoft.com/office/drawing/2014/main" id="{664A1175-AD7C-4D2D-9D31-2EAFA993DB5F}"/>
              </a:ext>
            </a:extLst>
          </p:cNvPr>
          <p:cNvPicPr/>
          <p:nvPr/>
        </p:nvPicPr>
        <p:blipFill rotWithShape="1">
          <a:blip r:embed="rId2"/>
          <a:srcRect l="2319" r="5498" b="3085"/>
          <a:stretch/>
        </p:blipFill>
        <p:spPr>
          <a:xfrm>
            <a:off x="1084521" y="560194"/>
            <a:ext cx="6742408" cy="3953084"/>
          </a:xfrm>
          <a:prstGeom prst="rect">
            <a:avLst/>
          </a:prstGeom>
        </p:spPr>
      </p:pic>
      <p:sp>
        <p:nvSpPr>
          <p:cNvPr id="7" name="Rektangel 6">
            <a:extLst>
              <a:ext uri="{FF2B5EF4-FFF2-40B4-BE49-F238E27FC236}">
                <a16:creationId xmlns:a16="http://schemas.microsoft.com/office/drawing/2014/main" id="{7DDB58CA-42FF-4F58-9B0D-6FC8B71C3E13}"/>
              </a:ext>
            </a:extLst>
          </p:cNvPr>
          <p:cNvSpPr/>
          <p:nvPr/>
        </p:nvSpPr>
        <p:spPr>
          <a:xfrm>
            <a:off x="1084521" y="4848448"/>
            <a:ext cx="7010856" cy="1169551"/>
          </a:xfrm>
          <a:prstGeom prst="rect">
            <a:avLst/>
          </a:prstGeom>
        </p:spPr>
        <p:txBody>
          <a:bodyPr wrap="square">
            <a:spAutoFit/>
          </a:bodyPr>
          <a:lstStyle/>
          <a:p>
            <a:r>
              <a:rPr lang="da-DK" sz="1400" dirty="0">
                <a:latin typeface="Bahnschrift" panose="020B0502040204020203" pitchFamily="34" charset="0"/>
              </a:rPr>
              <a:t>For at få de 10 ECTS point, skal eleven op til privatist eksamen på Erhvervsakademiet Esbjerg. Prisen er kr. 2700,- </a:t>
            </a:r>
            <a:br>
              <a:rPr lang="da-DK" sz="1400" dirty="0">
                <a:latin typeface="Bahnschrift" panose="020B0502040204020203" pitchFamily="34" charset="0"/>
              </a:rPr>
            </a:br>
            <a:endParaRPr lang="da-DK" sz="1400" dirty="0">
              <a:latin typeface="Bahnschrift" panose="020B0502040204020203" pitchFamily="34" charset="0"/>
            </a:endParaRPr>
          </a:p>
          <a:p>
            <a:r>
              <a:rPr lang="da-DK" sz="1400" dirty="0">
                <a:latin typeface="Bahnschrift" panose="020B0502040204020203" pitchFamily="34" charset="0"/>
              </a:rPr>
              <a:t>Regningen sendes fra Rybners direkte til virksomheden. Ikke eleven. Faget er bundet, men </a:t>
            </a:r>
            <a:r>
              <a:rPr lang="da-DK" sz="1400" dirty="0">
                <a:solidFill>
                  <a:srgbClr val="00B050"/>
                </a:solidFill>
                <a:latin typeface="Bahnschrift" panose="020B0502040204020203" pitchFamily="34" charset="0"/>
              </a:rPr>
              <a:t>et er frivilligt at gå op til den mundtlige eksamen</a:t>
            </a:r>
            <a:r>
              <a:rPr lang="da-DK" sz="1400" dirty="0">
                <a:latin typeface="Bahnschrift" panose="020B0502040204020203" pitchFamily="34" charset="0"/>
              </a:rPr>
              <a:t>, som giver de 10 ECTS point.</a:t>
            </a:r>
          </a:p>
        </p:txBody>
      </p:sp>
      <p:sp>
        <p:nvSpPr>
          <p:cNvPr id="11" name="Rektangel 10">
            <a:extLst>
              <a:ext uri="{FF2B5EF4-FFF2-40B4-BE49-F238E27FC236}">
                <a16:creationId xmlns:a16="http://schemas.microsoft.com/office/drawing/2014/main" id="{7C4F5651-08F8-4DAE-8DFD-E3A20EE57B32}"/>
              </a:ext>
            </a:extLst>
          </p:cNvPr>
          <p:cNvSpPr/>
          <p:nvPr/>
        </p:nvSpPr>
        <p:spPr>
          <a:xfrm>
            <a:off x="7410893" y="6440125"/>
            <a:ext cx="1733107" cy="417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411760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93A1E15-36C0-4760-BE14-ED58B1D2CFA6}"/>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itel 1">
            <a:extLst>
              <a:ext uri="{FF2B5EF4-FFF2-40B4-BE49-F238E27FC236}">
                <a16:creationId xmlns:a16="http://schemas.microsoft.com/office/drawing/2014/main" id="{A33EF431-94EC-4343-906C-6F8B1984B803}"/>
              </a:ext>
            </a:extLst>
          </p:cNvPr>
          <p:cNvSpPr txBox="1">
            <a:spLocks/>
          </p:cNvSpPr>
          <p:nvPr/>
        </p:nvSpPr>
        <p:spPr>
          <a:xfrm>
            <a:off x="1447800" y="698342"/>
            <a:ext cx="7159793" cy="5425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200" dirty="0">
                <a:effectLst/>
                <a:latin typeface="Bahnschrift" panose="020B0502040204020203" pitchFamily="34" charset="0"/>
              </a:rPr>
              <a:t>4 ugers specialefag som erhvervsrettet på-bygning</a:t>
            </a:r>
            <a:endParaRPr lang="da-DK" sz="2000" dirty="0">
              <a:effectLst/>
            </a:endParaRPr>
          </a:p>
        </p:txBody>
      </p:sp>
      <p:sp>
        <p:nvSpPr>
          <p:cNvPr id="8" name="Rektangel 7">
            <a:extLst>
              <a:ext uri="{FF2B5EF4-FFF2-40B4-BE49-F238E27FC236}">
                <a16:creationId xmlns:a16="http://schemas.microsoft.com/office/drawing/2014/main" id="{7075E0EF-F8EA-4158-9220-0E2A3AB840D6}"/>
              </a:ext>
            </a:extLst>
          </p:cNvPr>
          <p:cNvSpPr/>
          <p:nvPr/>
        </p:nvSpPr>
        <p:spPr>
          <a:xfrm>
            <a:off x="682794" y="1790056"/>
            <a:ext cx="4572000" cy="369332"/>
          </a:xfrm>
          <a:prstGeom prst="rect">
            <a:avLst/>
          </a:prstGeom>
        </p:spPr>
        <p:txBody>
          <a:bodyPr>
            <a:spAutoFit/>
          </a:bodyPr>
          <a:lstStyle/>
          <a:p>
            <a:r>
              <a:rPr lang="da-DK" dirty="0">
                <a:solidFill>
                  <a:schemeClr val="bg1"/>
                </a:solidFill>
                <a:latin typeface="Bahnschrift" panose="020B0502040204020203" pitchFamily="34" charset="0"/>
              </a:rPr>
              <a:t>Rybners udbyder følgende 10 ECTS </a:t>
            </a:r>
            <a:r>
              <a:rPr lang="da-DK" sz="1600" dirty="0">
                <a:solidFill>
                  <a:schemeClr val="bg1"/>
                </a:solidFill>
                <a:latin typeface="Bahnschrift" panose="020B0502040204020203" pitchFamily="34" charset="0"/>
              </a:rPr>
              <a:t>fag:</a:t>
            </a:r>
            <a:endParaRPr lang="da-DK" dirty="0">
              <a:solidFill>
                <a:schemeClr val="bg1"/>
              </a:solidFill>
              <a:latin typeface="Bahnschrift" panose="020B0502040204020203" pitchFamily="34" charset="0"/>
            </a:endParaRPr>
          </a:p>
        </p:txBody>
      </p:sp>
      <p:graphicFrame>
        <p:nvGraphicFramePr>
          <p:cNvPr id="9" name="Tabel 8">
            <a:extLst>
              <a:ext uri="{FF2B5EF4-FFF2-40B4-BE49-F238E27FC236}">
                <a16:creationId xmlns:a16="http://schemas.microsoft.com/office/drawing/2014/main" id="{C9FCB3D1-3C9C-45C4-A049-1B812BE7D5D3}"/>
              </a:ext>
            </a:extLst>
          </p:cNvPr>
          <p:cNvGraphicFramePr>
            <a:graphicFrameLocks noGrp="1"/>
          </p:cNvGraphicFramePr>
          <p:nvPr>
            <p:extLst>
              <p:ext uri="{D42A27DB-BD31-4B8C-83A1-F6EECF244321}">
                <p14:modId xmlns:p14="http://schemas.microsoft.com/office/powerpoint/2010/main" val="1470320690"/>
              </p:ext>
            </p:extLst>
          </p:nvPr>
        </p:nvGraphicFramePr>
        <p:xfrm>
          <a:off x="1153260" y="2328322"/>
          <a:ext cx="6837479" cy="3155253"/>
        </p:xfrm>
        <a:graphic>
          <a:graphicData uri="http://schemas.openxmlformats.org/drawingml/2006/table">
            <a:tbl>
              <a:tblPr firstRow="1" bandRow="1">
                <a:tableStyleId>{69CF1AB2-1976-4502-BF36-3FF5EA218861}</a:tableStyleId>
              </a:tblPr>
              <a:tblGrid>
                <a:gridCol w="3659871">
                  <a:extLst>
                    <a:ext uri="{9D8B030D-6E8A-4147-A177-3AD203B41FA5}">
                      <a16:colId xmlns:a16="http://schemas.microsoft.com/office/drawing/2014/main" val="4006392796"/>
                    </a:ext>
                  </a:extLst>
                </a:gridCol>
                <a:gridCol w="3177608">
                  <a:extLst>
                    <a:ext uri="{9D8B030D-6E8A-4147-A177-3AD203B41FA5}">
                      <a16:colId xmlns:a16="http://schemas.microsoft.com/office/drawing/2014/main" val="3839262311"/>
                    </a:ext>
                  </a:extLst>
                </a:gridCol>
              </a:tblGrid>
              <a:tr h="692232">
                <a:tc>
                  <a:txBody>
                    <a:bodyPr/>
                    <a:lstStyle/>
                    <a:p>
                      <a:pPr>
                        <a:lnSpc>
                          <a:spcPct val="115000"/>
                        </a:lnSpc>
                        <a:spcBef>
                          <a:spcPts val="1200"/>
                        </a:spcBef>
                        <a:spcAft>
                          <a:spcPts val="0"/>
                        </a:spcAft>
                      </a:pPr>
                      <a:br>
                        <a:rPr lang="da-DK" sz="1200" dirty="0">
                          <a:solidFill>
                            <a:srgbClr val="412E50"/>
                          </a:solidFill>
                          <a:effectLst/>
                          <a:latin typeface="Bahnschrift" panose="020B0502040204020203" pitchFamily="34" charset="0"/>
                        </a:rPr>
                      </a:br>
                      <a:r>
                        <a:rPr lang="da-DK" sz="1200" dirty="0">
                          <a:solidFill>
                            <a:srgbClr val="412E50"/>
                          </a:solidFill>
                          <a:effectLst/>
                          <a:latin typeface="Bahnschrift" panose="020B0502040204020203" pitchFamily="34" charset="0"/>
                        </a:rPr>
                        <a:t>Kommunikation i praksis (16145), 1 del.</a:t>
                      </a:r>
                      <a:br>
                        <a:rPr lang="da-DK" sz="1200" dirty="0">
                          <a:solidFill>
                            <a:srgbClr val="412E50"/>
                          </a:solidFill>
                          <a:effectLst/>
                          <a:latin typeface="Bahnschrift" panose="020B0502040204020203" pitchFamily="34" charset="0"/>
                        </a:rPr>
                      </a:br>
                      <a:r>
                        <a:rPr lang="da-DK" sz="1200" dirty="0">
                          <a:solidFill>
                            <a:srgbClr val="412E50"/>
                          </a:solidFill>
                          <a:effectLst/>
                          <a:latin typeface="Bahnschrift" panose="020B0502040204020203" pitchFamily="34" charset="0"/>
                        </a:rPr>
                        <a:t>- </a:t>
                      </a:r>
                      <a:r>
                        <a:rPr lang="da-DK" sz="1200" b="0" kern="1200" dirty="0">
                          <a:solidFill>
                            <a:srgbClr val="412E50"/>
                          </a:solidFill>
                          <a:effectLst/>
                          <a:latin typeface="Bahnschrift" panose="020B0502040204020203" pitchFamily="34" charset="0"/>
                          <a:ea typeface="+mn-ea"/>
                          <a:cs typeface="+mn-cs"/>
                        </a:rPr>
                        <a:t>et obligatorisk modul fra akademiuddannelsen i ”Kommunikation og Formidling” </a:t>
                      </a:r>
                      <a:br>
                        <a:rPr lang="da-DK" sz="1200" b="0" kern="1200" dirty="0">
                          <a:solidFill>
                            <a:srgbClr val="412E50"/>
                          </a:solidFill>
                          <a:effectLst/>
                          <a:latin typeface="Bahnschrift" panose="020B0502040204020203" pitchFamily="34" charset="0"/>
                          <a:ea typeface="+mn-ea"/>
                          <a:cs typeface="+mn-cs"/>
                        </a:rPr>
                      </a:br>
                      <a:endParaRPr lang="da-DK" sz="1200" b="0" dirty="0">
                        <a:solidFill>
                          <a:srgbClr val="412E50"/>
                        </a:solidFill>
                        <a:effectLst/>
                        <a:latin typeface="Bahnschrift" panose="020B0502040204020203" pitchFamily="34" charset="0"/>
                        <a:ea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rgbClr val="412E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8B8D6"/>
                    </a:solidFill>
                  </a:tcPr>
                </a:tc>
                <a:tc>
                  <a:txBody>
                    <a:bodyPr/>
                    <a:lstStyle/>
                    <a:p>
                      <a:pPr algn="ctr"/>
                      <a:r>
                        <a:rPr lang="da-DK" sz="1800" b="1" dirty="0">
                          <a:solidFill>
                            <a:srgbClr val="412E50"/>
                          </a:solidFill>
                          <a:effectLst/>
                          <a:latin typeface="Bahnschrift" panose="020B0502040204020203" pitchFamily="34" charset="0"/>
                        </a:rPr>
                        <a:t>uge 22, 2024</a:t>
                      </a:r>
                      <a:endParaRPr lang="da-DK" sz="1600" dirty="0">
                        <a:solidFill>
                          <a:srgbClr val="412E50"/>
                        </a:solidFill>
                        <a:latin typeface="Bahnschrift" panose="020B0502040204020203" pitchFamily="34" charset="0"/>
                      </a:endParaRPr>
                    </a:p>
                  </a:txBody>
                  <a:tcPr anchor="ctr">
                    <a:lnL w="12700" cap="flat" cmpd="sng" algn="ctr">
                      <a:solidFill>
                        <a:srgbClr val="412E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171735352"/>
                  </a:ext>
                </a:extLst>
              </a:tr>
              <a:tr h="692232">
                <a:tc>
                  <a:txBody>
                    <a:bodyPr/>
                    <a:lstStyle/>
                    <a:p>
                      <a:pPr>
                        <a:lnSpc>
                          <a:spcPct val="115000"/>
                        </a:lnSpc>
                        <a:spcBef>
                          <a:spcPts val="1200"/>
                        </a:spcBef>
                        <a:spcAft>
                          <a:spcPts val="0"/>
                        </a:spcAft>
                      </a:pPr>
                      <a:br>
                        <a:rPr lang="da-DK" sz="1200" b="1" dirty="0">
                          <a:solidFill>
                            <a:srgbClr val="412E50"/>
                          </a:solidFill>
                          <a:effectLst/>
                          <a:latin typeface="Bahnschrift" panose="020B0502040204020203" pitchFamily="34" charset="0"/>
                        </a:rPr>
                      </a:br>
                      <a:r>
                        <a:rPr lang="da-DK" sz="1200" b="1" dirty="0">
                          <a:solidFill>
                            <a:srgbClr val="412E50"/>
                          </a:solidFill>
                          <a:effectLst/>
                          <a:latin typeface="Bahnschrift" panose="020B0502040204020203" pitchFamily="34" charset="0"/>
                        </a:rPr>
                        <a:t>Kommunikation i praksis (16145), 2 del.</a:t>
                      </a:r>
                      <a:br>
                        <a:rPr lang="da-DK" sz="1200" b="1" dirty="0">
                          <a:solidFill>
                            <a:srgbClr val="412E50"/>
                          </a:solidFill>
                          <a:effectLst/>
                          <a:latin typeface="Bahnschrift" panose="020B0502040204020203" pitchFamily="34" charset="0"/>
                        </a:rPr>
                      </a:br>
                      <a:r>
                        <a:rPr lang="da-DK" sz="1200" b="1" dirty="0">
                          <a:solidFill>
                            <a:srgbClr val="412E50"/>
                          </a:solidFill>
                          <a:effectLst/>
                          <a:latin typeface="Bahnschrift" panose="020B0502040204020203" pitchFamily="34" charset="0"/>
                        </a:rPr>
                        <a:t>- </a:t>
                      </a:r>
                      <a:r>
                        <a:rPr lang="da-DK" sz="1200" b="0" kern="1200" dirty="0">
                          <a:solidFill>
                            <a:srgbClr val="412E50"/>
                          </a:solidFill>
                          <a:effectLst/>
                          <a:latin typeface="Bahnschrift" panose="020B0502040204020203" pitchFamily="34" charset="0"/>
                          <a:ea typeface="+mn-ea"/>
                          <a:cs typeface="+mn-cs"/>
                        </a:rPr>
                        <a:t>et obligatorisk modul fra akademiuddannelsen i ”Kommunikation og Formidling” </a:t>
                      </a:r>
                      <a:br>
                        <a:rPr lang="da-DK" sz="1200" b="0" kern="1200" dirty="0">
                          <a:solidFill>
                            <a:srgbClr val="412E50"/>
                          </a:solidFill>
                          <a:effectLst/>
                          <a:latin typeface="Bahnschrift" panose="020B0502040204020203" pitchFamily="34" charset="0"/>
                          <a:ea typeface="+mn-ea"/>
                          <a:cs typeface="+mn-cs"/>
                        </a:rPr>
                      </a:br>
                      <a:endParaRPr lang="da-DK" sz="1200" b="0" dirty="0">
                        <a:solidFill>
                          <a:srgbClr val="412E50"/>
                        </a:solidFill>
                        <a:effectLst/>
                        <a:latin typeface="Bahnschrift" panose="020B0502040204020203" pitchFamily="34" charset="0"/>
                        <a:ea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rgbClr val="412E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2EE"/>
                    </a:solidFill>
                  </a:tcPr>
                </a:tc>
                <a:tc>
                  <a:txBody>
                    <a:bodyPr/>
                    <a:lstStyle/>
                    <a:p>
                      <a:pPr algn="ctr"/>
                      <a:r>
                        <a:rPr lang="da-DK" sz="1800" b="1" dirty="0">
                          <a:solidFill>
                            <a:srgbClr val="412E50"/>
                          </a:solidFill>
                          <a:effectLst/>
                          <a:latin typeface="Bahnschrift" panose="020B0502040204020203" pitchFamily="34" charset="0"/>
                        </a:rPr>
                        <a:t>uge 39, 2024</a:t>
                      </a:r>
                      <a:endParaRPr lang="da-DK" sz="1600" dirty="0">
                        <a:solidFill>
                          <a:srgbClr val="412E50"/>
                        </a:solidFill>
                        <a:latin typeface="Bahnschrift" panose="020B0502040204020203" pitchFamily="34" charset="0"/>
                      </a:endParaRPr>
                    </a:p>
                  </a:txBody>
                  <a:tcPr anchor="ctr">
                    <a:lnL w="12700" cap="flat" cmpd="sng" algn="ctr">
                      <a:solidFill>
                        <a:srgbClr val="412E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2EE"/>
                    </a:solidFill>
                  </a:tcPr>
                </a:tc>
                <a:extLst>
                  <a:ext uri="{0D108BD9-81ED-4DB2-BD59-A6C34878D82A}">
                    <a16:rowId xmlns:a16="http://schemas.microsoft.com/office/drawing/2014/main" val="445921672"/>
                  </a:ext>
                </a:extLst>
              </a:tr>
              <a:tr h="562461">
                <a:tc>
                  <a:txBody>
                    <a:bodyPr/>
                    <a:lstStyle/>
                    <a:p>
                      <a:pPr>
                        <a:lnSpc>
                          <a:spcPct val="115000"/>
                        </a:lnSpc>
                        <a:spcBef>
                          <a:spcPts val="1200"/>
                        </a:spcBef>
                        <a:spcAft>
                          <a:spcPts val="0"/>
                        </a:spcAft>
                        <a:tabLst>
                          <a:tab pos="3352800" algn="l"/>
                        </a:tabLst>
                      </a:pPr>
                      <a:br>
                        <a:rPr lang="da-DK" sz="1200" b="1" dirty="0">
                          <a:solidFill>
                            <a:srgbClr val="412E50"/>
                          </a:solidFill>
                          <a:effectLst/>
                          <a:latin typeface="Bahnschrift" panose="020B0502040204020203" pitchFamily="34" charset="0"/>
                        </a:rPr>
                      </a:br>
                      <a:r>
                        <a:rPr lang="da-DK" sz="1200" b="1" dirty="0">
                          <a:solidFill>
                            <a:srgbClr val="412E50"/>
                          </a:solidFill>
                          <a:effectLst/>
                          <a:latin typeface="Bahnschrift" panose="020B0502040204020203" pitchFamily="34" charset="0"/>
                        </a:rPr>
                        <a:t>Projektstyring  i praksis (16146) (1 uge i alt)</a:t>
                      </a:r>
                      <a:br>
                        <a:rPr lang="da-DK" sz="1200" b="1" dirty="0">
                          <a:solidFill>
                            <a:srgbClr val="412E50"/>
                          </a:solidFill>
                          <a:effectLst/>
                          <a:latin typeface="Bahnschrift" panose="020B0502040204020203" pitchFamily="34" charset="0"/>
                        </a:rPr>
                      </a:br>
                      <a:r>
                        <a:rPr lang="da-DK" sz="1200" b="1" dirty="0">
                          <a:solidFill>
                            <a:srgbClr val="412E50"/>
                          </a:solidFill>
                          <a:effectLst/>
                          <a:latin typeface="Bahnschrift" panose="020B0502040204020203" pitchFamily="34" charset="0"/>
                        </a:rPr>
                        <a:t>- </a:t>
                      </a:r>
                      <a:r>
                        <a:rPr lang="da-DK" sz="1200" b="0" kern="1200" dirty="0">
                          <a:solidFill>
                            <a:srgbClr val="412E50"/>
                          </a:solidFill>
                          <a:effectLst/>
                          <a:latin typeface="Bahnschrift" panose="020B0502040204020203" pitchFamily="34" charset="0"/>
                          <a:ea typeface="+mn-ea"/>
                          <a:cs typeface="+mn-cs"/>
                        </a:rPr>
                        <a:t>et valgfag fra akademiuddannelsen i ”Ledelse”</a:t>
                      </a:r>
                      <a:br>
                        <a:rPr lang="da-DK" sz="1200" b="0" kern="1200" dirty="0">
                          <a:solidFill>
                            <a:srgbClr val="412E50"/>
                          </a:solidFill>
                          <a:effectLst/>
                          <a:latin typeface="Bahnschrift" panose="020B0502040204020203" pitchFamily="34" charset="0"/>
                          <a:ea typeface="+mn-ea"/>
                          <a:cs typeface="+mn-cs"/>
                        </a:rPr>
                      </a:br>
                      <a:endParaRPr lang="da-DK" sz="1200" b="0" dirty="0">
                        <a:solidFill>
                          <a:srgbClr val="412E50"/>
                        </a:solidFill>
                        <a:effectLst/>
                        <a:latin typeface="Bahnschrift" panose="020B0502040204020203" pitchFamily="34" charset="0"/>
                        <a:ea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rgbClr val="412E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8B8D6"/>
                    </a:solidFill>
                  </a:tcPr>
                </a:tc>
                <a:tc>
                  <a:txBody>
                    <a:bodyPr/>
                    <a:lstStyle/>
                    <a:p>
                      <a:pPr algn="ctr"/>
                      <a:r>
                        <a:rPr lang="da-DK" sz="1800" b="1" dirty="0">
                          <a:solidFill>
                            <a:srgbClr val="412E50"/>
                          </a:solidFill>
                          <a:effectLst/>
                          <a:latin typeface="Bahnschrift" panose="020B0502040204020203" pitchFamily="34" charset="0"/>
                        </a:rPr>
                        <a:t>uge 46, 2024</a:t>
                      </a:r>
                      <a:endParaRPr lang="da-DK" sz="1600" dirty="0">
                        <a:solidFill>
                          <a:srgbClr val="412E50"/>
                        </a:solidFill>
                        <a:latin typeface="Bahnschrift" panose="020B0502040204020203" pitchFamily="34" charset="0"/>
                      </a:endParaRPr>
                    </a:p>
                  </a:txBody>
                  <a:tcPr anchor="ctr">
                    <a:lnL w="12700" cap="flat" cmpd="sng" algn="ctr">
                      <a:solidFill>
                        <a:srgbClr val="412E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3384988829"/>
                  </a:ext>
                </a:extLst>
              </a:tr>
            </a:tbl>
          </a:graphicData>
        </a:graphic>
      </p:graphicFrame>
      <p:pic>
        <p:nvPicPr>
          <p:cNvPr id="10" name="Billede 9">
            <a:extLst>
              <a:ext uri="{FF2B5EF4-FFF2-40B4-BE49-F238E27FC236}">
                <a16:creationId xmlns:a16="http://schemas.microsoft.com/office/drawing/2014/main" id="{8B3F7D48-6505-4696-8FAF-4DDD965D5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pic>
        <p:nvPicPr>
          <p:cNvPr id="11" name="Grafik 10" descr="Rejsetaske">
            <a:extLst>
              <a:ext uri="{FF2B5EF4-FFF2-40B4-BE49-F238E27FC236}">
                <a16:creationId xmlns:a16="http://schemas.microsoft.com/office/drawing/2014/main" id="{79B135F8-0930-4D7D-B7F4-5F09A3E38C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2794" y="634727"/>
            <a:ext cx="647700" cy="647700"/>
          </a:xfrm>
          <a:prstGeom prst="rect">
            <a:avLst/>
          </a:prstGeom>
        </p:spPr>
      </p:pic>
      <p:sp>
        <p:nvSpPr>
          <p:cNvPr id="4" name="Pladsholder til slidenummer 3"/>
          <p:cNvSpPr>
            <a:spLocks noGrp="1"/>
          </p:cNvSpPr>
          <p:nvPr>
            <p:ph type="sldNum" sz="quarter" idx="12"/>
          </p:nvPr>
        </p:nvSpPr>
        <p:spPr/>
        <p:txBody>
          <a:bodyPr/>
          <a:lstStyle/>
          <a:p>
            <a:fld id="{E94956E9-C9BB-4A42-8F5B-E48AA9AA1C17}" type="slidenum">
              <a:rPr lang="da-DK" smtClean="0"/>
              <a:t>15</a:t>
            </a:fld>
            <a:endParaRPr lang="da-DK" dirty="0"/>
          </a:p>
        </p:txBody>
      </p:sp>
    </p:spTree>
    <p:extLst>
      <p:ext uri="{BB962C8B-B14F-4D97-AF65-F5344CB8AC3E}">
        <p14:creationId xmlns:p14="http://schemas.microsoft.com/office/powerpoint/2010/main" val="2059141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C5C541F-868D-4D35-8548-37D1B043D3C9}"/>
              </a:ext>
            </a:extLst>
          </p:cNvPr>
          <p:cNvSpPr/>
          <p:nvPr/>
        </p:nvSpPr>
        <p:spPr>
          <a:xfrm>
            <a:off x="0" y="12201"/>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Titel 1">
            <a:extLst>
              <a:ext uri="{FF2B5EF4-FFF2-40B4-BE49-F238E27FC236}">
                <a16:creationId xmlns:a16="http://schemas.microsoft.com/office/drawing/2014/main" id="{2E0CAB77-72C4-4C02-BDFB-07C396F3028D}"/>
              </a:ext>
            </a:extLst>
          </p:cNvPr>
          <p:cNvSpPr txBox="1">
            <a:spLocks/>
          </p:cNvSpPr>
          <p:nvPr/>
        </p:nvSpPr>
        <p:spPr>
          <a:xfrm>
            <a:off x="1993434" y="634695"/>
            <a:ext cx="6294756" cy="1023644"/>
          </a:xfrm>
          <a:prstGeom prst="rect">
            <a:avLst/>
          </a:prstGeom>
        </p:spPr>
        <p:txBody>
          <a:bodyPr vert="horz" lIns="91440" tIns="45720" rIns="91440" bIns="45720" rtlCol="0" anchor="ctr">
            <a:normAutofit fontScale="82500" lnSpcReduction="20000"/>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br>
              <a:rPr lang="da-DK" sz="2000" b="1" dirty="0">
                <a:effectLst/>
                <a:latin typeface="Bahnschrift" panose="020B0502040204020203" pitchFamily="34" charset="0"/>
              </a:rPr>
            </a:br>
            <a:r>
              <a:rPr lang="da-DK" sz="2000" b="1" dirty="0">
                <a:effectLst/>
                <a:latin typeface="Bahnschrift" panose="020B0502040204020203" pitchFamily="34" charset="0"/>
              </a:rPr>
              <a:t>16145 Kommunikation i praksis</a:t>
            </a:r>
            <a:br>
              <a:rPr lang="da-DK" sz="2000" b="1" dirty="0">
                <a:effectLst/>
                <a:latin typeface="Bahnschrift" panose="020B0502040204020203" pitchFamily="34" charset="0"/>
              </a:rPr>
            </a:br>
            <a:r>
              <a:rPr lang="da-DK" sz="2000" b="1" dirty="0">
                <a:effectLst/>
                <a:latin typeface="Bahnschrift" panose="020B0502040204020203" pitchFamily="34" charset="0"/>
              </a:rPr>
              <a:t>Niveau</a:t>
            </a:r>
            <a:r>
              <a:rPr lang="da-DK" sz="2000" dirty="0">
                <a:effectLst/>
                <a:latin typeface="Bahnschrift" panose="020B0502040204020203" pitchFamily="34" charset="0"/>
              </a:rPr>
              <a:t>: Ekspert (10 ECTS fra kommunikation og formidling)</a:t>
            </a:r>
            <a:br>
              <a:rPr lang="da-DK" sz="2000" dirty="0">
                <a:effectLst/>
                <a:latin typeface="Bahnschrift" panose="020B0502040204020203" pitchFamily="34" charset="0"/>
              </a:rPr>
            </a:br>
            <a:r>
              <a:rPr lang="da-DK" sz="2000" b="1" dirty="0">
                <a:effectLst/>
                <a:latin typeface="Bahnschrift" panose="020B0502040204020203" pitchFamily="34" charset="0"/>
              </a:rPr>
              <a:t>Varighed:</a:t>
            </a:r>
            <a:r>
              <a:rPr lang="da-DK" sz="2000" dirty="0">
                <a:effectLst/>
                <a:latin typeface="Bahnschrift" panose="020B0502040204020203" pitchFamily="34" charset="0"/>
              </a:rPr>
              <a:t> 2,0 uger</a:t>
            </a:r>
            <a:br>
              <a:rPr lang="da-DK" sz="1800" dirty="0">
                <a:effectLst/>
              </a:rPr>
            </a:br>
            <a:endParaRPr lang="da-DK" sz="1800" dirty="0"/>
          </a:p>
        </p:txBody>
      </p:sp>
      <p:sp>
        <p:nvSpPr>
          <p:cNvPr id="7" name="Pladsholder til indhold 2">
            <a:extLst>
              <a:ext uri="{FF2B5EF4-FFF2-40B4-BE49-F238E27FC236}">
                <a16:creationId xmlns:a16="http://schemas.microsoft.com/office/drawing/2014/main" id="{6DA10124-2289-4BB5-BB96-5ABCC2A5B5A0}"/>
              </a:ext>
            </a:extLst>
          </p:cNvPr>
          <p:cNvSpPr txBox="1">
            <a:spLocks/>
          </p:cNvSpPr>
          <p:nvPr/>
        </p:nvSpPr>
        <p:spPr>
          <a:xfrm>
            <a:off x="989769" y="2280833"/>
            <a:ext cx="7164461" cy="3583072"/>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bg1"/>
              </a:buClr>
              <a:buFont typeface="+mj-lt"/>
              <a:buAutoNum type="arabicPeriod"/>
            </a:pPr>
            <a:r>
              <a:rPr lang="da-DK" sz="1400" dirty="0">
                <a:solidFill>
                  <a:schemeClr val="bg1"/>
                </a:solidFill>
                <a:latin typeface="Bahnschrift" panose="020B0502040204020203" pitchFamily="34" charset="0"/>
              </a:rPr>
              <a:t>Eleven kan anvende udbredte planlægnings- og formidlingsværktøjer i opgaveløsningen </a:t>
            </a:r>
          </a:p>
          <a:p>
            <a:pPr>
              <a:buClr>
                <a:schemeClr val="bg1"/>
              </a:buClr>
              <a:buFont typeface="+mj-lt"/>
              <a:buAutoNum type="arabicPeriod"/>
            </a:pPr>
            <a:r>
              <a:rPr lang="da-DK" sz="1400" dirty="0">
                <a:solidFill>
                  <a:schemeClr val="bg1"/>
                </a:solidFill>
                <a:latin typeface="Bahnschrift" panose="020B0502040204020203" pitchFamily="34" charset="0"/>
              </a:rPr>
              <a:t>Eleven har viden om kommunikationens dynamiske processer i forhold til egen rolle samt i modtagers optik</a:t>
            </a:r>
          </a:p>
          <a:p>
            <a:pPr>
              <a:buClr>
                <a:schemeClr val="bg1"/>
              </a:buClr>
              <a:buFont typeface="+mj-lt"/>
              <a:buAutoNum type="arabicPeriod"/>
            </a:pPr>
            <a:r>
              <a:rPr lang="da-DK" sz="1400" dirty="0">
                <a:solidFill>
                  <a:schemeClr val="bg1"/>
                </a:solidFill>
                <a:latin typeface="Bahnschrift" panose="020B0502040204020203" pitchFamily="34" charset="0"/>
              </a:rPr>
              <a:t>Eleven har forståelse af verbal og nonverbal kommunikation </a:t>
            </a:r>
          </a:p>
          <a:p>
            <a:pPr>
              <a:buClr>
                <a:schemeClr val="bg1"/>
              </a:buClr>
              <a:buFont typeface="+mj-lt"/>
              <a:buAutoNum type="arabicPeriod"/>
            </a:pPr>
            <a:r>
              <a:rPr lang="da-DK" sz="1400" dirty="0">
                <a:solidFill>
                  <a:schemeClr val="bg1"/>
                </a:solidFill>
                <a:latin typeface="Bahnschrift" panose="020B0502040204020203" pitchFamily="34" charset="0"/>
              </a:rPr>
              <a:t>Eleven kan analysere og vurdere kommunikationsopgaven med henblik på en professionel løsning af denne </a:t>
            </a:r>
          </a:p>
          <a:p>
            <a:pPr>
              <a:buClr>
                <a:schemeClr val="bg1"/>
              </a:buClr>
              <a:buFont typeface="+mj-lt"/>
              <a:buAutoNum type="arabicPeriod"/>
            </a:pPr>
            <a:r>
              <a:rPr lang="da-DK" sz="1400" dirty="0">
                <a:solidFill>
                  <a:schemeClr val="bg1"/>
                </a:solidFill>
                <a:latin typeface="Bahnschrift" panose="020B0502040204020203" pitchFamily="34" charset="0"/>
              </a:rPr>
              <a:t>Eleven kan analysere og anvende sproget målrettet i forhold til den enkelte opgave </a:t>
            </a:r>
          </a:p>
          <a:p>
            <a:pPr>
              <a:buClr>
                <a:schemeClr val="bg1"/>
              </a:buClr>
              <a:buFont typeface="+mj-lt"/>
              <a:buAutoNum type="arabicPeriod"/>
            </a:pPr>
            <a:r>
              <a:rPr lang="da-DK" sz="1400" dirty="0">
                <a:solidFill>
                  <a:schemeClr val="bg1"/>
                </a:solidFill>
                <a:latin typeface="Bahnschrift" panose="020B0502040204020203" pitchFamily="34" charset="0"/>
              </a:rPr>
              <a:t>Eleven kan reflektere over egen personlig kommunikation </a:t>
            </a:r>
          </a:p>
          <a:p>
            <a:pPr>
              <a:buClr>
                <a:schemeClr val="bg1"/>
              </a:buClr>
              <a:buFont typeface="+mj-lt"/>
              <a:buAutoNum type="arabicPeriod"/>
            </a:pPr>
            <a:r>
              <a:rPr lang="da-DK" sz="1400" dirty="0">
                <a:solidFill>
                  <a:schemeClr val="bg1"/>
                </a:solidFill>
                <a:latin typeface="Bahnschrift" panose="020B0502040204020203" pitchFamily="34" charset="0"/>
              </a:rPr>
              <a:t>Eleven kan analysere og vurdere skriftlig, verbal og digital kommunikation i forhold til kommunikationens kontekst </a:t>
            </a:r>
          </a:p>
          <a:p>
            <a:pPr>
              <a:buClr>
                <a:schemeClr val="bg1"/>
              </a:buClr>
              <a:buFont typeface="+mj-lt"/>
              <a:buAutoNum type="arabicPeriod"/>
            </a:pPr>
            <a:r>
              <a:rPr lang="da-DK" sz="1400" dirty="0">
                <a:solidFill>
                  <a:schemeClr val="bg1"/>
                </a:solidFill>
                <a:latin typeface="Bahnschrift" panose="020B0502040204020203" pitchFamily="34" charset="0"/>
              </a:rPr>
              <a:t>Eleven kan selvstændigt anvende relevante modeller og værktøjer til udarbejdelse af skriftlige og digitale daglige kommunikationsopgaver</a:t>
            </a:r>
          </a:p>
        </p:txBody>
      </p:sp>
      <p:pic>
        <p:nvPicPr>
          <p:cNvPr id="8" name="Grafik 7" descr="Kundeanmeldelse">
            <a:extLst>
              <a:ext uri="{FF2B5EF4-FFF2-40B4-BE49-F238E27FC236}">
                <a16:creationId xmlns:a16="http://schemas.microsoft.com/office/drawing/2014/main" id="{C9BE0937-7318-4EFE-BE11-73F6BD120D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1311" y="689317"/>
            <a:ext cx="914400" cy="914400"/>
          </a:xfrm>
          <a:prstGeom prst="rect">
            <a:avLst/>
          </a:prstGeom>
        </p:spPr>
      </p:pic>
      <p:pic>
        <p:nvPicPr>
          <p:cNvPr id="9" name="Billede 8">
            <a:extLst>
              <a:ext uri="{FF2B5EF4-FFF2-40B4-BE49-F238E27FC236}">
                <a16:creationId xmlns:a16="http://schemas.microsoft.com/office/drawing/2014/main" id="{606267E7-976B-402C-AA6A-982FF4CEE0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147035"/>
            <a:ext cx="1107838" cy="359871"/>
          </a:xfrm>
          <a:prstGeom prst="rect">
            <a:avLst/>
          </a:prstGeom>
        </p:spPr>
      </p:pic>
    </p:spTree>
    <p:extLst>
      <p:ext uri="{BB962C8B-B14F-4D97-AF65-F5344CB8AC3E}">
        <p14:creationId xmlns:p14="http://schemas.microsoft.com/office/powerpoint/2010/main" val="1018004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D67ABD2-0661-4141-8367-16755FCBEFB0}"/>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Rektangel 5">
            <a:extLst>
              <a:ext uri="{FF2B5EF4-FFF2-40B4-BE49-F238E27FC236}">
                <a16:creationId xmlns:a16="http://schemas.microsoft.com/office/drawing/2014/main" id="{8A4ADE49-0DB8-4C8B-856D-E6720C7EF502}"/>
              </a:ext>
            </a:extLst>
          </p:cNvPr>
          <p:cNvSpPr/>
          <p:nvPr/>
        </p:nvSpPr>
        <p:spPr>
          <a:xfrm>
            <a:off x="0" y="0"/>
            <a:ext cx="9144000" cy="1115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7" name="Billede 6">
            <a:extLst>
              <a:ext uri="{FF2B5EF4-FFF2-40B4-BE49-F238E27FC236}">
                <a16:creationId xmlns:a16="http://schemas.microsoft.com/office/drawing/2014/main" id="{7B5BB0A3-1489-4595-9089-AF7384622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
        <p:nvSpPr>
          <p:cNvPr id="8" name="Titel 1">
            <a:extLst>
              <a:ext uri="{FF2B5EF4-FFF2-40B4-BE49-F238E27FC236}">
                <a16:creationId xmlns:a16="http://schemas.microsoft.com/office/drawing/2014/main" id="{3EC211B7-DF02-445E-A9D5-4F1431A6D2FB}"/>
              </a:ext>
            </a:extLst>
          </p:cNvPr>
          <p:cNvSpPr txBox="1">
            <a:spLocks/>
          </p:cNvSpPr>
          <p:nvPr/>
        </p:nvSpPr>
        <p:spPr>
          <a:xfrm>
            <a:off x="2080470" y="711745"/>
            <a:ext cx="7533838"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1800" b="1" dirty="0">
                <a:solidFill>
                  <a:srgbClr val="412E50"/>
                </a:solidFill>
                <a:effectLst/>
                <a:latin typeface="Bahnschrift" panose="020B0502040204020203" pitchFamily="34" charset="0"/>
              </a:rPr>
              <a:t>16146 Projektstyring i praksis</a:t>
            </a:r>
            <a:br>
              <a:rPr lang="da-DK" sz="1800" b="1" dirty="0">
                <a:solidFill>
                  <a:srgbClr val="412E50"/>
                </a:solidFill>
                <a:effectLst/>
                <a:latin typeface="Bahnschrift" panose="020B0502040204020203" pitchFamily="34" charset="0"/>
              </a:rPr>
            </a:br>
            <a:r>
              <a:rPr lang="da-DK" sz="1800" b="1" dirty="0">
                <a:solidFill>
                  <a:srgbClr val="412E50"/>
                </a:solidFill>
                <a:effectLst/>
                <a:latin typeface="Bahnschrift" panose="020B0502040204020203" pitchFamily="34" charset="0"/>
              </a:rPr>
              <a:t>Niveau</a:t>
            </a:r>
            <a:r>
              <a:rPr lang="da-DK" sz="1800" dirty="0">
                <a:solidFill>
                  <a:srgbClr val="412E50"/>
                </a:solidFill>
                <a:effectLst/>
                <a:latin typeface="Bahnschrift" panose="020B0502040204020203" pitchFamily="34" charset="0"/>
              </a:rPr>
              <a:t>: Ekspert (10 ECTS fra Ledelse)</a:t>
            </a:r>
            <a:br>
              <a:rPr lang="da-DK" sz="1800" dirty="0">
                <a:solidFill>
                  <a:srgbClr val="412E50"/>
                </a:solidFill>
                <a:effectLst/>
                <a:latin typeface="Bahnschrift" panose="020B0502040204020203" pitchFamily="34" charset="0"/>
              </a:rPr>
            </a:br>
            <a:r>
              <a:rPr lang="da-DK" sz="1800" b="1" dirty="0">
                <a:solidFill>
                  <a:srgbClr val="412E50"/>
                </a:solidFill>
                <a:effectLst/>
                <a:latin typeface="Bahnschrift" panose="020B0502040204020203" pitchFamily="34" charset="0"/>
              </a:rPr>
              <a:t>Varighed:</a:t>
            </a:r>
            <a:r>
              <a:rPr lang="da-DK" sz="1800" dirty="0">
                <a:solidFill>
                  <a:srgbClr val="412E50"/>
                </a:solidFill>
                <a:effectLst/>
                <a:latin typeface="Bahnschrift" panose="020B0502040204020203" pitchFamily="34" charset="0"/>
              </a:rPr>
              <a:t> 1,0 uger</a:t>
            </a:r>
          </a:p>
        </p:txBody>
      </p:sp>
      <p:sp>
        <p:nvSpPr>
          <p:cNvPr id="9" name="Pladsholder til indhold 2">
            <a:extLst>
              <a:ext uri="{FF2B5EF4-FFF2-40B4-BE49-F238E27FC236}">
                <a16:creationId xmlns:a16="http://schemas.microsoft.com/office/drawing/2014/main" id="{79E39350-52FE-4211-A902-A25180CE99EC}"/>
              </a:ext>
            </a:extLst>
          </p:cNvPr>
          <p:cNvSpPr txBox="1">
            <a:spLocks/>
          </p:cNvSpPr>
          <p:nvPr/>
        </p:nvSpPr>
        <p:spPr>
          <a:xfrm>
            <a:off x="884776" y="2165142"/>
            <a:ext cx="7374447" cy="3320730"/>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buFont typeface="+mj-lt"/>
              <a:buAutoNum type="arabicPeriod"/>
            </a:pPr>
            <a:r>
              <a:rPr lang="da-DK" sz="1400" dirty="0">
                <a:solidFill>
                  <a:srgbClr val="4B355D"/>
                </a:solidFill>
                <a:latin typeface="Bahnschrift" panose="020B0502040204020203" pitchFamily="34" charset="0"/>
              </a:rPr>
              <a:t>Eleven kan iagttage og indsamle empiri om projektkoordinering og styring samt relatere empirien til egen organisation og til egne ledelsesmæssige forhold, udfordringer og tiltag på en relevant måde</a:t>
            </a:r>
            <a:br>
              <a:rPr lang="da-DK" sz="1400" dirty="0">
                <a:solidFill>
                  <a:srgbClr val="4B355D"/>
                </a:solidFill>
                <a:latin typeface="Bahnschrift" panose="020B0502040204020203" pitchFamily="34" charset="0"/>
              </a:rPr>
            </a:br>
            <a:endParaRPr lang="da-DK" sz="1400" dirty="0">
              <a:solidFill>
                <a:srgbClr val="4B355D"/>
              </a:solidFill>
              <a:latin typeface="Bahnschrift" panose="020B0502040204020203" pitchFamily="34" charset="0"/>
            </a:endParaRPr>
          </a:p>
          <a:p>
            <a:pPr marL="457200" indent="-457200">
              <a:buFont typeface="+mj-lt"/>
              <a:buAutoNum type="arabicPeriod"/>
            </a:pPr>
            <a:r>
              <a:rPr lang="da-DK" sz="1400" dirty="0">
                <a:solidFill>
                  <a:srgbClr val="4B355D"/>
                </a:solidFill>
                <a:latin typeface="Bahnschrift" panose="020B0502040204020203" pitchFamily="34" charset="0"/>
              </a:rPr>
              <a:t>Eleven kan indgå naturligt i udviklingsorienterede og/eller tværfaglige arbejdsprocesser inden for projektstyring </a:t>
            </a:r>
            <a:br>
              <a:rPr lang="da-DK" sz="1400" dirty="0">
                <a:solidFill>
                  <a:srgbClr val="4B355D"/>
                </a:solidFill>
                <a:latin typeface="Bahnschrift" panose="020B0502040204020203" pitchFamily="34" charset="0"/>
              </a:rPr>
            </a:br>
            <a:endParaRPr lang="da-DK" sz="1400" dirty="0">
              <a:solidFill>
                <a:srgbClr val="4B355D"/>
              </a:solidFill>
              <a:latin typeface="Bahnschrift" panose="020B0502040204020203" pitchFamily="34" charset="0"/>
            </a:endParaRPr>
          </a:p>
          <a:p>
            <a:pPr marL="457200" indent="-457200">
              <a:buFont typeface="+mj-lt"/>
              <a:buAutoNum type="arabicPeriod"/>
            </a:pPr>
            <a:r>
              <a:rPr lang="da-DK" sz="1400" dirty="0">
                <a:solidFill>
                  <a:srgbClr val="4B355D"/>
                </a:solidFill>
                <a:latin typeface="Bahnschrift" panose="020B0502040204020203" pitchFamily="34" charset="0"/>
              </a:rPr>
              <a:t>Eleven kan varetage planlægningsfunktioner i relation til projektdeltagelse i praksis </a:t>
            </a:r>
            <a:br>
              <a:rPr lang="da-DK" sz="1400" dirty="0">
                <a:solidFill>
                  <a:srgbClr val="4B355D"/>
                </a:solidFill>
                <a:latin typeface="Bahnschrift" panose="020B0502040204020203" pitchFamily="34" charset="0"/>
              </a:rPr>
            </a:br>
            <a:endParaRPr lang="da-DK" sz="1400" dirty="0">
              <a:solidFill>
                <a:srgbClr val="4B355D"/>
              </a:solidFill>
              <a:latin typeface="Bahnschrift" panose="020B0502040204020203" pitchFamily="34" charset="0"/>
            </a:endParaRPr>
          </a:p>
          <a:p>
            <a:pPr marL="457200" indent="-457200">
              <a:buFont typeface="+mj-lt"/>
              <a:buAutoNum type="arabicPeriod"/>
            </a:pPr>
            <a:r>
              <a:rPr lang="da-DK" sz="1400" dirty="0">
                <a:solidFill>
                  <a:srgbClr val="4B355D"/>
                </a:solidFill>
                <a:latin typeface="Bahnschrift" panose="020B0502040204020203" pitchFamily="34" charset="0"/>
              </a:rPr>
              <a:t>Eleven kan identificere og udvikle egne muligheder for fortsat videreuddannelse i forskellige læringsmiljøer - formel og uformel læring i forskellige kontekster</a:t>
            </a:r>
            <a:br>
              <a:rPr lang="da-DK" sz="1400" dirty="0">
                <a:solidFill>
                  <a:srgbClr val="4B355D"/>
                </a:solidFill>
                <a:latin typeface="Bahnschrift" panose="020B0502040204020203" pitchFamily="34" charset="0"/>
              </a:rPr>
            </a:br>
            <a:endParaRPr lang="da-DK" sz="1400" dirty="0">
              <a:solidFill>
                <a:srgbClr val="4B355D"/>
              </a:solidFill>
              <a:latin typeface="Bahnschrift" panose="020B0502040204020203" pitchFamily="34" charset="0"/>
            </a:endParaRPr>
          </a:p>
          <a:p>
            <a:pPr marL="457200" indent="-457200">
              <a:buFont typeface="+mj-lt"/>
              <a:buAutoNum type="arabicPeriod"/>
            </a:pPr>
            <a:r>
              <a:rPr lang="da-DK" sz="1400" dirty="0">
                <a:solidFill>
                  <a:srgbClr val="4B355D"/>
                </a:solidFill>
                <a:latin typeface="Bahnschrift" panose="020B0502040204020203" pitchFamily="34" charset="0"/>
              </a:rPr>
              <a:t>Eleven kan i en struktureret sammenhæng udvikle egen ledelsespraksis inden for projektområdet</a:t>
            </a:r>
          </a:p>
        </p:txBody>
      </p:sp>
      <p:pic>
        <p:nvPicPr>
          <p:cNvPr id="10" name="Grafik 9" descr="Klasseværelse">
            <a:extLst>
              <a:ext uri="{FF2B5EF4-FFF2-40B4-BE49-F238E27FC236}">
                <a16:creationId xmlns:a16="http://schemas.microsoft.com/office/drawing/2014/main" id="{9F6E2463-73EA-4694-86B2-815CCA12B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567" y="766367"/>
            <a:ext cx="914400" cy="914400"/>
          </a:xfrm>
          <a:prstGeom prst="rect">
            <a:avLst/>
          </a:prstGeom>
        </p:spPr>
      </p:pic>
    </p:spTree>
    <p:extLst>
      <p:ext uri="{BB962C8B-B14F-4D97-AF65-F5344CB8AC3E}">
        <p14:creationId xmlns:p14="http://schemas.microsoft.com/office/powerpoint/2010/main" val="1292125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D8B34B75-952B-4CC1-9FA6-10C4863D40CA}"/>
              </a:ext>
            </a:extLst>
          </p:cNvPr>
          <p:cNvSpPr/>
          <p:nvPr/>
        </p:nvSpPr>
        <p:spPr>
          <a:xfrm>
            <a:off x="7467600" y="6093324"/>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Rektangel 10">
            <a:extLst>
              <a:ext uri="{FF2B5EF4-FFF2-40B4-BE49-F238E27FC236}">
                <a16:creationId xmlns:a16="http://schemas.microsoft.com/office/drawing/2014/main" id="{A4C48B97-ECCD-4F8A-9E03-06EB439CDE46}"/>
              </a:ext>
            </a:extLst>
          </p:cNvPr>
          <p:cNvSpPr/>
          <p:nvPr/>
        </p:nvSpPr>
        <p:spPr>
          <a:xfrm>
            <a:off x="0" y="-12201"/>
            <a:ext cx="9144000" cy="1115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Titel 1">
            <a:extLst>
              <a:ext uri="{FF2B5EF4-FFF2-40B4-BE49-F238E27FC236}">
                <a16:creationId xmlns:a16="http://schemas.microsoft.com/office/drawing/2014/main" id="{B83DFC9B-F254-4BF5-8FE3-DF740D004C02}"/>
              </a:ext>
            </a:extLst>
          </p:cNvPr>
          <p:cNvSpPr txBox="1">
            <a:spLocks/>
          </p:cNvSpPr>
          <p:nvPr/>
        </p:nvSpPr>
        <p:spPr>
          <a:xfrm>
            <a:off x="1087294" y="790400"/>
            <a:ext cx="7886700" cy="10165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da-DK" sz="2800" dirty="0">
                <a:solidFill>
                  <a:srgbClr val="4B355D"/>
                </a:solidFill>
                <a:latin typeface="Bahnschrift" panose="020B0502040204020203" pitchFamily="34" charset="0"/>
              </a:rPr>
              <a:t>Undervisningsmaterialer</a:t>
            </a:r>
          </a:p>
        </p:txBody>
      </p:sp>
      <p:sp>
        <p:nvSpPr>
          <p:cNvPr id="13" name="Pladsholder til indhold 2">
            <a:extLst>
              <a:ext uri="{FF2B5EF4-FFF2-40B4-BE49-F238E27FC236}">
                <a16:creationId xmlns:a16="http://schemas.microsoft.com/office/drawing/2014/main" id="{8653180E-47A1-42F8-A8BC-0A904632F8B0}"/>
              </a:ext>
            </a:extLst>
          </p:cNvPr>
          <p:cNvSpPr txBox="1">
            <a:spLocks/>
          </p:cNvSpPr>
          <p:nvPr/>
        </p:nvSpPr>
        <p:spPr>
          <a:xfrm>
            <a:off x="299169" y="2081305"/>
            <a:ext cx="4622858" cy="35356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da-DK" dirty="0">
                <a:solidFill>
                  <a:srgbClr val="4B355D"/>
                </a:solidFill>
                <a:latin typeface="Bahnschrift" panose="020B0502040204020203" pitchFamily="34" charset="0"/>
              </a:rPr>
              <a:t>Eleverne skal selv anskaffe bøgerne:</a:t>
            </a:r>
          </a:p>
          <a:p>
            <a:pPr lvl="1">
              <a:buFont typeface="Arial" panose="020B0604020202020204" pitchFamily="34" charset="0"/>
              <a:buChar char="•"/>
            </a:pPr>
            <a:endParaRPr lang="da-DK" dirty="0">
              <a:solidFill>
                <a:srgbClr val="4B355D"/>
              </a:solidFill>
              <a:latin typeface="Bahnschrift" panose="020B0502040204020203" pitchFamily="34" charset="0"/>
            </a:endParaRPr>
          </a:p>
          <a:p>
            <a:pPr lvl="1">
              <a:buFont typeface="Arial" panose="020B0604020202020204" pitchFamily="34" charset="0"/>
              <a:buChar char="•"/>
            </a:pPr>
            <a:r>
              <a:rPr lang="da-DK" dirty="0">
                <a:solidFill>
                  <a:srgbClr val="4B355D"/>
                </a:solidFill>
                <a:latin typeface="Bahnschrift" panose="020B0502040204020203" pitchFamily="34" charset="0"/>
              </a:rPr>
              <a:t>Grundbog til Økonomi:</a:t>
            </a:r>
          </a:p>
          <a:p>
            <a:pPr marL="342900" lvl="1" indent="0">
              <a:buNone/>
            </a:pPr>
            <a:endParaRPr lang="da-DK" dirty="0">
              <a:solidFill>
                <a:srgbClr val="4B355D"/>
              </a:solidFill>
              <a:latin typeface="Bahnschrift" panose="020B0502040204020203" pitchFamily="34" charset="0"/>
            </a:endParaRPr>
          </a:p>
          <a:p>
            <a:pPr lvl="2">
              <a:buFont typeface="Arial" panose="020B0604020202020204" pitchFamily="34" charset="0"/>
              <a:buChar char="•"/>
            </a:pPr>
            <a:r>
              <a:rPr lang="da-DK" dirty="0">
                <a:solidFill>
                  <a:srgbClr val="4B355D"/>
                </a:solidFill>
                <a:latin typeface="Bahnschrift" panose="020B0502040204020203" pitchFamily="34" charset="0"/>
              </a:rPr>
              <a:t>Grundbog 1 og 2:	kr. 498,75</a:t>
            </a:r>
          </a:p>
          <a:p>
            <a:pPr lvl="2">
              <a:buFont typeface="Arial" panose="020B0604020202020204" pitchFamily="34" charset="0"/>
              <a:buChar char="•"/>
            </a:pPr>
            <a:r>
              <a:rPr lang="da-DK" dirty="0">
                <a:solidFill>
                  <a:srgbClr val="4B355D"/>
                </a:solidFill>
                <a:latin typeface="Bahnschrift" panose="020B0502040204020203" pitchFamily="34" charset="0"/>
              </a:rPr>
              <a:t>Opgavebog er online og gratis ved køb af grundbøgerne</a:t>
            </a:r>
          </a:p>
          <a:p>
            <a:pPr lvl="2">
              <a:buFont typeface="Arial" panose="020B0604020202020204" pitchFamily="34" charset="0"/>
              <a:buChar char="•"/>
            </a:pPr>
            <a:endParaRPr lang="da-DK" dirty="0">
              <a:solidFill>
                <a:srgbClr val="4B355D"/>
              </a:solidFill>
              <a:latin typeface="Bahnschrift" panose="020B0502040204020203" pitchFamily="34" charset="0"/>
            </a:endParaRPr>
          </a:p>
          <a:p>
            <a:pPr lvl="1">
              <a:buFont typeface="Arial" panose="020B0604020202020204" pitchFamily="34" charset="0"/>
              <a:buChar char="•"/>
            </a:pPr>
            <a:r>
              <a:rPr lang="da-DK" sz="1400" dirty="0">
                <a:solidFill>
                  <a:srgbClr val="4B355D"/>
                </a:solidFill>
                <a:latin typeface="Bahnschrift" panose="020B0502040204020203" pitchFamily="34" charset="0"/>
                <a:hlinkClick r:id="rId3">
                  <a:extLst>
                    <a:ext uri="{A12FA001-AC4F-418D-AE19-62706E023703}">
                      <ahyp:hlinkClr xmlns:ahyp="http://schemas.microsoft.com/office/drawing/2018/hyperlinkcolor" val="tx"/>
                    </a:ext>
                  </a:extLst>
                </a:hlinkClick>
              </a:rPr>
              <a:t>https://shop.f94.dk/vare-kategori/forlaget94/okonomi/</a:t>
            </a:r>
            <a:endParaRPr lang="da-DK" sz="1400" dirty="0">
              <a:solidFill>
                <a:srgbClr val="4B355D"/>
              </a:solidFill>
              <a:latin typeface="Bahnschrift" panose="020B0502040204020203" pitchFamily="34" charset="0"/>
            </a:endParaRPr>
          </a:p>
          <a:p>
            <a:pPr lvl="1">
              <a:buFont typeface="Arial" panose="020B0604020202020204" pitchFamily="34" charset="0"/>
              <a:buChar char="•"/>
            </a:pPr>
            <a:endParaRPr lang="da-DK" sz="1400" dirty="0">
              <a:solidFill>
                <a:srgbClr val="4B355D"/>
              </a:solidFill>
              <a:latin typeface="Bahnschrift" panose="020B0502040204020203" pitchFamily="34" charset="0"/>
            </a:endParaRPr>
          </a:p>
          <a:p>
            <a:pPr lvl="1">
              <a:buFont typeface="Arial" panose="020B0604020202020204" pitchFamily="34" charset="0"/>
              <a:buChar char="•"/>
            </a:pPr>
            <a:r>
              <a:rPr lang="da-DK" sz="1400" dirty="0">
                <a:solidFill>
                  <a:srgbClr val="4B355D"/>
                </a:solidFill>
                <a:latin typeface="Bahnschrift" panose="020B0502040204020203" pitchFamily="34" charset="0"/>
              </a:rPr>
              <a:t>Der tages forbehold for prisændringer på alle bøgerne. </a:t>
            </a:r>
          </a:p>
          <a:p>
            <a:pPr lvl="2"/>
            <a:endParaRPr lang="da-DK" dirty="0"/>
          </a:p>
        </p:txBody>
      </p:sp>
      <p:pic>
        <p:nvPicPr>
          <p:cNvPr id="14" name="Grafik 13" descr="Bøger">
            <a:extLst>
              <a:ext uri="{FF2B5EF4-FFF2-40B4-BE49-F238E27FC236}">
                <a16:creationId xmlns:a16="http://schemas.microsoft.com/office/drawing/2014/main" id="{8B7EEA08-BD31-4529-BDE7-2155C995AB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8194" y="955345"/>
            <a:ext cx="653959" cy="653959"/>
          </a:xfrm>
          <a:prstGeom prst="rect">
            <a:avLst/>
          </a:prstGeom>
        </p:spPr>
      </p:pic>
      <p:sp>
        <p:nvSpPr>
          <p:cNvPr id="15" name="Rektangel 14">
            <a:extLst>
              <a:ext uri="{FF2B5EF4-FFF2-40B4-BE49-F238E27FC236}">
                <a16:creationId xmlns:a16="http://schemas.microsoft.com/office/drawing/2014/main" id="{2EFBF556-CC45-4E6F-AC95-F5DBDC257551}"/>
              </a:ext>
            </a:extLst>
          </p:cNvPr>
          <p:cNvSpPr/>
          <p:nvPr/>
        </p:nvSpPr>
        <p:spPr>
          <a:xfrm>
            <a:off x="5594720" y="0"/>
            <a:ext cx="3542988" cy="6894603"/>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 name="Billede 1">
            <a:extLst>
              <a:ext uri="{FF2B5EF4-FFF2-40B4-BE49-F238E27FC236}">
                <a16:creationId xmlns:a16="http://schemas.microsoft.com/office/drawing/2014/main" id="{5BA7332F-4D8F-17BD-975E-955388F4B587}"/>
              </a:ext>
            </a:extLst>
          </p:cNvPr>
          <p:cNvPicPr>
            <a:picLocks noChangeAspect="1"/>
          </p:cNvPicPr>
          <p:nvPr/>
        </p:nvPicPr>
        <p:blipFill>
          <a:blip r:embed="rId6"/>
          <a:stretch>
            <a:fillRect/>
          </a:stretch>
        </p:blipFill>
        <p:spPr>
          <a:xfrm>
            <a:off x="6325150" y="208256"/>
            <a:ext cx="2080000" cy="2934439"/>
          </a:xfrm>
          <a:prstGeom prst="rect">
            <a:avLst/>
          </a:prstGeom>
        </p:spPr>
      </p:pic>
      <p:pic>
        <p:nvPicPr>
          <p:cNvPr id="5" name="Billede 4">
            <a:extLst>
              <a:ext uri="{FF2B5EF4-FFF2-40B4-BE49-F238E27FC236}">
                <a16:creationId xmlns:a16="http://schemas.microsoft.com/office/drawing/2014/main" id="{C70F4BF2-A96B-D1B5-DF41-7800937E319A}"/>
              </a:ext>
            </a:extLst>
          </p:cNvPr>
          <p:cNvPicPr>
            <a:picLocks noChangeAspect="1"/>
          </p:cNvPicPr>
          <p:nvPr/>
        </p:nvPicPr>
        <p:blipFill>
          <a:blip r:embed="rId7"/>
          <a:stretch>
            <a:fillRect/>
          </a:stretch>
        </p:blipFill>
        <p:spPr>
          <a:xfrm>
            <a:off x="6325150" y="3582620"/>
            <a:ext cx="2080001" cy="2936962"/>
          </a:xfrm>
          <a:prstGeom prst="rect">
            <a:avLst/>
          </a:prstGeom>
        </p:spPr>
      </p:pic>
    </p:spTree>
    <p:extLst>
      <p:ext uri="{BB962C8B-B14F-4D97-AF65-F5344CB8AC3E}">
        <p14:creationId xmlns:p14="http://schemas.microsoft.com/office/powerpoint/2010/main" val="3112618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552AF9E-C84A-4A3A-8242-13EFCC6ABFDB}"/>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Pladsholder til indhold 2">
            <a:extLst>
              <a:ext uri="{FF2B5EF4-FFF2-40B4-BE49-F238E27FC236}">
                <a16:creationId xmlns:a16="http://schemas.microsoft.com/office/drawing/2014/main" id="{B86E2E82-7D01-45C2-BD21-E4C50AEFD527}"/>
              </a:ext>
            </a:extLst>
          </p:cNvPr>
          <p:cNvSpPr txBox="1">
            <a:spLocks/>
          </p:cNvSpPr>
          <p:nvPr/>
        </p:nvSpPr>
        <p:spPr>
          <a:xfrm>
            <a:off x="628650" y="1816836"/>
            <a:ext cx="3599331" cy="34202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bg1"/>
              </a:buClr>
              <a:buFont typeface="Arial" panose="020B0604020202020204" pitchFamily="34" charset="0"/>
              <a:buChar char="•"/>
            </a:pPr>
            <a:r>
              <a:rPr lang="da-DK" sz="1200" dirty="0">
                <a:solidFill>
                  <a:schemeClr val="bg1"/>
                </a:solidFill>
                <a:latin typeface="Bahnschrift" panose="020B0502040204020203" pitchFamily="34" charset="0"/>
              </a:rPr>
              <a:t>Grundbog til 10 ECTS fag</a:t>
            </a:r>
          </a:p>
          <a:p>
            <a:pPr>
              <a:buClr>
                <a:schemeClr val="bg1"/>
              </a:buClr>
              <a:buFont typeface="Arial" panose="020B0604020202020204" pitchFamily="34" charset="0"/>
              <a:buChar char="•"/>
            </a:pPr>
            <a:endParaRPr lang="da-DK" sz="12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200" dirty="0">
                <a:solidFill>
                  <a:schemeClr val="bg1"/>
                </a:solidFill>
                <a:latin typeface="Bahnschrift" panose="020B0502040204020203" pitchFamily="34" charset="0"/>
              </a:rPr>
              <a:t>Et obligatorisk modul fra akademiuddannelsen i ”Kommunikation og Formidling”</a:t>
            </a:r>
          </a:p>
          <a:p>
            <a:pPr>
              <a:buClr>
                <a:schemeClr val="bg1"/>
              </a:buClr>
              <a:buFont typeface="Arial" panose="020B0604020202020204" pitchFamily="34" charset="0"/>
              <a:buChar char="•"/>
            </a:pPr>
            <a:endParaRPr lang="da-DK" sz="12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200" dirty="0">
                <a:solidFill>
                  <a:schemeClr val="bg1"/>
                </a:solidFill>
                <a:latin typeface="Bahnschrift" panose="020B0502040204020203" pitchFamily="34" charset="0"/>
              </a:rPr>
              <a:t>”Kommunikation i praksis”</a:t>
            </a:r>
          </a:p>
          <a:p>
            <a:pPr lvl="1">
              <a:buClr>
                <a:schemeClr val="bg1"/>
              </a:buClr>
              <a:buFont typeface="Arial" panose="020B0604020202020204" pitchFamily="34" charset="0"/>
              <a:buChar char="•"/>
            </a:pPr>
            <a:r>
              <a:rPr lang="da-DK" sz="1200" dirty="0">
                <a:solidFill>
                  <a:schemeClr val="bg1"/>
                </a:solidFill>
                <a:latin typeface="Bahnschrift" panose="020B0502040204020203" pitchFamily="34" charset="0"/>
              </a:rPr>
              <a:t>Kr. 279,95,-</a:t>
            </a:r>
          </a:p>
        </p:txBody>
      </p:sp>
      <p:sp>
        <p:nvSpPr>
          <p:cNvPr id="11" name="Rektangel 10">
            <a:extLst>
              <a:ext uri="{FF2B5EF4-FFF2-40B4-BE49-F238E27FC236}">
                <a16:creationId xmlns:a16="http://schemas.microsoft.com/office/drawing/2014/main" id="{025B026D-4BD6-43F5-ACCD-D86CE1CF73E2}"/>
              </a:ext>
            </a:extLst>
          </p:cNvPr>
          <p:cNvSpPr/>
          <p:nvPr/>
        </p:nvSpPr>
        <p:spPr>
          <a:xfrm>
            <a:off x="4630723" y="1609830"/>
            <a:ext cx="3884627" cy="1384995"/>
          </a:xfrm>
          <a:prstGeom prst="rect">
            <a:avLst/>
          </a:prstGeom>
        </p:spPr>
        <p:txBody>
          <a:bodyPr wrap="square">
            <a:spAutoFit/>
          </a:bodyPr>
          <a:lstStyle/>
          <a:p>
            <a:r>
              <a:rPr lang="da-DK" sz="1400" dirty="0">
                <a:solidFill>
                  <a:schemeClr val="bg1"/>
                </a:solidFill>
                <a:latin typeface="Bahnschrift" panose="020B0502040204020203" pitchFamily="34" charset="0"/>
              </a:rPr>
              <a:t>Kommunikation er på mange måder et vigtigt område, og i "Kommunikation i praksis" får du som studerende et indblik i de processer og overvejelser, der er knyttet til kommunikation, hvad end der er tale om skriftlig, verbal eller digital kommunikation.  </a:t>
            </a:r>
          </a:p>
        </p:txBody>
      </p:sp>
      <p:pic>
        <p:nvPicPr>
          <p:cNvPr id="12" name="Billede 11">
            <a:extLst>
              <a:ext uri="{FF2B5EF4-FFF2-40B4-BE49-F238E27FC236}">
                <a16:creationId xmlns:a16="http://schemas.microsoft.com/office/drawing/2014/main" id="{071DE47E-B1CF-4426-BBA5-C2B8DB6511B3}"/>
              </a:ext>
            </a:extLst>
          </p:cNvPr>
          <p:cNvPicPr>
            <a:picLocks noChangeAspect="1"/>
          </p:cNvPicPr>
          <p:nvPr/>
        </p:nvPicPr>
        <p:blipFill>
          <a:blip r:embed="rId2"/>
          <a:stretch>
            <a:fillRect/>
          </a:stretch>
        </p:blipFill>
        <p:spPr>
          <a:xfrm>
            <a:off x="7182141" y="3151288"/>
            <a:ext cx="1333209" cy="2102676"/>
          </a:xfrm>
          <a:prstGeom prst="rect">
            <a:avLst/>
          </a:prstGeom>
        </p:spPr>
      </p:pic>
      <p:sp>
        <p:nvSpPr>
          <p:cNvPr id="13" name="Rektangel 12">
            <a:extLst>
              <a:ext uri="{FF2B5EF4-FFF2-40B4-BE49-F238E27FC236}">
                <a16:creationId xmlns:a16="http://schemas.microsoft.com/office/drawing/2014/main" id="{2B604272-4AC3-4BE4-AC1A-FA49A5E368B8}"/>
              </a:ext>
            </a:extLst>
          </p:cNvPr>
          <p:cNvSpPr/>
          <p:nvPr/>
        </p:nvSpPr>
        <p:spPr>
          <a:xfrm>
            <a:off x="4636123" y="3151288"/>
            <a:ext cx="2546018" cy="2031325"/>
          </a:xfrm>
          <a:prstGeom prst="rect">
            <a:avLst/>
          </a:prstGeom>
        </p:spPr>
        <p:txBody>
          <a:bodyPr wrap="square">
            <a:spAutoFit/>
          </a:bodyPr>
          <a:lstStyle/>
          <a:p>
            <a:r>
              <a:rPr lang="da-DK" sz="1400" dirty="0">
                <a:solidFill>
                  <a:schemeClr val="bg1"/>
                </a:solidFill>
                <a:latin typeface="Bahnschrift" panose="020B0502040204020203" pitchFamily="34" charset="0"/>
              </a:rPr>
              <a:t>"Kommunikation i praksis" indeholder en oversigt over de forskellige former for kommunikation og detaljer omkring, hvad man skal huske og have fokus på, når man anvender de forskellige kommunikationsformer i praksis. </a:t>
            </a:r>
            <a:endParaRPr lang="da-DK" sz="1400" dirty="0"/>
          </a:p>
        </p:txBody>
      </p:sp>
      <p:pic>
        <p:nvPicPr>
          <p:cNvPr id="14" name="Billede 13">
            <a:extLst>
              <a:ext uri="{FF2B5EF4-FFF2-40B4-BE49-F238E27FC236}">
                <a16:creationId xmlns:a16="http://schemas.microsoft.com/office/drawing/2014/main" id="{942FBFFC-DC57-4BB9-9DAE-ECCB26BABF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
        <p:nvSpPr>
          <p:cNvPr id="15" name="Titel 1">
            <a:extLst>
              <a:ext uri="{FF2B5EF4-FFF2-40B4-BE49-F238E27FC236}">
                <a16:creationId xmlns:a16="http://schemas.microsoft.com/office/drawing/2014/main" id="{D9A6D881-C6A3-41E0-BEEB-1CC777437BB9}"/>
              </a:ext>
            </a:extLst>
          </p:cNvPr>
          <p:cNvSpPr txBox="1">
            <a:spLocks/>
          </p:cNvSpPr>
          <p:nvPr/>
        </p:nvSpPr>
        <p:spPr>
          <a:xfrm>
            <a:off x="628650" y="552066"/>
            <a:ext cx="7886700" cy="10165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da-DK" sz="3200" dirty="0">
                <a:latin typeface="Bahnschrift" panose="020B0502040204020203" pitchFamily="34" charset="0"/>
              </a:rPr>
              <a:t>10 ECTS akademifag</a:t>
            </a:r>
          </a:p>
        </p:txBody>
      </p:sp>
      <p:sp>
        <p:nvSpPr>
          <p:cNvPr id="16" name="Ellipse 15">
            <a:extLst>
              <a:ext uri="{FF2B5EF4-FFF2-40B4-BE49-F238E27FC236}">
                <a16:creationId xmlns:a16="http://schemas.microsoft.com/office/drawing/2014/main" id="{839E0514-FD29-4147-93D8-2F38E28ADFF6}"/>
              </a:ext>
            </a:extLst>
          </p:cNvPr>
          <p:cNvSpPr/>
          <p:nvPr/>
        </p:nvSpPr>
        <p:spPr>
          <a:xfrm>
            <a:off x="670715" y="4044189"/>
            <a:ext cx="2097247" cy="209724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a-DK" sz="800" dirty="0">
                <a:solidFill>
                  <a:schemeClr val="bg1"/>
                </a:solidFill>
                <a:latin typeface="Bahnschrift" panose="020B0502040204020203" pitchFamily="34" charset="0"/>
                <a:hlinkClick r:id="rId4">
                  <a:extLst>
                    <a:ext uri="{A12FA001-AC4F-418D-AE19-62706E023703}">
                      <ahyp:hlinkClr xmlns:ahyp="http://schemas.microsoft.com/office/drawing/2018/hyperlinkcolor" val="tx"/>
                    </a:ext>
                  </a:extLst>
                </a:hlinkClick>
              </a:rPr>
              <a:t>https://www.saxo.com/dk/kommunikation-i-praksis_heidi-andersenmarianne-leth-joernoe_haeftet_9788759332894?gclid=CjwKCAjwyaWZBhBGEiwACslQo96ckHiJJM1IqyuNs6jIGrJfiCHSY6CmB7gPOrrMvb1E1FaowBSZ8RoC5WcQAvD_BwE</a:t>
            </a:r>
            <a:endParaRPr lang="da-DK" sz="800" dirty="0">
              <a:solidFill>
                <a:schemeClr val="bg1"/>
              </a:solidFill>
              <a:latin typeface="Bahnschrift" panose="020B0502040204020203" pitchFamily="34" charset="0"/>
            </a:endParaRPr>
          </a:p>
        </p:txBody>
      </p:sp>
      <p:pic>
        <p:nvPicPr>
          <p:cNvPr id="17" name="Grafik 16" descr="Send">
            <a:extLst>
              <a:ext uri="{FF2B5EF4-FFF2-40B4-BE49-F238E27FC236}">
                <a16:creationId xmlns:a16="http://schemas.microsoft.com/office/drawing/2014/main" id="{8B7E78AF-B585-487F-A793-6DC65DDAA5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1011">
            <a:off x="2078105" y="5504592"/>
            <a:ext cx="712683" cy="712683"/>
          </a:xfrm>
          <a:prstGeom prst="rect">
            <a:avLst/>
          </a:prstGeom>
        </p:spPr>
      </p:pic>
      <p:sp>
        <p:nvSpPr>
          <p:cNvPr id="5" name="Pladsholder til slidenummer 4"/>
          <p:cNvSpPr>
            <a:spLocks noGrp="1"/>
          </p:cNvSpPr>
          <p:nvPr>
            <p:ph type="sldNum" sz="quarter" idx="12"/>
          </p:nvPr>
        </p:nvSpPr>
        <p:spPr/>
        <p:txBody>
          <a:bodyPr/>
          <a:lstStyle/>
          <a:p>
            <a:fld id="{E94956E9-C9BB-4A42-8F5B-E48AA9AA1C17}" type="slidenum">
              <a:rPr lang="da-DK" smtClean="0"/>
              <a:t>19</a:t>
            </a:fld>
            <a:endParaRPr lang="da-DK" dirty="0"/>
          </a:p>
        </p:txBody>
      </p:sp>
    </p:spTree>
    <p:extLst>
      <p:ext uri="{BB962C8B-B14F-4D97-AF65-F5344CB8AC3E}">
        <p14:creationId xmlns:p14="http://schemas.microsoft.com/office/powerpoint/2010/main" val="2358450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803D990-A5E5-410D-9177-08B0ED421F96}"/>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Titel 1">
            <a:extLst>
              <a:ext uri="{FF2B5EF4-FFF2-40B4-BE49-F238E27FC236}">
                <a16:creationId xmlns:a16="http://schemas.microsoft.com/office/drawing/2014/main" id="{4AAB2D9B-6E71-4ED5-9A77-5E3141E6F416}"/>
              </a:ext>
            </a:extLst>
          </p:cNvPr>
          <p:cNvSpPr txBox="1">
            <a:spLocks/>
          </p:cNvSpPr>
          <p:nvPr/>
        </p:nvSpPr>
        <p:spPr>
          <a:xfrm>
            <a:off x="1424030" y="782077"/>
            <a:ext cx="6837552" cy="65014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3200" dirty="0">
                <a:effectLst/>
                <a:latin typeface="Bahnschrift" panose="020B0502040204020203" pitchFamily="34" charset="0"/>
              </a:rPr>
              <a:t>Agenda</a:t>
            </a:r>
            <a:r>
              <a:rPr lang="da-DK" dirty="0">
                <a:latin typeface="Bahnschrift" panose="020B0502040204020203" pitchFamily="34" charset="0"/>
              </a:rPr>
              <a:t>	</a:t>
            </a:r>
          </a:p>
        </p:txBody>
      </p:sp>
      <p:sp>
        <p:nvSpPr>
          <p:cNvPr id="7" name="Pladsholder til indhold 2">
            <a:extLst>
              <a:ext uri="{FF2B5EF4-FFF2-40B4-BE49-F238E27FC236}">
                <a16:creationId xmlns:a16="http://schemas.microsoft.com/office/drawing/2014/main" id="{D58572D5-EC1A-409A-A46A-3E0DFFE27472}"/>
              </a:ext>
            </a:extLst>
          </p:cNvPr>
          <p:cNvSpPr txBox="1">
            <a:spLocks/>
          </p:cNvSpPr>
          <p:nvPr/>
        </p:nvSpPr>
        <p:spPr>
          <a:xfrm>
            <a:off x="979415" y="1997891"/>
            <a:ext cx="7132740" cy="3446564"/>
          </a:xfrm>
          <a:prstGeom prst="rect">
            <a:avLst/>
          </a:prstGeom>
        </p:spPr>
        <p:txBody>
          <a:bodyPr vert="horz" lIns="91440" tIns="45720" rIns="91440" bIns="45720" rtlCol="0">
            <a:normAutofit lnSpcReduction="10000"/>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4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Præsentation af personalet ved Rybners</a:t>
            </a:r>
          </a:p>
          <a:p>
            <a:pPr>
              <a:lnSpc>
                <a:spcPct val="14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Elevforløb, tidligere og ny ordning og over 25 år</a:t>
            </a:r>
          </a:p>
          <a:p>
            <a:pPr>
              <a:lnSpc>
                <a:spcPct val="14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Skoleophold</a:t>
            </a:r>
          </a:p>
          <a:p>
            <a:pPr lvl="1">
              <a:lnSpc>
                <a:spcPct val="10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DISC-profil</a:t>
            </a:r>
          </a:p>
          <a:p>
            <a:pPr lvl="1">
              <a:lnSpc>
                <a:spcPct val="10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Undervisning</a:t>
            </a:r>
          </a:p>
          <a:p>
            <a:pPr lvl="1">
              <a:lnSpc>
                <a:spcPct val="10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Fagprøve</a:t>
            </a:r>
          </a:p>
          <a:p>
            <a:pPr>
              <a:lnSpc>
                <a:spcPct val="14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www.lærepladsen.dk</a:t>
            </a:r>
          </a:p>
          <a:p>
            <a:pPr>
              <a:lnSpc>
                <a:spcPct val="14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Mødestruktur </a:t>
            </a:r>
          </a:p>
        </p:txBody>
      </p:sp>
      <p:pic>
        <p:nvPicPr>
          <p:cNvPr id="8" name="Grafik 7" descr="Kontrolliste">
            <a:extLst>
              <a:ext uri="{FF2B5EF4-FFF2-40B4-BE49-F238E27FC236}">
                <a16:creationId xmlns:a16="http://schemas.microsoft.com/office/drawing/2014/main" id="{FB01D7FC-118A-4680-AA00-606819F51C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3883" y="782077"/>
            <a:ext cx="650147" cy="650147"/>
          </a:xfrm>
          <a:prstGeom prst="rect">
            <a:avLst/>
          </a:prstGeom>
        </p:spPr>
      </p:pic>
      <p:pic>
        <p:nvPicPr>
          <p:cNvPr id="9" name="Billede 8">
            <a:extLst>
              <a:ext uri="{FF2B5EF4-FFF2-40B4-BE49-F238E27FC236}">
                <a16:creationId xmlns:a16="http://schemas.microsoft.com/office/drawing/2014/main" id="{34EF25EB-05ED-456B-923A-BB594EFEBD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
        <p:nvSpPr>
          <p:cNvPr id="4" name="Pladsholder til slidenummer 3"/>
          <p:cNvSpPr>
            <a:spLocks noGrp="1"/>
          </p:cNvSpPr>
          <p:nvPr>
            <p:ph type="sldNum" sz="quarter" idx="12"/>
          </p:nvPr>
        </p:nvSpPr>
        <p:spPr/>
        <p:txBody>
          <a:bodyPr/>
          <a:lstStyle/>
          <a:p>
            <a:fld id="{E94956E9-C9BB-4A42-8F5B-E48AA9AA1C17}" type="slidenum">
              <a:rPr lang="da-DK" smtClean="0"/>
              <a:t>2</a:t>
            </a:fld>
            <a:endParaRPr lang="da-DK" dirty="0"/>
          </a:p>
        </p:txBody>
      </p:sp>
    </p:spTree>
    <p:extLst>
      <p:ext uri="{BB962C8B-B14F-4D97-AF65-F5344CB8AC3E}">
        <p14:creationId xmlns:p14="http://schemas.microsoft.com/office/powerpoint/2010/main" val="3522003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1DD08889-F5A3-4976-A4C2-5E37A1EDACB9}"/>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4" name="Billede 13">
            <a:extLst>
              <a:ext uri="{FF2B5EF4-FFF2-40B4-BE49-F238E27FC236}">
                <a16:creationId xmlns:a16="http://schemas.microsoft.com/office/drawing/2014/main" id="{8A2A5AAD-1699-4EEA-B1E4-61258D528C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
        <p:nvSpPr>
          <p:cNvPr id="15" name="Titel 1">
            <a:extLst>
              <a:ext uri="{FF2B5EF4-FFF2-40B4-BE49-F238E27FC236}">
                <a16:creationId xmlns:a16="http://schemas.microsoft.com/office/drawing/2014/main" id="{AE9458B2-D30A-4EE4-92DB-D48CD32B01A0}"/>
              </a:ext>
            </a:extLst>
          </p:cNvPr>
          <p:cNvSpPr txBox="1">
            <a:spLocks/>
          </p:cNvSpPr>
          <p:nvPr/>
        </p:nvSpPr>
        <p:spPr>
          <a:xfrm>
            <a:off x="628650" y="552066"/>
            <a:ext cx="7886700" cy="10165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da-DK" sz="3200" dirty="0">
                <a:latin typeface="Bahnschrift" panose="020B0502040204020203" pitchFamily="34" charset="0"/>
              </a:rPr>
              <a:t>10 ECTS akademifag</a:t>
            </a:r>
          </a:p>
        </p:txBody>
      </p:sp>
      <p:sp>
        <p:nvSpPr>
          <p:cNvPr id="16" name="Pladsholder til indhold 2">
            <a:extLst>
              <a:ext uri="{FF2B5EF4-FFF2-40B4-BE49-F238E27FC236}">
                <a16:creationId xmlns:a16="http://schemas.microsoft.com/office/drawing/2014/main" id="{CE7DFE22-9721-4073-A2BB-78D37E4E1852}"/>
              </a:ext>
            </a:extLst>
          </p:cNvPr>
          <p:cNvSpPr>
            <a:spLocks noGrp="1"/>
          </p:cNvSpPr>
          <p:nvPr>
            <p:ph sz="half" idx="1"/>
          </p:nvPr>
        </p:nvSpPr>
        <p:spPr>
          <a:xfrm>
            <a:off x="628650" y="1850337"/>
            <a:ext cx="3886200" cy="3278785"/>
          </a:xfrm>
        </p:spPr>
        <p:txBody>
          <a:bodyPr>
            <a:normAutofit/>
          </a:bodyPr>
          <a:lstStyle/>
          <a:p>
            <a:pPr>
              <a:buClr>
                <a:schemeClr val="bg1"/>
              </a:buClr>
              <a:buFont typeface="Arial" panose="020B0604020202020204" pitchFamily="34" charset="0"/>
              <a:buChar char="•"/>
            </a:pPr>
            <a:r>
              <a:rPr lang="da-DK" sz="1200" dirty="0">
                <a:solidFill>
                  <a:schemeClr val="bg1"/>
                </a:solidFill>
                <a:latin typeface="Bahnschrift" panose="020B0502040204020203" pitchFamily="34" charset="0"/>
              </a:rPr>
              <a:t>Grundbog til 10 ECTS fag</a:t>
            </a:r>
          </a:p>
          <a:p>
            <a:pPr>
              <a:buClr>
                <a:schemeClr val="bg1"/>
              </a:buClr>
              <a:buFont typeface="Arial" panose="020B0604020202020204" pitchFamily="34" charset="0"/>
              <a:buChar char="•"/>
            </a:pPr>
            <a:endParaRPr lang="da-DK" sz="12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200" dirty="0">
                <a:solidFill>
                  <a:schemeClr val="bg1"/>
                </a:solidFill>
                <a:latin typeface="Bahnschrift" panose="020B0502040204020203" pitchFamily="34" charset="0"/>
              </a:rPr>
              <a:t>Valgfag fra akademiuddannelsen ”Ledelse”</a:t>
            </a:r>
          </a:p>
          <a:p>
            <a:pPr>
              <a:buClr>
                <a:schemeClr val="bg1"/>
              </a:buClr>
              <a:buFont typeface="Arial" panose="020B0604020202020204" pitchFamily="34" charset="0"/>
              <a:buChar char="•"/>
            </a:pPr>
            <a:endParaRPr lang="da-DK" sz="12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200" b="1" dirty="0">
                <a:solidFill>
                  <a:schemeClr val="bg1"/>
                </a:solidFill>
                <a:latin typeface="Bahnschrift" panose="020B0502040204020203" pitchFamily="34" charset="0"/>
              </a:rPr>
              <a:t>Projektstyring i teori og praksis</a:t>
            </a:r>
          </a:p>
          <a:p>
            <a:pPr>
              <a:buClr>
                <a:schemeClr val="bg1"/>
              </a:buClr>
              <a:buFont typeface="Arial" panose="020B0604020202020204" pitchFamily="34" charset="0"/>
              <a:buChar char="•"/>
            </a:pPr>
            <a:r>
              <a:rPr lang="da-DK" sz="1200" b="1" dirty="0">
                <a:solidFill>
                  <a:schemeClr val="bg1"/>
                </a:solidFill>
                <a:latin typeface="Bahnschrift" panose="020B0502040204020203" pitchFamily="34" charset="0"/>
              </a:rPr>
              <a:t>Kr.  219,95</a:t>
            </a:r>
          </a:p>
        </p:txBody>
      </p:sp>
      <p:pic>
        <p:nvPicPr>
          <p:cNvPr id="17" name="Picture 2" descr="Bog, hæftet Projektstyring i teori og praksis af Lars Krogh Jensen">
            <a:extLst>
              <a:ext uri="{FF2B5EF4-FFF2-40B4-BE49-F238E27FC236}">
                <a16:creationId xmlns:a16="http://schemas.microsoft.com/office/drawing/2014/main" id="{4D7BB403-BEFA-47A1-889B-CA494E8405E4}"/>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979640" y="3717064"/>
            <a:ext cx="1512797" cy="2131669"/>
          </a:xfrm>
          <a:prstGeom prst="rect">
            <a:avLst/>
          </a:prstGeom>
          <a:noFill/>
          <a:extLst>
            <a:ext uri="{909E8E84-426E-40DD-AFC4-6F175D3DCCD1}">
              <a14:hiddenFill xmlns:a14="http://schemas.microsoft.com/office/drawing/2010/main">
                <a:solidFill>
                  <a:srgbClr val="FFFFFF"/>
                </a:solidFill>
              </a14:hiddenFill>
            </a:ext>
          </a:extLst>
        </p:spPr>
      </p:pic>
      <p:sp>
        <p:nvSpPr>
          <p:cNvPr id="18" name="Rektangel 17">
            <a:extLst>
              <a:ext uri="{FF2B5EF4-FFF2-40B4-BE49-F238E27FC236}">
                <a16:creationId xmlns:a16="http://schemas.microsoft.com/office/drawing/2014/main" id="{A0261F8B-06CE-4B75-BF0A-72CDE6D9E8F5}"/>
              </a:ext>
            </a:extLst>
          </p:cNvPr>
          <p:cNvSpPr/>
          <p:nvPr/>
        </p:nvSpPr>
        <p:spPr>
          <a:xfrm>
            <a:off x="4414304" y="1844924"/>
            <a:ext cx="4125811" cy="3416320"/>
          </a:xfrm>
          <a:prstGeom prst="rect">
            <a:avLst/>
          </a:prstGeom>
        </p:spPr>
        <p:txBody>
          <a:bodyPr wrap="square">
            <a:spAutoFit/>
          </a:bodyPr>
          <a:lstStyle/>
          <a:p>
            <a:r>
              <a:rPr lang="da-DK" sz="1200" dirty="0">
                <a:solidFill>
                  <a:schemeClr val="bg1"/>
                </a:solidFill>
                <a:latin typeface="Bahnschrift" panose="020B0502040204020203" pitchFamily="34" charset="0"/>
              </a:rPr>
              <a:t>Projektstyring i teori og praksis af Lars Krogh Jensen, Stine L. Guldmann og Anders G. </a:t>
            </a:r>
            <a:r>
              <a:rPr lang="da-DK" sz="1200" dirty="0" err="1">
                <a:solidFill>
                  <a:schemeClr val="bg1"/>
                </a:solidFill>
                <a:latin typeface="Bahnschrift" panose="020B0502040204020203" pitchFamily="34" charset="0"/>
              </a:rPr>
              <a:t>Liljeberg</a:t>
            </a:r>
            <a:r>
              <a:rPr lang="da-DK" sz="1200" dirty="0">
                <a:solidFill>
                  <a:schemeClr val="bg1"/>
                </a:solidFill>
                <a:latin typeface="Bahnschrift" panose="020B0502040204020203" pitchFamily="34" charset="0"/>
              </a:rPr>
              <a:t> gør det let og overskueligt for dig at styre et projekt trin for trin.</a:t>
            </a:r>
            <a:br>
              <a:rPr lang="da-DK" sz="1200" dirty="0">
                <a:solidFill>
                  <a:schemeClr val="bg1"/>
                </a:solidFill>
                <a:latin typeface="Bahnschrift" panose="020B0502040204020203" pitchFamily="34" charset="0"/>
              </a:rPr>
            </a:b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Du får en nyttig gennemgang af projektstyringsmetoder og masser af cases og øvelser, der gør dig i stand til at være en endnu bedre projektleder. Projektets faser gennemgås, så du får styr på der forskellige processer og værktøjer. </a:t>
            </a:r>
            <a:br>
              <a:rPr lang="da-DK" sz="1200" dirty="0">
                <a:solidFill>
                  <a:schemeClr val="bg1"/>
                </a:solidFill>
                <a:latin typeface="Bahnschrift" panose="020B0502040204020203" pitchFamily="34" charset="0"/>
              </a:rPr>
            </a:b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Projektstyring i teori og praksis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er både til dig, der gerne vil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lære at styre projekter, og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den mere erfarende projektleder,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der kan få glæde af f.eks. nye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projektstyringsværktøjer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og viden om, hvordan et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projekt dokumenteres.</a:t>
            </a:r>
            <a:r>
              <a:rPr lang="da-DK" sz="1100" dirty="0">
                <a:solidFill>
                  <a:schemeClr val="bg1"/>
                </a:solidFill>
                <a:latin typeface="Bahnschrift" panose="020B0502040204020203" pitchFamily="34" charset="0"/>
              </a:rPr>
              <a:t> </a:t>
            </a:r>
          </a:p>
        </p:txBody>
      </p:sp>
      <p:sp>
        <p:nvSpPr>
          <p:cNvPr id="19" name="Ellipse 18">
            <a:extLst>
              <a:ext uri="{FF2B5EF4-FFF2-40B4-BE49-F238E27FC236}">
                <a16:creationId xmlns:a16="http://schemas.microsoft.com/office/drawing/2014/main" id="{9D53A853-2E9C-484E-9D03-423CE66882E7}"/>
              </a:ext>
            </a:extLst>
          </p:cNvPr>
          <p:cNvSpPr/>
          <p:nvPr/>
        </p:nvSpPr>
        <p:spPr>
          <a:xfrm>
            <a:off x="682167" y="3920798"/>
            <a:ext cx="2097247" cy="209724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a-DK" sz="800" dirty="0">
                <a:solidFill>
                  <a:schemeClr val="bg1"/>
                </a:solidFill>
                <a:latin typeface="Bahnschrift" panose="020B0502040204020203" pitchFamily="34" charset="0"/>
                <a:hlinkClick r:id="rId4">
                  <a:extLst>
                    <a:ext uri="{A12FA001-AC4F-418D-AE19-62706E023703}">
                      <ahyp:hlinkClr xmlns:ahyp="http://schemas.microsoft.com/office/drawing/2018/hyperlinkcolor" val="tx"/>
                    </a:ext>
                  </a:extLst>
                </a:hlinkClick>
              </a:rPr>
              <a:t>https://www.saxo.com/dk/projektstyring-i-teori-og-praksis_lars-krogh-jensen_haeftet_9788741277639?gclid=CjwKCAjwyaWZBhBGEiwACslQo39Syr08lzVxIxPbvxpXdxTIfXS8TUKl7YmWqjevTnGOF7noihWCzRoCrj8QAvD_BwE</a:t>
            </a:r>
            <a:r>
              <a:rPr lang="da-DK" sz="800" dirty="0">
                <a:solidFill>
                  <a:schemeClr val="bg1"/>
                </a:solidFill>
                <a:latin typeface="Bahnschrift" panose="020B0502040204020203" pitchFamily="34" charset="0"/>
              </a:rPr>
              <a:t> </a:t>
            </a:r>
          </a:p>
        </p:txBody>
      </p:sp>
      <p:pic>
        <p:nvPicPr>
          <p:cNvPr id="20" name="Grafik 19" descr="Send">
            <a:extLst>
              <a:ext uri="{FF2B5EF4-FFF2-40B4-BE49-F238E27FC236}">
                <a16:creationId xmlns:a16="http://schemas.microsoft.com/office/drawing/2014/main" id="{350D216B-F96E-4529-A322-084723B3D2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1011">
            <a:off x="2047612" y="5381201"/>
            <a:ext cx="712683" cy="712683"/>
          </a:xfrm>
          <a:prstGeom prst="rect">
            <a:avLst/>
          </a:prstGeom>
        </p:spPr>
      </p:pic>
    </p:spTree>
    <p:extLst>
      <p:ext uri="{BB962C8B-B14F-4D97-AF65-F5344CB8AC3E}">
        <p14:creationId xmlns:p14="http://schemas.microsoft.com/office/powerpoint/2010/main" val="3905497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2FE225E-AF68-462D-BB4E-21B67B7A5DDE}"/>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Titel 1">
            <a:extLst>
              <a:ext uri="{FF2B5EF4-FFF2-40B4-BE49-F238E27FC236}">
                <a16:creationId xmlns:a16="http://schemas.microsoft.com/office/drawing/2014/main" id="{FA199338-763B-4344-B371-B352552B9739}"/>
              </a:ext>
            </a:extLst>
          </p:cNvPr>
          <p:cNvSpPr txBox="1">
            <a:spLocks/>
          </p:cNvSpPr>
          <p:nvPr/>
        </p:nvSpPr>
        <p:spPr>
          <a:xfrm>
            <a:off x="1407320" y="593697"/>
            <a:ext cx="7886700" cy="621116"/>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a-DK" sz="3200" b="1" dirty="0">
                <a:solidFill>
                  <a:srgbClr val="CF598C"/>
                </a:solidFill>
                <a:latin typeface="Bahnschrift" panose="020B0502040204020203" pitchFamily="34" charset="0"/>
              </a:rPr>
              <a:t>D</a:t>
            </a:r>
            <a:r>
              <a:rPr lang="da-DK" sz="3200" b="1" dirty="0">
                <a:solidFill>
                  <a:srgbClr val="ECC562"/>
                </a:solidFill>
                <a:latin typeface="Bahnschrift" panose="020B0502040204020203" pitchFamily="34" charset="0"/>
              </a:rPr>
              <a:t>I</a:t>
            </a:r>
            <a:r>
              <a:rPr lang="da-DK" sz="3200" b="1" dirty="0">
                <a:solidFill>
                  <a:srgbClr val="66C8A0"/>
                </a:solidFill>
                <a:latin typeface="Bahnschrift" panose="020B0502040204020203" pitchFamily="34" charset="0"/>
              </a:rPr>
              <a:t>S</a:t>
            </a:r>
            <a:r>
              <a:rPr lang="da-DK" sz="3200" b="1" dirty="0">
                <a:solidFill>
                  <a:srgbClr val="88A3DE"/>
                </a:solidFill>
                <a:latin typeface="Bahnschrift" panose="020B0502040204020203" pitchFamily="34" charset="0"/>
              </a:rPr>
              <a:t>C</a:t>
            </a:r>
            <a:r>
              <a:rPr lang="da-DK" sz="3200" b="1" dirty="0">
                <a:solidFill>
                  <a:schemeClr val="bg1"/>
                </a:solidFill>
                <a:latin typeface="Bahnschrift" panose="020B0502040204020203" pitchFamily="34" charset="0"/>
              </a:rPr>
              <a:t>-</a:t>
            </a:r>
            <a:r>
              <a:rPr lang="da-DK" sz="3200" dirty="0">
                <a:solidFill>
                  <a:schemeClr val="bg1"/>
                </a:solidFill>
                <a:latin typeface="Bahnschrift" panose="020B0502040204020203" pitchFamily="34" charset="0"/>
              </a:rPr>
              <a:t>profiler</a:t>
            </a:r>
          </a:p>
        </p:txBody>
      </p:sp>
      <p:sp>
        <p:nvSpPr>
          <p:cNvPr id="7" name="Pladsholder til indhold 2">
            <a:extLst>
              <a:ext uri="{FF2B5EF4-FFF2-40B4-BE49-F238E27FC236}">
                <a16:creationId xmlns:a16="http://schemas.microsoft.com/office/drawing/2014/main" id="{904D8D1E-B7A2-495D-B2EC-7D97CF733137}"/>
              </a:ext>
            </a:extLst>
          </p:cNvPr>
          <p:cNvSpPr txBox="1">
            <a:spLocks/>
          </p:cNvSpPr>
          <p:nvPr/>
        </p:nvSpPr>
        <p:spPr>
          <a:xfrm>
            <a:off x="1169083" y="1630748"/>
            <a:ext cx="6805833" cy="4309667"/>
          </a:xfrm>
          <a:prstGeom prst="rect">
            <a:avLst/>
          </a:prstGeom>
          <a:noFill/>
          <a:ln>
            <a:noFill/>
          </a:ln>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Underviser er Certificeret i Extended DISC (</a:t>
            </a:r>
            <a:r>
              <a:rPr lang="da-DK" sz="1700" dirty="0" err="1">
                <a:solidFill>
                  <a:schemeClr val="bg1"/>
                </a:solidFill>
                <a:latin typeface="Bahnschrift" panose="020B0502040204020203" pitchFamily="34" charset="0"/>
              </a:rPr>
              <a:t>FinxS</a:t>
            </a:r>
            <a:r>
              <a:rPr lang="da-DK" sz="1700" dirty="0">
                <a:solidFill>
                  <a:schemeClr val="bg1"/>
                </a:solidFill>
                <a:latin typeface="Bahnschrift" panose="020B0502040204020203" pitchFamily="34" charset="0"/>
              </a:rPr>
              <a:t>)</a:t>
            </a:r>
          </a:p>
          <a:p>
            <a:pPr>
              <a:buClr>
                <a:schemeClr val="bg1"/>
              </a:buClr>
              <a:buFont typeface="Arial" panose="020B0604020202020204" pitchFamily="34" charset="0"/>
              <a:buChar char="•"/>
            </a:pPr>
            <a:endParaRPr lang="da-DK" sz="17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På et af de første skoleophold laver vi en discprofil på eleven. </a:t>
            </a:r>
            <a:br>
              <a:rPr lang="da-DK" sz="1700" dirty="0">
                <a:solidFill>
                  <a:schemeClr val="bg1"/>
                </a:solidFill>
                <a:latin typeface="Bahnschrift" panose="020B0502040204020203" pitchFamily="34" charset="0"/>
              </a:rPr>
            </a:br>
            <a:r>
              <a:rPr lang="da-DK" sz="1700" dirty="0">
                <a:solidFill>
                  <a:schemeClr val="bg1"/>
                </a:solidFill>
                <a:latin typeface="Bahnschrift" panose="020B0502040204020203" pitchFamily="34" charset="0"/>
              </a:rPr>
              <a:t>Eleverne får forståelse af de forskellige mennesketyper og hvorfor de agerer som de gør.</a:t>
            </a:r>
          </a:p>
          <a:p>
            <a:pPr>
              <a:buClr>
                <a:schemeClr val="bg1"/>
              </a:buClr>
              <a:buFont typeface="Arial" panose="020B0604020202020204" pitchFamily="34" charset="0"/>
              <a:buChar char="•"/>
            </a:pPr>
            <a:endParaRPr lang="da-DK" sz="17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Eleverne kommer til at lære at bruge DISC i forhold til gruppearbejde og dens sammensætning. </a:t>
            </a:r>
          </a:p>
          <a:p>
            <a:pPr>
              <a:buClr>
                <a:schemeClr val="bg1"/>
              </a:buClr>
              <a:buFont typeface="Arial" panose="020B0604020202020204" pitchFamily="34" charset="0"/>
              <a:buChar char="•"/>
            </a:pPr>
            <a:endParaRPr lang="da-DK" sz="17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Vi gør opmærksom på at DISC-profilen er elevens personlige eje. </a:t>
            </a:r>
          </a:p>
          <a:p>
            <a:pPr>
              <a:buClr>
                <a:schemeClr val="bg1"/>
              </a:buClr>
              <a:buFont typeface="Arial" panose="020B0604020202020204" pitchFamily="34" charset="0"/>
              <a:buChar char="•"/>
            </a:pPr>
            <a:endParaRPr lang="da-DK" sz="17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Derfor bedes I være diskrete med oplysningerne.</a:t>
            </a:r>
            <a:br>
              <a:rPr lang="da-DK" sz="1700" dirty="0">
                <a:solidFill>
                  <a:schemeClr val="bg1"/>
                </a:solidFill>
                <a:latin typeface="Bahnschrift" panose="020B0502040204020203" pitchFamily="34" charset="0"/>
              </a:rPr>
            </a:br>
            <a:endParaRPr lang="da-DK" sz="17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Kr. 230 pr. DISC-profil – forventeligt i uge 8 budgettering.</a:t>
            </a:r>
            <a:endParaRPr lang="da-DK" dirty="0"/>
          </a:p>
          <a:p>
            <a:endParaRPr lang="da-DK" dirty="0"/>
          </a:p>
          <a:p>
            <a:endParaRPr lang="da-DK" dirty="0"/>
          </a:p>
          <a:p>
            <a:endParaRPr lang="da-DK" dirty="0"/>
          </a:p>
        </p:txBody>
      </p:sp>
      <p:pic>
        <p:nvPicPr>
          <p:cNvPr id="8" name="Grafik 7" descr="Mål">
            <a:extLst>
              <a:ext uri="{FF2B5EF4-FFF2-40B4-BE49-F238E27FC236}">
                <a16:creationId xmlns:a16="http://schemas.microsoft.com/office/drawing/2014/main" id="{146E676D-DBE9-4264-8459-70DC57C009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6204" y="611397"/>
            <a:ext cx="621116" cy="621116"/>
          </a:xfrm>
          <a:prstGeom prst="rect">
            <a:avLst/>
          </a:prstGeom>
        </p:spPr>
      </p:pic>
      <p:pic>
        <p:nvPicPr>
          <p:cNvPr id="9" name="Billede 8">
            <a:extLst>
              <a:ext uri="{FF2B5EF4-FFF2-40B4-BE49-F238E27FC236}">
                <a16:creationId xmlns:a16="http://schemas.microsoft.com/office/drawing/2014/main" id="{2066DFAF-735E-43B3-9F7A-00D8C239E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251681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84EB8B0-8EC5-4CC6-B9BE-20E53CC332D3}"/>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6CFA3FAB-BCD6-4DEB-BA77-077E3AA25644}"/>
              </a:ext>
            </a:extLst>
          </p:cNvPr>
          <p:cNvSpPr/>
          <p:nvPr/>
        </p:nvSpPr>
        <p:spPr>
          <a:xfrm>
            <a:off x="0" y="0"/>
            <a:ext cx="9144000" cy="1115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Billede 9">
            <a:extLst>
              <a:ext uri="{FF2B5EF4-FFF2-40B4-BE49-F238E27FC236}">
                <a16:creationId xmlns:a16="http://schemas.microsoft.com/office/drawing/2014/main" id="{E83842B5-4BB7-479F-8593-EF3BDE3680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
        <p:nvSpPr>
          <p:cNvPr id="11" name="Titel 1">
            <a:extLst>
              <a:ext uri="{FF2B5EF4-FFF2-40B4-BE49-F238E27FC236}">
                <a16:creationId xmlns:a16="http://schemas.microsoft.com/office/drawing/2014/main" id="{2FDC7BCE-1BB6-4BB1-9EC8-1DCD579CBD81}"/>
              </a:ext>
            </a:extLst>
          </p:cNvPr>
          <p:cNvSpPr txBox="1">
            <a:spLocks/>
          </p:cNvSpPr>
          <p:nvPr/>
        </p:nvSpPr>
        <p:spPr>
          <a:xfrm>
            <a:off x="2096724" y="827469"/>
            <a:ext cx="7886700" cy="493932"/>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a-DK" sz="2800">
                <a:solidFill>
                  <a:srgbClr val="4B355D"/>
                </a:solidFill>
                <a:latin typeface="Bahnschrift" panose="020B0502040204020203" pitchFamily="34" charset="0"/>
              </a:rPr>
              <a:t>Fagprøve</a:t>
            </a:r>
            <a:endParaRPr lang="da-DK" sz="2800" dirty="0">
              <a:solidFill>
                <a:srgbClr val="4B355D"/>
              </a:solidFill>
              <a:latin typeface="Bahnschrift" panose="020B0502040204020203" pitchFamily="34" charset="0"/>
            </a:endParaRPr>
          </a:p>
        </p:txBody>
      </p:sp>
      <p:sp>
        <p:nvSpPr>
          <p:cNvPr id="12" name="Pladsholder til indhold 2">
            <a:extLst>
              <a:ext uri="{FF2B5EF4-FFF2-40B4-BE49-F238E27FC236}">
                <a16:creationId xmlns:a16="http://schemas.microsoft.com/office/drawing/2014/main" id="{912AEF01-271D-483A-B66D-C11546BCC894}"/>
              </a:ext>
            </a:extLst>
          </p:cNvPr>
          <p:cNvSpPr txBox="1">
            <a:spLocks/>
          </p:cNvSpPr>
          <p:nvPr/>
        </p:nvSpPr>
        <p:spPr>
          <a:xfrm>
            <a:off x="1152525" y="1891696"/>
            <a:ext cx="6838950" cy="3688694"/>
          </a:xfrm>
          <a:prstGeom prst="rect">
            <a:avLst/>
          </a:prstGeom>
          <a:noFill/>
          <a:ln>
            <a:noFill/>
          </a:ln>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r>
              <a:rPr lang="da-DK" sz="1400" dirty="0">
                <a:solidFill>
                  <a:srgbClr val="4B355D"/>
                </a:solidFill>
                <a:latin typeface="Bahnschrift" panose="020B0502040204020203" pitchFamily="34" charset="0"/>
              </a:rPr>
              <a:t>Når vi skal lave undersøgelser og skrive større rapporter, er det vigtigt at kunne indsamle forskellige informationer til at belyse et emne.</a:t>
            </a:r>
          </a:p>
          <a:p>
            <a:pPr>
              <a:buFont typeface="Arial" panose="020B0604020202020204" pitchFamily="34" charset="0"/>
              <a:buChar char="•"/>
            </a:pPr>
            <a:endParaRPr lang="da-DK" sz="1400" dirty="0">
              <a:solidFill>
                <a:srgbClr val="4B355D"/>
              </a:solidFill>
              <a:latin typeface="Bahnschrift" panose="020B0502040204020203" pitchFamily="34" charset="0"/>
            </a:endParaRPr>
          </a:p>
          <a:p>
            <a:pPr>
              <a:buFont typeface="Arial" panose="020B0604020202020204" pitchFamily="34" charset="0"/>
              <a:buChar char="•"/>
            </a:pPr>
            <a:r>
              <a:rPr lang="da-DK" sz="1400" dirty="0">
                <a:solidFill>
                  <a:srgbClr val="4B355D"/>
                </a:solidFill>
                <a:latin typeface="Bahnschrift" panose="020B0502040204020203" pitchFamily="34" charset="0"/>
              </a:rPr>
              <a:t>Samtidig er det af stor betydning, at vi kan vurdere kilderne, hvor vi får vores informationer fra og ikke mindst er det i vores daglige arbejde vigtigt at kunne strukturere de indsamlede data.</a:t>
            </a:r>
          </a:p>
          <a:p>
            <a:pPr>
              <a:buFont typeface="Arial" panose="020B0604020202020204" pitchFamily="34" charset="0"/>
              <a:buChar char="•"/>
            </a:pPr>
            <a:endParaRPr lang="da-DK" sz="1400" dirty="0">
              <a:solidFill>
                <a:srgbClr val="4B355D"/>
              </a:solidFill>
              <a:latin typeface="Bahnschrift" panose="020B0502040204020203" pitchFamily="34" charset="0"/>
            </a:endParaRPr>
          </a:p>
          <a:p>
            <a:pPr>
              <a:buFont typeface="Arial" panose="020B0604020202020204" pitchFamily="34" charset="0"/>
              <a:buChar char="•"/>
            </a:pPr>
            <a:r>
              <a:rPr lang="da-DK" sz="1400" dirty="0">
                <a:solidFill>
                  <a:srgbClr val="4B355D"/>
                </a:solidFill>
                <a:latin typeface="Bahnschrift" panose="020B0502040204020203" pitchFamily="34" charset="0"/>
              </a:rPr>
              <a:t>Til fagprøven er det meget vigtigt at kunne mestre ovennævnte punkter, da det giver en god struktur og et sagligt indhold på en overskuelig måde.</a:t>
            </a:r>
          </a:p>
          <a:p>
            <a:pPr>
              <a:buFont typeface="Arial" panose="020B0604020202020204" pitchFamily="34" charset="0"/>
              <a:buChar char="•"/>
            </a:pPr>
            <a:endParaRPr lang="da-DK" sz="1400" dirty="0">
              <a:solidFill>
                <a:srgbClr val="4B355D"/>
              </a:solidFill>
              <a:latin typeface="Bahnschrift" panose="020B0502040204020203" pitchFamily="34" charset="0"/>
            </a:endParaRPr>
          </a:p>
          <a:p>
            <a:pPr>
              <a:buFont typeface="Arial" panose="020B0604020202020204" pitchFamily="34" charset="0"/>
              <a:buChar char="•"/>
            </a:pPr>
            <a:r>
              <a:rPr lang="da-DK" sz="1400" dirty="0">
                <a:solidFill>
                  <a:srgbClr val="4B355D"/>
                </a:solidFill>
                <a:latin typeface="Bahnschrift" panose="020B0502040204020203" pitchFamily="34" charset="0"/>
              </a:rPr>
              <a:t>Specialefag Økonomi	</a:t>
            </a:r>
            <a:r>
              <a:rPr lang="da-DK" sz="1600" dirty="0">
                <a:solidFill>
                  <a:srgbClr val="4B355D"/>
                </a:solidFill>
                <a:latin typeface="Bahnschrift" panose="020B0502040204020203" pitchFamily="34" charset="0"/>
              </a:rPr>
              <a:t>	</a:t>
            </a:r>
          </a:p>
          <a:p>
            <a:pPr lvl="1">
              <a:buFont typeface="Arial" panose="020B0604020202020204" pitchFamily="34" charset="0"/>
              <a:buChar char="•"/>
            </a:pPr>
            <a:r>
              <a:rPr lang="da-DK" sz="1200" dirty="0">
                <a:solidFill>
                  <a:srgbClr val="4B355D"/>
                </a:solidFill>
                <a:latin typeface="Bahnschrift" panose="020B0502040204020203" pitchFamily="34" charset="0"/>
              </a:rPr>
              <a:t>1 uge til fagprøven (4 skrivedag + 1 </a:t>
            </a:r>
            <a:r>
              <a:rPr lang="da-DK" sz="1200" dirty="0" err="1">
                <a:solidFill>
                  <a:srgbClr val="4B355D"/>
                </a:solidFill>
                <a:latin typeface="Bahnschrift" panose="020B0502040204020203" pitchFamily="34" charset="0"/>
              </a:rPr>
              <a:t>eksamensdag</a:t>
            </a:r>
            <a:r>
              <a:rPr lang="da-DK" sz="1200" dirty="0">
                <a:solidFill>
                  <a:srgbClr val="4B355D"/>
                </a:solidFill>
                <a:latin typeface="Bahnschrift" panose="020B0502040204020203" pitchFamily="34" charset="0"/>
              </a:rPr>
              <a:t>) </a:t>
            </a:r>
          </a:p>
          <a:p>
            <a:pPr lvl="1">
              <a:buFont typeface="Arial" panose="020B0604020202020204" pitchFamily="34" charset="0"/>
              <a:buChar char="•"/>
            </a:pPr>
            <a:r>
              <a:rPr lang="da-DK" sz="1200" dirty="0">
                <a:solidFill>
                  <a:srgbClr val="4B355D"/>
                </a:solidFill>
                <a:latin typeface="Bahnschrift" panose="020B0502040204020203" pitchFamily="34" charset="0"/>
              </a:rPr>
              <a:t>Virksomhed får refusion for den uge eleven er oppe til fagprøven</a:t>
            </a:r>
          </a:p>
        </p:txBody>
      </p:sp>
      <p:pic>
        <p:nvPicPr>
          <p:cNvPr id="13" name="Grafik 12" descr="Oprullet eksamensbevis">
            <a:extLst>
              <a:ext uri="{FF2B5EF4-FFF2-40B4-BE49-F238E27FC236}">
                <a16:creationId xmlns:a16="http://schemas.microsoft.com/office/drawing/2014/main" id="{8CB887CD-43E7-4C65-BECC-B03572BD00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2525" y="783678"/>
            <a:ext cx="743387" cy="743387"/>
          </a:xfrm>
          <a:prstGeom prst="rect">
            <a:avLst/>
          </a:prstGeom>
        </p:spPr>
      </p:pic>
      <p:sp>
        <p:nvSpPr>
          <p:cNvPr id="2" name="Titel 1"/>
          <p:cNvSpPr>
            <a:spLocks noGrp="1"/>
          </p:cNvSpPr>
          <p:nvPr>
            <p:ph type="ctrTitle"/>
          </p:nvPr>
        </p:nvSpPr>
        <p:spPr>
          <a:xfrm>
            <a:off x="628650" y="69574"/>
            <a:ext cx="7886700" cy="914400"/>
          </a:xfrm>
        </p:spPr>
        <p:txBody>
          <a:bodyPr>
            <a:normAutofit/>
          </a:bodyPr>
          <a:lstStyle/>
          <a:p>
            <a:r>
              <a:rPr lang="da-DK" sz="2800" dirty="0">
                <a:solidFill>
                  <a:schemeClr val="bg1"/>
                </a:solidFill>
              </a:rPr>
              <a:t>Fagprøve</a:t>
            </a:r>
            <a:endParaRPr lang="da-DK" sz="2800" dirty="0"/>
          </a:p>
        </p:txBody>
      </p:sp>
    </p:spTree>
    <p:extLst>
      <p:ext uri="{BB962C8B-B14F-4D97-AF65-F5344CB8AC3E}">
        <p14:creationId xmlns:p14="http://schemas.microsoft.com/office/powerpoint/2010/main" val="3783058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BE9CCB-A9B8-4E33-880D-8222A63DB3CF}"/>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1">
            <a:extLst>
              <a:ext uri="{FF2B5EF4-FFF2-40B4-BE49-F238E27FC236}">
                <a16:creationId xmlns:a16="http://schemas.microsoft.com/office/drawing/2014/main" id="{D59748E2-0763-4B0D-8BA5-6B8ED88653E8}"/>
              </a:ext>
            </a:extLst>
          </p:cNvPr>
          <p:cNvSpPr txBox="1">
            <a:spLocks/>
          </p:cNvSpPr>
          <p:nvPr/>
        </p:nvSpPr>
        <p:spPr>
          <a:xfrm>
            <a:off x="1652631" y="1113668"/>
            <a:ext cx="7886700" cy="668847"/>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a-DK" sz="3200">
                <a:solidFill>
                  <a:schemeClr val="bg1"/>
                </a:solidFill>
                <a:latin typeface="Bahnschrift" panose="020B0502040204020203" pitchFamily="34" charset="0"/>
              </a:rPr>
              <a:t>Uddannelsesbevis	</a:t>
            </a:r>
            <a:endParaRPr lang="da-DK" sz="3200" dirty="0">
              <a:solidFill>
                <a:schemeClr val="bg1"/>
              </a:solidFill>
              <a:latin typeface="Bahnschrift" panose="020B0502040204020203" pitchFamily="34" charset="0"/>
            </a:endParaRPr>
          </a:p>
        </p:txBody>
      </p:sp>
      <p:sp>
        <p:nvSpPr>
          <p:cNvPr id="7" name="Pladsholder til indhold 3">
            <a:extLst>
              <a:ext uri="{FF2B5EF4-FFF2-40B4-BE49-F238E27FC236}">
                <a16:creationId xmlns:a16="http://schemas.microsoft.com/office/drawing/2014/main" id="{8D1B9AD6-5317-4D83-A650-24308EC6E63B}"/>
              </a:ext>
            </a:extLst>
          </p:cNvPr>
          <p:cNvSpPr txBox="1">
            <a:spLocks/>
          </p:cNvSpPr>
          <p:nvPr/>
        </p:nvSpPr>
        <p:spPr>
          <a:xfrm>
            <a:off x="1363211" y="2666402"/>
            <a:ext cx="6417578" cy="193602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bg1"/>
              </a:buClr>
              <a:buFont typeface="Arial" panose="020B0604020202020204" pitchFamily="34" charset="0"/>
              <a:buChar char="•"/>
            </a:pPr>
            <a:r>
              <a:rPr lang="da-DK" dirty="0">
                <a:solidFill>
                  <a:schemeClr val="bg1"/>
                </a:solidFill>
                <a:latin typeface="Bahnschrift" panose="020B0502040204020203" pitchFamily="34" charset="0"/>
              </a:rPr>
              <a:t>Fremsendes via digital post, i dagene efter at eleven er udlært. </a:t>
            </a:r>
          </a:p>
          <a:p>
            <a:pPr>
              <a:buClr>
                <a:schemeClr val="bg1"/>
              </a:buClr>
              <a:buFont typeface="Arial" panose="020B0604020202020204" pitchFamily="34" charset="0"/>
              <a:buChar char="•"/>
            </a:pPr>
            <a:endParaRPr lang="da-DK"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dirty="0">
                <a:solidFill>
                  <a:schemeClr val="bg1"/>
                </a:solidFill>
                <a:latin typeface="Bahnschrift" panose="020B0502040204020203" pitchFamily="34" charset="0"/>
              </a:rPr>
              <a:t> Eleven modtager ikke uddannelsesbeviset når fagprøve eksamen er gennemført. </a:t>
            </a:r>
          </a:p>
        </p:txBody>
      </p:sp>
      <p:pic>
        <p:nvPicPr>
          <p:cNvPr id="8" name="Grafik 7" descr="Eksamensbevis">
            <a:extLst>
              <a:ext uri="{FF2B5EF4-FFF2-40B4-BE49-F238E27FC236}">
                <a16:creationId xmlns:a16="http://schemas.microsoft.com/office/drawing/2014/main" id="{F0BF7FD3-1CE0-419B-B960-332ADC0114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871" y="1112531"/>
            <a:ext cx="792760" cy="792760"/>
          </a:xfrm>
          <a:prstGeom prst="rect">
            <a:avLst/>
          </a:prstGeom>
        </p:spPr>
      </p:pic>
      <p:pic>
        <p:nvPicPr>
          <p:cNvPr id="9" name="Billede 8">
            <a:extLst>
              <a:ext uri="{FF2B5EF4-FFF2-40B4-BE49-F238E27FC236}">
                <a16:creationId xmlns:a16="http://schemas.microsoft.com/office/drawing/2014/main" id="{AFBC137F-6B9E-4CB8-BA8A-8DE1AD25B4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1579907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00E4E24-B806-4190-9149-C7897B7B8D0D}"/>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1">
            <a:extLst>
              <a:ext uri="{FF2B5EF4-FFF2-40B4-BE49-F238E27FC236}">
                <a16:creationId xmlns:a16="http://schemas.microsoft.com/office/drawing/2014/main" id="{96E55B0E-1752-466E-8262-2CC210FDCC2F}"/>
              </a:ext>
            </a:extLst>
          </p:cNvPr>
          <p:cNvSpPr txBox="1">
            <a:spLocks/>
          </p:cNvSpPr>
          <p:nvPr/>
        </p:nvSpPr>
        <p:spPr>
          <a:xfrm>
            <a:off x="1452255" y="951393"/>
            <a:ext cx="7886700" cy="512538"/>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3200">
                <a:effectLst/>
                <a:latin typeface="Bahnschrift" panose="020B0502040204020203" pitchFamily="34" charset="0"/>
              </a:rPr>
              <a:t>Indkaldelse og pensumliste</a:t>
            </a:r>
            <a:endParaRPr lang="da-DK" sz="3200" dirty="0">
              <a:effectLst/>
              <a:latin typeface="Bahnschrift" panose="020B0502040204020203" pitchFamily="34" charset="0"/>
            </a:endParaRPr>
          </a:p>
        </p:txBody>
      </p:sp>
      <p:sp>
        <p:nvSpPr>
          <p:cNvPr id="9" name="Rektangel 8">
            <a:extLst>
              <a:ext uri="{FF2B5EF4-FFF2-40B4-BE49-F238E27FC236}">
                <a16:creationId xmlns:a16="http://schemas.microsoft.com/office/drawing/2014/main" id="{55A31DA5-1DA5-445F-9030-66B2A79A8CE1}"/>
              </a:ext>
            </a:extLst>
          </p:cNvPr>
          <p:cNvSpPr/>
          <p:nvPr/>
        </p:nvSpPr>
        <p:spPr>
          <a:xfrm>
            <a:off x="1227631" y="2172748"/>
            <a:ext cx="6688738" cy="3266538"/>
          </a:xfrm>
          <a:prstGeom prst="rect">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dirty="0">
                <a:latin typeface="Bahnschrift" panose="020B0502040204020203" pitchFamily="34" charset="0"/>
              </a:rPr>
              <a:t>Du vil få din indkaldelse til skoleopholdene </a:t>
            </a:r>
            <a:br>
              <a:rPr lang="da-DK" sz="2000" dirty="0">
                <a:latin typeface="Bahnschrift" panose="020B0502040204020203" pitchFamily="34" charset="0"/>
              </a:rPr>
            </a:br>
            <a:r>
              <a:rPr lang="da-DK" sz="2000" dirty="0">
                <a:latin typeface="Bahnschrift" panose="020B0502040204020203" pitchFamily="34" charset="0"/>
              </a:rPr>
              <a:t>i din digitale postkasse.</a:t>
            </a:r>
            <a:br>
              <a:rPr lang="da-DK" sz="2000" dirty="0">
                <a:latin typeface="Bahnschrift" panose="020B0502040204020203" pitchFamily="34" charset="0"/>
              </a:rPr>
            </a:br>
            <a:endParaRPr lang="da-DK" sz="2000" dirty="0">
              <a:latin typeface="Bahnschrift" panose="020B0502040204020203" pitchFamily="34" charset="0"/>
            </a:endParaRPr>
          </a:p>
          <a:p>
            <a:pPr algn="ctr"/>
            <a:r>
              <a:rPr lang="da-DK" sz="2000" dirty="0">
                <a:latin typeface="Bahnschrift" panose="020B0502040204020203" pitchFamily="34" charset="0"/>
              </a:rPr>
              <a:t>Pensaliste vil fremgå af </a:t>
            </a:r>
            <a:r>
              <a:rPr lang="da-DK" sz="2000" dirty="0" err="1">
                <a:latin typeface="Bahnschrift" panose="020B0502040204020203" pitchFamily="34" charset="0"/>
              </a:rPr>
              <a:t>moodle</a:t>
            </a:r>
            <a:r>
              <a:rPr lang="da-DK" sz="2000" dirty="0">
                <a:latin typeface="Bahnschrift" panose="020B0502040204020203" pitchFamily="34" charset="0"/>
              </a:rPr>
              <a:t> ca. 10 dage før skoleopholdet. </a:t>
            </a:r>
          </a:p>
        </p:txBody>
      </p:sp>
      <p:pic>
        <p:nvPicPr>
          <p:cNvPr id="11" name="Billede 10">
            <a:extLst>
              <a:ext uri="{FF2B5EF4-FFF2-40B4-BE49-F238E27FC236}">
                <a16:creationId xmlns:a16="http://schemas.microsoft.com/office/drawing/2014/main" id="{8B1B5468-DE3F-411E-9456-AD37AAC061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pic>
        <p:nvPicPr>
          <p:cNvPr id="12" name="Grafik 11" descr="Postkasse">
            <a:extLst>
              <a:ext uri="{FF2B5EF4-FFF2-40B4-BE49-F238E27FC236}">
                <a16:creationId xmlns:a16="http://schemas.microsoft.com/office/drawing/2014/main" id="{924FC2C4-DCF0-487B-9C2E-6E4FF0A152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897" y="754034"/>
            <a:ext cx="764358" cy="764358"/>
          </a:xfrm>
          <a:prstGeom prst="rect">
            <a:avLst/>
          </a:prstGeom>
        </p:spPr>
      </p:pic>
    </p:spTree>
    <p:extLst>
      <p:ext uri="{BB962C8B-B14F-4D97-AF65-F5344CB8AC3E}">
        <p14:creationId xmlns:p14="http://schemas.microsoft.com/office/powerpoint/2010/main" val="3399689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9B95A9C-59C5-48E6-B5DD-A397C0FCED23}"/>
              </a:ext>
            </a:extLst>
          </p:cNvPr>
          <p:cNvSpPr/>
          <p:nvPr/>
        </p:nvSpPr>
        <p:spPr>
          <a:xfrm>
            <a:off x="0" y="0"/>
            <a:ext cx="9144000" cy="1459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indhold 3">
            <a:extLst>
              <a:ext uri="{FF2B5EF4-FFF2-40B4-BE49-F238E27FC236}">
                <a16:creationId xmlns:a16="http://schemas.microsoft.com/office/drawing/2014/main" id="{92B3E717-48E5-4C4D-9073-28A9ADD69F81}"/>
              </a:ext>
            </a:extLst>
          </p:cNvPr>
          <p:cNvSpPr txBox="1">
            <a:spLocks/>
          </p:cNvSpPr>
          <p:nvPr/>
        </p:nvSpPr>
        <p:spPr>
          <a:xfrm>
            <a:off x="1159650" y="1553787"/>
            <a:ext cx="6824699" cy="375042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a-DK" dirty="0"/>
          </a:p>
          <a:p>
            <a:pPr lvl="2"/>
            <a:endParaRPr lang="da-DK" dirty="0"/>
          </a:p>
          <a:p>
            <a:pPr>
              <a:buFont typeface="Arial" panose="020B0604020202020204" pitchFamily="34" charset="0"/>
              <a:buChar char="•"/>
            </a:pPr>
            <a:r>
              <a:rPr lang="da-DK" sz="1800" dirty="0">
                <a:solidFill>
                  <a:srgbClr val="4B355D"/>
                </a:solidFill>
                <a:latin typeface="Bahnschrift" panose="020B0502040204020203" pitchFamily="34" charset="0"/>
              </a:rPr>
              <a:t>Undervisningsplatform:</a:t>
            </a:r>
            <a:endParaRPr lang="da-DK" dirty="0">
              <a:solidFill>
                <a:srgbClr val="4B355D"/>
              </a:solidFill>
              <a:latin typeface="Bahnschrift" panose="020B0502040204020203" pitchFamily="34" charset="0"/>
            </a:endParaRPr>
          </a:p>
          <a:p>
            <a:pPr lvl="1">
              <a:buFont typeface="Arial" panose="020B0604020202020204" pitchFamily="34" charset="0"/>
              <a:buChar char="•"/>
            </a:pPr>
            <a:r>
              <a:rPr lang="da-DK" sz="1600" dirty="0">
                <a:solidFill>
                  <a:srgbClr val="4B355D"/>
                </a:solidFill>
                <a:latin typeface="Bahnschrift" panose="020B0502040204020203" pitchFamily="34" charset="0"/>
              </a:rPr>
              <a:t>Alt undervisningsmateriale ligger på </a:t>
            </a:r>
            <a:r>
              <a:rPr lang="da-DK" sz="1600" u="sng" dirty="0">
                <a:solidFill>
                  <a:srgbClr val="4B355D"/>
                </a:solidFill>
                <a:latin typeface="Bahnschrift" panose="020B0502040204020203" pitchFamily="34" charset="0"/>
              </a:rPr>
              <a:t>www.Moodle.Rybners.dk</a:t>
            </a:r>
          </a:p>
          <a:p>
            <a:pPr>
              <a:buFont typeface="Arial" panose="020B0604020202020204" pitchFamily="34" charset="0"/>
              <a:buChar char="•"/>
            </a:pPr>
            <a:endParaRPr lang="da-DK"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Her får I adgang 10 dage før skoleophold</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Her ligger videoer, PowerPoint mm. </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Indimellem vil der være behov for at køre onlineundervisning – dette vil blive aftalt nærmere med den pågældende underviser. </a:t>
            </a:r>
          </a:p>
        </p:txBody>
      </p:sp>
      <p:pic>
        <p:nvPicPr>
          <p:cNvPr id="8" name="Grafik 7" descr="Professor">
            <a:extLst>
              <a:ext uri="{FF2B5EF4-FFF2-40B4-BE49-F238E27FC236}">
                <a16:creationId xmlns:a16="http://schemas.microsoft.com/office/drawing/2014/main" id="{0879EB69-5D90-492E-B972-69D6F75D65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4564" y="1094973"/>
            <a:ext cx="590579" cy="590579"/>
          </a:xfrm>
          <a:prstGeom prst="rect">
            <a:avLst/>
          </a:prstGeom>
        </p:spPr>
      </p:pic>
      <p:sp>
        <p:nvSpPr>
          <p:cNvPr id="9" name="Rektangel 8">
            <a:extLst>
              <a:ext uri="{FF2B5EF4-FFF2-40B4-BE49-F238E27FC236}">
                <a16:creationId xmlns:a16="http://schemas.microsoft.com/office/drawing/2014/main" id="{5D61C511-5433-418A-8041-12A1BFF28B67}"/>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7F996A23-3F8C-4678-A962-48F96EFDEE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
        <p:nvSpPr>
          <p:cNvPr id="15" name="Titel 1">
            <a:extLst>
              <a:ext uri="{FF2B5EF4-FFF2-40B4-BE49-F238E27FC236}">
                <a16:creationId xmlns:a16="http://schemas.microsoft.com/office/drawing/2014/main" id="{DFC00B52-35A1-4143-87E1-06EDDAC011FD}"/>
              </a:ext>
            </a:extLst>
          </p:cNvPr>
          <p:cNvSpPr>
            <a:spLocks noGrp="1"/>
          </p:cNvSpPr>
          <p:nvPr>
            <p:ph type="ctrTitle"/>
          </p:nvPr>
        </p:nvSpPr>
        <p:spPr>
          <a:xfrm>
            <a:off x="1435143" y="1143760"/>
            <a:ext cx="7591411" cy="561436"/>
          </a:xfrm>
        </p:spPr>
        <p:txBody>
          <a:bodyPr>
            <a:normAutofit fontScale="90000"/>
          </a:bodyPr>
          <a:lstStyle/>
          <a:p>
            <a:pPr algn="l"/>
            <a:br>
              <a:rPr lang="da-DK" dirty="0">
                <a:solidFill>
                  <a:srgbClr val="4B355D"/>
                </a:solidFill>
              </a:rPr>
            </a:br>
            <a:br>
              <a:rPr lang="da-DK" dirty="0">
                <a:solidFill>
                  <a:srgbClr val="4B355D"/>
                </a:solidFill>
              </a:rPr>
            </a:br>
            <a:r>
              <a:rPr lang="da-DK" sz="3600" dirty="0">
                <a:solidFill>
                  <a:srgbClr val="4B355D"/>
                </a:solidFill>
                <a:latin typeface="Bahnschrift" panose="020B0502040204020203" pitchFamily="34" charset="0"/>
              </a:rPr>
              <a:t>Undervisning</a:t>
            </a:r>
            <a:endParaRPr lang="da-DK" dirty="0">
              <a:solidFill>
                <a:srgbClr val="4B355D"/>
              </a:solidFill>
              <a:latin typeface="Bahnschrift" panose="020B0502040204020203" pitchFamily="34" charset="0"/>
            </a:endParaRPr>
          </a:p>
        </p:txBody>
      </p:sp>
    </p:spTree>
    <p:extLst>
      <p:ext uri="{BB962C8B-B14F-4D97-AF65-F5344CB8AC3E}">
        <p14:creationId xmlns:p14="http://schemas.microsoft.com/office/powerpoint/2010/main" val="3802310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04841F9-8D8A-45F7-84DC-988C1B9CC808}"/>
              </a:ext>
            </a:extLst>
          </p:cNvPr>
          <p:cNvSpPr/>
          <p:nvPr/>
        </p:nvSpPr>
        <p:spPr>
          <a:xfrm>
            <a:off x="0" y="0"/>
            <a:ext cx="9143999" cy="6858000"/>
          </a:xfrm>
          <a:prstGeom prst="rect">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itel 1">
            <a:extLst>
              <a:ext uri="{FF2B5EF4-FFF2-40B4-BE49-F238E27FC236}">
                <a16:creationId xmlns:a16="http://schemas.microsoft.com/office/drawing/2014/main" id="{139DE8F3-9139-44D4-8335-7AA00CFDC9D1}"/>
              </a:ext>
            </a:extLst>
          </p:cNvPr>
          <p:cNvSpPr txBox="1">
            <a:spLocks/>
          </p:cNvSpPr>
          <p:nvPr/>
        </p:nvSpPr>
        <p:spPr>
          <a:xfrm>
            <a:off x="865582" y="930027"/>
            <a:ext cx="2503657" cy="45223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000" dirty="0">
                <a:effectLst/>
                <a:latin typeface="Bahnschrift" panose="020B0502040204020203" pitchFamily="34" charset="0"/>
              </a:rPr>
              <a:t>Det danske </a:t>
            </a:r>
            <a:br>
              <a:rPr lang="da-DK" sz="2000" dirty="0">
                <a:effectLst/>
                <a:latin typeface="Bahnschrift" panose="020B0502040204020203" pitchFamily="34" charset="0"/>
              </a:rPr>
            </a:br>
            <a:r>
              <a:rPr lang="da-DK" sz="2000" dirty="0">
                <a:effectLst/>
                <a:latin typeface="Bahnschrift" panose="020B0502040204020203" pitchFamily="34" charset="0"/>
              </a:rPr>
              <a:t>uddannelsessystem </a:t>
            </a:r>
          </a:p>
        </p:txBody>
      </p:sp>
      <p:pic>
        <p:nvPicPr>
          <p:cNvPr id="8" name="Grafik 7" descr="Rygsæk">
            <a:extLst>
              <a:ext uri="{FF2B5EF4-FFF2-40B4-BE49-F238E27FC236}">
                <a16:creationId xmlns:a16="http://schemas.microsoft.com/office/drawing/2014/main" id="{68769F22-D562-4081-9A8C-7FCEC2EBA7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3112" y="852559"/>
            <a:ext cx="592470" cy="592470"/>
          </a:xfrm>
          <a:prstGeom prst="rect">
            <a:avLst/>
          </a:prstGeom>
        </p:spPr>
      </p:pic>
      <p:sp>
        <p:nvSpPr>
          <p:cNvPr id="4" name="Tekstfelt 3">
            <a:extLst>
              <a:ext uri="{FF2B5EF4-FFF2-40B4-BE49-F238E27FC236}">
                <a16:creationId xmlns:a16="http://schemas.microsoft.com/office/drawing/2014/main" id="{5064C828-591B-35F6-AF87-B3B5950DC139}"/>
              </a:ext>
            </a:extLst>
          </p:cNvPr>
          <p:cNvSpPr txBox="1"/>
          <p:nvPr/>
        </p:nvSpPr>
        <p:spPr>
          <a:xfrm>
            <a:off x="2285999" y="3244334"/>
            <a:ext cx="4572000" cy="369332"/>
          </a:xfrm>
          <a:prstGeom prst="rect">
            <a:avLst/>
          </a:prstGeom>
          <a:noFill/>
        </p:spPr>
        <p:txBody>
          <a:bodyPr wrap="square">
            <a:spAutoFit/>
          </a:bodyPr>
          <a:lstStyle/>
          <a:p>
            <a:r>
              <a:rPr lang="da-DK" sz="1800" kern="100" dirty="0">
                <a:effectLst/>
                <a:latin typeface="Calibri" panose="020F0502020204030204" pitchFamily="34" charset="0"/>
                <a:ea typeface="Calibri" panose="020F0502020204030204" pitchFamily="34" charset="0"/>
                <a:cs typeface="Times New Roman" panose="02020603050405020304" pitchFamily="18" charset="0"/>
              </a:rPr>
              <a:t>Infomøde 2023 administration</a:t>
            </a:r>
          </a:p>
        </p:txBody>
      </p:sp>
      <p:pic>
        <p:nvPicPr>
          <p:cNvPr id="5" name="Billede 4">
            <a:extLst>
              <a:ext uri="{FF2B5EF4-FFF2-40B4-BE49-F238E27FC236}">
                <a16:creationId xmlns:a16="http://schemas.microsoft.com/office/drawing/2014/main" id="{2D11126F-FEC9-94BC-2988-9CA805803334}"/>
              </a:ext>
            </a:extLst>
          </p:cNvPr>
          <p:cNvPicPr>
            <a:picLocks noChangeAspect="1"/>
          </p:cNvPicPr>
          <p:nvPr/>
        </p:nvPicPr>
        <p:blipFill>
          <a:blip r:embed="rId4"/>
          <a:stretch>
            <a:fillRect/>
          </a:stretch>
        </p:blipFill>
        <p:spPr>
          <a:xfrm>
            <a:off x="0" y="53493"/>
            <a:ext cx="9144000" cy="6751014"/>
          </a:xfrm>
          <a:prstGeom prst="rect">
            <a:avLst/>
          </a:prstGeom>
        </p:spPr>
      </p:pic>
    </p:spTree>
    <p:extLst>
      <p:ext uri="{BB962C8B-B14F-4D97-AF65-F5344CB8AC3E}">
        <p14:creationId xmlns:p14="http://schemas.microsoft.com/office/powerpoint/2010/main" val="902611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3F43AA3-EA5D-4D16-A601-219D229CBBE2}"/>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1">
            <a:extLst>
              <a:ext uri="{FF2B5EF4-FFF2-40B4-BE49-F238E27FC236}">
                <a16:creationId xmlns:a16="http://schemas.microsoft.com/office/drawing/2014/main" id="{7F58D9D6-D45B-4D25-8F9A-EA81ABF6B9EB}"/>
              </a:ext>
            </a:extLst>
          </p:cNvPr>
          <p:cNvSpPr txBox="1">
            <a:spLocks/>
          </p:cNvSpPr>
          <p:nvPr/>
        </p:nvSpPr>
        <p:spPr>
          <a:xfrm>
            <a:off x="750551" y="792653"/>
            <a:ext cx="7642895"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pPr algn="ctr"/>
            <a:r>
              <a:rPr lang="da-DK" sz="2800" dirty="0">
                <a:effectLst/>
                <a:latin typeface="Bahnschrift" panose="020B0502040204020203" pitchFamily="34" charset="0"/>
              </a:rPr>
              <a:t>Skriv fra UCSYD, studievejleder i </a:t>
            </a:r>
            <a:br>
              <a:rPr lang="da-DK" sz="2800" dirty="0">
                <a:effectLst/>
                <a:latin typeface="Bahnschrift" panose="020B0502040204020203" pitchFamily="34" charset="0"/>
              </a:rPr>
            </a:br>
            <a:r>
              <a:rPr lang="da-DK" sz="2800" dirty="0">
                <a:effectLst/>
                <a:latin typeface="Bahnschrift" panose="020B0502040204020203" pitchFamily="34" charset="0"/>
              </a:rPr>
              <a:t>videregående uddannelser – Trine </a:t>
            </a:r>
            <a:r>
              <a:rPr lang="da-DK" sz="2800" dirty="0" err="1">
                <a:effectLst/>
                <a:latin typeface="Bahnschrift" panose="020B0502040204020203" pitchFamily="34" charset="0"/>
              </a:rPr>
              <a:t>Rønholdt</a:t>
            </a:r>
            <a:endParaRPr lang="da-DK" sz="2800" dirty="0">
              <a:effectLst/>
              <a:latin typeface="Bahnschrift" panose="020B0502040204020203" pitchFamily="34" charset="0"/>
            </a:endParaRPr>
          </a:p>
        </p:txBody>
      </p:sp>
      <p:sp>
        <p:nvSpPr>
          <p:cNvPr id="7" name="Pladsholder til indhold 2">
            <a:extLst>
              <a:ext uri="{FF2B5EF4-FFF2-40B4-BE49-F238E27FC236}">
                <a16:creationId xmlns:a16="http://schemas.microsoft.com/office/drawing/2014/main" id="{C9977D09-32A3-40D6-B2F5-1747AC2D615D}"/>
              </a:ext>
            </a:extLst>
          </p:cNvPr>
          <p:cNvSpPr txBox="1">
            <a:spLocks/>
          </p:cNvSpPr>
          <p:nvPr/>
        </p:nvSpPr>
        <p:spPr>
          <a:xfrm>
            <a:off x="939304" y="2373006"/>
            <a:ext cx="7265390" cy="3035504"/>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bg1"/>
              </a:buClr>
              <a:buFont typeface="Arial" panose="020B0604020202020204" pitchFamily="34" charset="0"/>
              <a:buChar char="•"/>
            </a:pPr>
            <a:r>
              <a:rPr lang="da-DK" sz="1800">
                <a:solidFill>
                  <a:schemeClr val="bg1"/>
                </a:solidFill>
                <a:latin typeface="Bahnschrift" panose="020B0502040204020203" pitchFamily="34" charset="0"/>
              </a:rPr>
              <a:t>En erhvervsuddannelse med speciale er på niveau 4 i den danske kvalifikationsramme. Det er en studentereksamen også. </a:t>
            </a:r>
          </a:p>
          <a:p>
            <a:pPr>
              <a:buClr>
                <a:schemeClr val="bg1"/>
              </a:buClr>
              <a:buFont typeface="Arial" panose="020B0604020202020204" pitchFamily="34" charset="0"/>
              <a:buChar char="•"/>
            </a:pPr>
            <a:endParaRPr lang="da-DK" sz="180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800">
                <a:solidFill>
                  <a:schemeClr val="bg1"/>
                </a:solidFill>
                <a:latin typeface="Bahnschrift" panose="020B0502040204020203" pitchFamily="34" charset="0"/>
              </a:rPr>
              <a:t>Det kvalificerer til optagelse på en akademiuddannelse såfremt de har minimum 2 års relevant erhvervserfaring efter endt uddannelse. Det kan godt være deres studentereksamen. </a:t>
            </a:r>
          </a:p>
          <a:p>
            <a:pPr>
              <a:buClr>
                <a:schemeClr val="bg1"/>
              </a:buClr>
              <a:buFont typeface="Arial" panose="020B0604020202020204" pitchFamily="34" charset="0"/>
              <a:buChar char="•"/>
            </a:pPr>
            <a:endParaRPr lang="da-DK" sz="180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800">
                <a:solidFill>
                  <a:schemeClr val="bg1"/>
                </a:solidFill>
                <a:latin typeface="Bahnschrift" panose="020B0502040204020203" pitchFamily="34" charset="0"/>
              </a:rPr>
              <a:t>Akademiuddannelserne er på niveau 5 og er forudsætning for at komme ind på en diplomuddannelse, som er niveau 6 og dermed bachelorniveau.</a:t>
            </a:r>
            <a:endParaRPr lang="da-DK" sz="1800" dirty="0">
              <a:solidFill>
                <a:schemeClr val="bg1"/>
              </a:solidFill>
              <a:latin typeface="Bahnschrift" panose="020B0502040204020203" pitchFamily="34" charset="0"/>
            </a:endParaRPr>
          </a:p>
        </p:txBody>
      </p:sp>
      <p:pic>
        <p:nvPicPr>
          <p:cNvPr id="8" name="Billede 7">
            <a:extLst>
              <a:ext uri="{FF2B5EF4-FFF2-40B4-BE49-F238E27FC236}">
                <a16:creationId xmlns:a16="http://schemas.microsoft.com/office/drawing/2014/main" id="{03269322-91F4-4447-9CE2-DE83790E1E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2430235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EF4AFB8-5BE1-4FE5-801F-B8E41E5BC2F9}"/>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1">
            <a:extLst>
              <a:ext uri="{FF2B5EF4-FFF2-40B4-BE49-F238E27FC236}">
                <a16:creationId xmlns:a16="http://schemas.microsoft.com/office/drawing/2014/main" id="{776F71BB-DBF9-45DE-8B6C-8DD69F73EA25}"/>
              </a:ext>
            </a:extLst>
          </p:cNvPr>
          <p:cNvSpPr txBox="1">
            <a:spLocks/>
          </p:cNvSpPr>
          <p:nvPr/>
        </p:nvSpPr>
        <p:spPr>
          <a:xfrm>
            <a:off x="578840" y="920810"/>
            <a:ext cx="7952763"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pPr algn="ctr"/>
            <a:r>
              <a:rPr lang="da-DK" sz="2800" dirty="0">
                <a:effectLst/>
                <a:latin typeface="Bahnschrift" panose="020B0502040204020203" pitchFamily="34" charset="0"/>
              </a:rPr>
              <a:t>Skriv fra Erhvervsakademiet Sydvest - Esbjerg, Kim Skøtt</a:t>
            </a:r>
          </a:p>
        </p:txBody>
      </p:sp>
      <p:sp>
        <p:nvSpPr>
          <p:cNvPr id="7" name="Pladsholder til indhold 2">
            <a:extLst>
              <a:ext uri="{FF2B5EF4-FFF2-40B4-BE49-F238E27FC236}">
                <a16:creationId xmlns:a16="http://schemas.microsoft.com/office/drawing/2014/main" id="{9A5E17F8-3656-4A54-A47C-7A8E34131259}"/>
              </a:ext>
            </a:extLst>
          </p:cNvPr>
          <p:cNvSpPr txBox="1">
            <a:spLocks/>
          </p:cNvSpPr>
          <p:nvPr/>
        </p:nvSpPr>
        <p:spPr>
          <a:xfrm>
            <a:off x="826051" y="2134803"/>
            <a:ext cx="7491893" cy="3519377"/>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a-DK" dirty="0"/>
          </a:p>
          <a:p>
            <a:pPr>
              <a:buClr>
                <a:schemeClr val="bg1"/>
              </a:buClr>
              <a:buFont typeface="Arial" panose="020B0604020202020204" pitchFamily="34" charset="0"/>
              <a:buChar char="•"/>
            </a:pPr>
            <a:r>
              <a:rPr lang="da-DK" sz="2000" dirty="0">
                <a:solidFill>
                  <a:schemeClr val="bg1"/>
                </a:solidFill>
                <a:latin typeface="Bahnschrift" panose="020B0502040204020203" pitchFamily="34" charset="0"/>
              </a:rPr>
              <a:t>KVU = Kort videregående uddannelse på fuldtidsstudierne. </a:t>
            </a:r>
            <a:br>
              <a:rPr lang="da-DK" sz="2000" dirty="0">
                <a:solidFill>
                  <a:schemeClr val="bg1"/>
                </a:solidFill>
                <a:latin typeface="Bahnschrift" panose="020B0502040204020203" pitchFamily="34" charset="0"/>
              </a:rPr>
            </a:br>
            <a:r>
              <a:rPr lang="da-DK" sz="2000" dirty="0">
                <a:solidFill>
                  <a:schemeClr val="bg1"/>
                </a:solidFill>
                <a:latin typeface="Bahnschrift" panose="020B0502040204020203" pitchFamily="34" charset="0"/>
              </a:rPr>
              <a:t>Det er her, at fx Markedsøkonomerne er placeret. </a:t>
            </a:r>
            <a:br>
              <a:rPr lang="da-DK" sz="2000" dirty="0">
                <a:solidFill>
                  <a:schemeClr val="bg1"/>
                </a:solidFill>
                <a:latin typeface="Bahnschrift" panose="020B0502040204020203" pitchFamily="34" charset="0"/>
              </a:rPr>
            </a:br>
            <a:r>
              <a:rPr lang="da-DK" sz="2000" dirty="0">
                <a:solidFill>
                  <a:schemeClr val="bg1"/>
                </a:solidFill>
                <a:latin typeface="Bahnschrift" panose="020B0502040204020203" pitchFamily="34" charset="0"/>
              </a:rPr>
              <a:t>Niveau 5 uddannelse</a:t>
            </a:r>
          </a:p>
          <a:p>
            <a:pPr>
              <a:buClr>
                <a:schemeClr val="bg1"/>
              </a:buClr>
              <a:buFont typeface="Arial" panose="020B0604020202020204" pitchFamily="34" charset="0"/>
              <a:buChar char="•"/>
            </a:pPr>
            <a:endParaRPr lang="da-DK" sz="20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400" b="1" dirty="0">
                <a:solidFill>
                  <a:schemeClr val="bg1"/>
                </a:solidFill>
                <a:latin typeface="Bahnschrift" panose="020B0502040204020203" pitchFamily="34" charset="0"/>
              </a:rPr>
              <a:t>MVU</a:t>
            </a:r>
            <a:r>
              <a:rPr lang="da-DK" sz="1400" dirty="0">
                <a:solidFill>
                  <a:schemeClr val="bg1"/>
                </a:solidFill>
                <a:latin typeface="Bahnschrift" panose="020B0502040204020203" pitchFamily="34" charset="0"/>
              </a:rPr>
              <a:t> = Mellem videregående uddannelse. Det er bachelor niveau. Niveau 6 uddannelse</a:t>
            </a:r>
          </a:p>
          <a:p>
            <a:pPr>
              <a:buClr>
                <a:schemeClr val="bg1"/>
              </a:buClr>
              <a:buFont typeface="Arial" panose="020B0604020202020204" pitchFamily="34" charset="0"/>
              <a:buChar char="•"/>
            </a:pPr>
            <a:r>
              <a:rPr lang="da-DK" sz="1400" b="1" dirty="0">
                <a:solidFill>
                  <a:schemeClr val="bg1"/>
                </a:solidFill>
                <a:latin typeface="Bahnschrift" panose="020B0502040204020203" pitchFamily="34" charset="0"/>
              </a:rPr>
              <a:t>LVU</a:t>
            </a:r>
            <a:r>
              <a:rPr lang="da-DK" sz="1400" dirty="0">
                <a:solidFill>
                  <a:schemeClr val="bg1"/>
                </a:solidFill>
                <a:latin typeface="Bahnschrift" panose="020B0502040204020203" pitchFamily="34" charset="0"/>
              </a:rPr>
              <a:t> = Lang videregående uddannelse. Det er kandidatniveau. Niveau 7 uddannelse</a:t>
            </a:r>
          </a:p>
          <a:p>
            <a:pPr marL="0" indent="0">
              <a:buClr>
                <a:schemeClr val="bg1"/>
              </a:buClr>
              <a:buNone/>
            </a:pPr>
            <a:endParaRPr lang="da-DK" sz="2000" dirty="0">
              <a:solidFill>
                <a:schemeClr val="bg1"/>
              </a:solidFill>
              <a:latin typeface="Bahnschrift" panose="020B0502040204020203" pitchFamily="34" charset="0"/>
            </a:endParaRPr>
          </a:p>
        </p:txBody>
      </p:sp>
      <p:pic>
        <p:nvPicPr>
          <p:cNvPr id="8" name="Billede 7">
            <a:extLst>
              <a:ext uri="{FF2B5EF4-FFF2-40B4-BE49-F238E27FC236}">
                <a16:creationId xmlns:a16="http://schemas.microsoft.com/office/drawing/2014/main" id="{A00E9527-072E-4615-A23E-79EDB1CE0C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149912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530684D1-F8D5-4144-AAB7-AB40753DFC74}"/>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6C98DF07-E077-44A2-BC36-71AB176D05BB}"/>
              </a:ext>
            </a:extLst>
          </p:cNvPr>
          <p:cNvSpPr/>
          <p:nvPr/>
        </p:nvSpPr>
        <p:spPr>
          <a:xfrm>
            <a:off x="0" y="0"/>
            <a:ext cx="9144000" cy="1115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1">
            <a:extLst>
              <a:ext uri="{FF2B5EF4-FFF2-40B4-BE49-F238E27FC236}">
                <a16:creationId xmlns:a16="http://schemas.microsoft.com/office/drawing/2014/main" id="{BAC98433-11CF-479D-BCDB-CCF20EB4ABFC}"/>
              </a:ext>
            </a:extLst>
          </p:cNvPr>
          <p:cNvSpPr txBox="1">
            <a:spLocks/>
          </p:cNvSpPr>
          <p:nvPr/>
        </p:nvSpPr>
        <p:spPr>
          <a:xfrm>
            <a:off x="1577655" y="603914"/>
            <a:ext cx="7886700"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800">
                <a:solidFill>
                  <a:srgbClr val="4B355D"/>
                </a:solidFill>
                <a:effectLst/>
                <a:latin typeface="Bahnschrift" panose="020B0502040204020203" pitchFamily="34" charset="0"/>
              </a:rPr>
              <a:t>HD</a:t>
            </a:r>
            <a:endParaRPr lang="da-DK" sz="2800" dirty="0">
              <a:solidFill>
                <a:srgbClr val="4B355D"/>
              </a:solidFill>
              <a:effectLst/>
              <a:latin typeface="Bahnschrift" panose="020B0502040204020203" pitchFamily="34" charset="0"/>
            </a:endParaRPr>
          </a:p>
        </p:txBody>
      </p:sp>
      <p:sp>
        <p:nvSpPr>
          <p:cNvPr id="7" name="Pladsholder til indhold 2">
            <a:extLst>
              <a:ext uri="{FF2B5EF4-FFF2-40B4-BE49-F238E27FC236}">
                <a16:creationId xmlns:a16="http://schemas.microsoft.com/office/drawing/2014/main" id="{F47B07CF-87B4-4F5B-9CE8-6D1F3210A504}"/>
              </a:ext>
            </a:extLst>
          </p:cNvPr>
          <p:cNvSpPr txBox="1">
            <a:spLocks/>
          </p:cNvSpPr>
          <p:nvPr/>
        </p:nvSpPr>
        <p:spPr>
          <a:xfrm>
            <a:off x="1031583" y="1993900"/>
            <a:ext cx="7080833" cy="3471731"/>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r>
              <a:rPr lang="da-DK" sz="1800" dirty="0">
                <a:solidFill>
                  <a:srgbClr val="4B355D"/>
                </a:solidFill>
                <a:latin typeface="Bahnschrift" panose="020B0502040204020203" pitchFamily="34" charset="0"/>
              </a:rPr>
              <a:t>Vigtigt at understrege HD er et andet system – en universitetsbaseret diplomuddannelsen. </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HD1 svarer til Akademiuddannelserne</a:t>
            </a:r>
          </a:p>
          <a:p>
            <a:pPr>
              <a:buFont typeface="Arial" panose="020B0604020202020204" pitchFamily="34" charset="0"/>
              <a:buChar char="•"/>
            </a:pPr>
            <a:r>
              <a:rPr lang="da-DK" sz="1800" dirty="0">
                <a:solidFill>
                  <a:srgbClr val="4B355D"/>
                </a:solidFill>
                <a:latin typeface="Bahnschrift" panose="020B0502040204020203" pitchFamily="34" charset="0"/>
              </a:rPr>
              <a:t>HD2 svarer til Diplomuddannelserne (fx den merkantile diplomuddannelse, Diplom i ledelse etc.)</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600" dirty="0">
                <a:solidFill>
                  <a:srgbClr val="4B355D"/>
                </a:solidFill>
                <a:latin typeface="Bahnschrift" panose="020B0502040204020203" pitchFamily="34" charset="0"/>
              </a:rPr>
              <a:t>Vigtigt at understrege, at en akademiuddannelse, som er en niveau 5 uddannelse, er på niveau med HD1, </a:t>
            </a:r>
            <a:r>
              <a:rPr lang="da-DK" sz="1600" u="sng" dirty="0">
                <a:solidFill>
                  <a:srgbClr val="4B355D"/>
                </a:solidFill>
                <a:latin typeface="Bahnschrift" panose="020B0502040204020203" pitchFamily="34" charset="0"/>
              </a:rPr>
              <a:t>MEN</a:t>
            </a:r>
            <a:r>
              <a:rPr lang="da-DK" sz="1600" dirty="0">
                <a:solidFill>
                  <a:srgbClr val="4B355D"/>
                </a:solidFill>
                <a:latin typeface="Bahnschrift" panose="020B0502040204020203" pitchFamily="34" charset="0"/>
              </a:rPr>
              <a:t> den giver ikke merit til at gå direkte ind på HD2. Der er et par enkelte akademiuddannelser, der med den rigtige fagsammensætning (kræver Erhvervsøkonomi, Erhvervsret, Globaløkonomi og Statistik) kan give studiekompetence til HD2.</a:t>
            </a:r>
          </a:p>
          <a:p>
            <a:pPr>
              <a:buFont typeface="Arial" panose="020B0604020202020204" pitchFamily="34" charset="0"/>
              <a:buChar char="•"/>
            </a:pPr>
            <a:endParaRPr lang="da-DK" sz="1600" dirty="0">
              <a:solidFill>
                <a:srgbClr val="4B355D"/>
              </a:solidFill>
              <a:latin typeface="Bahnschrift" panose="020B0502040204020203" pitchFamily="34" charset="0"/>
            </a:endParaRPr>
          </a:p>
        </p:txBody>
      </p:sp>
      <p:pic>
        <p:nvPicPr>
          <p:cNvPr id="8" name="Grafik 7" descr="Studenterhue">
            <a:extLst>
              <a:ext uri="{FF2B5EF4-FFF2-40B4-BE49-F238E27FC236}">
                <a16:creationId xmlns:a16="http://schemas.microsoft.com/office/drawing/2014/main" id="{872E4CCD-9F7E-49AD-94C2-888729D10D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6650" y="781252"/>
            <a:ext cx="643855" cy="643855"/>
          </a:xfrm>
          <a:prstGeom prst="rect">
            <a:avLst/>
          </a:prstGeom>
        </p:spPr>
      </p:pic>
      <p:pic>
        <p:nvPicPr>
          <p:cNvPr id="9" name="Billede 8">
            <a:extLst>
              <a:ext uri="{FF2B5EF4-FFF2-40B4-BE49-F238E27FC236}">
                <a16:creationId xmlns:a16="http://schemas.microsoft.com/office/drawing/2014/main" id="{28F9739C-D619-451D-BF54-196472CFEE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3236329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5F275A-36A9-42CD-89D7-38C5F4A8C79B}"/>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Rektangel 5">
            <a:extLst>
              <a:ext uri="{FF2B5EF4-FFF2-40B4-BE49-F238E27FC236}">
                <a16:creationId xmlns:a16="http://schemas.microsoft.com/office/drawing/2014/main" id="{381CD185-E4AB-4F9D-BBB7-2522CF158C68}"/>
              </a:ext>
            </a:extLst>
          </p:cNvPr>
          <p:cNvSpPr/>
          <p:nvPr/>
        </p:nvSpPr>
        <p:spPr>
          <a:xfrm>
            <a:off x="0" y="-81487"/>
            <a:ext cx="9144000" cy="1413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itel 1">
            <a:extLst>
              <a:ext uri="{FF2B5EF4-FFF2-40B4-BE49-F238E27FC236}">
                <a16:creationId xmlns:a16="http://schemas.microsoft.com/office/drawing/2014/main" id="{29C6B596-72DB-42D5-9A72-F6F32869E0EB}"/>
              </a:ext>
            </a:extLst>
          </p:cNvPr>
          <p:cNvSpPr txBox="1">
            <a:spLocks/>
          </p:cNvSpPr>
          <p:nvPr/>
        </p:nvSpPr>
        <p:spPr>
          <a:xfrm>
            <a:off x="1423917" y="879856"/>
            <a:ext cx="4299358" cy="568179"/>
          </a:xfrm>
          <a:prstGeom prst="rect">
            <a:avLst/>
          </a:prstGeom>
        </p:spPr>
        <p:txBody>
          <a:bodyPr vert="horz" lIns="91440" tIns="45720" rIns="91440" bIns="45720" rtlCol="0" anchor="b">
            <a:normAutofit fontScale="9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a-DK" sz="3600" dirty="0">
                <a:solidFill>
                  <a:srgbClr val="4B355D"/>
                </a:solidFill>
                <a:latin typeface="Bahnschrift" panose="020B0502040204020203" pitchFamily="34" charset="0"/>
              </a:rPr>
              <a:t>Kontaktinformationer</a:t>
            </a:r>
          </a:p>
        </p:txBody>
      </p:sp>
      <p:pic>
        <p:nvPicPr>
          <p:cNvPr id="9" name="Grafik 8" descr="Medarbejderskilt">
            <a:extLst>
              <a:ext uri="{FF2B5EF4-FFF2-40B4-BE49-F238E27FC236}">
                <a16:creationId xmlns:a16="http://schemas.microsoft.com/office/drawing/2014/main" id="{ABE15A7F-7F89-4AB1-BB83-55FFB474A6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091" y="746088"/>
            <a:ext cx="720898" cy="720898"/>
          </a:xfrm>
          <a:prstGeom prst="rect">
            <a:avLst/>
          </a:prstGeom>
        </p:spPr>
      </p:pic>
      <p:pic>
        <p:nvPicPr>
          <p:cNvPr id="10" name="Billede 9">
            <a:extLst>
              <a:ext uri="{FF2B5EF4-FFF2-40B4-BE49-F238E27FC236}">
                <a16:creationId xmlns:a16="http://schemas.microsoft.com/office/drawing/2014/main" id="{E7132627-C27A-4C96-AF8B-700B068CC6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
        <p:nvSpPr>
          <p:cNvPr id="4" name="Pladsholder til slidenummer 3"/>
          <p:cNvSpPr>
            <a:spLocks noGrp="1"/>
          </p:cNvSpPr>
          <p:nvPr>
            <p:ph type="sldNum" sz="quarter" idx="12"/>
          </p:nvPr>
        </p:nvSpPr>
        <p:spPr/>
        <p:txBody>
          <a:bodyPr/>
          <a:lstStyle/>
          <a:p>
            <a:fld id="{FD945FB1-3A11-4D04-B6C6-209C13F16512}" type="slidenum">
              <a:rPr lang="da-DK" smtClean="0"/>
              <a:t>3</a:t>
            </a:fld>
            <a:endParaRPr lang="da-DK" dirty="0"/>
          </a:p>
        </p:txBody>
      </p:sp>
      <p:pic>
        <p:nvPicPr>
          <p:cNvPr id="3" name="Billede 2">
            <a:extLst>
              <a:ext uri="{FF2B5EF4-FFF2-40B4-BE49-F238E27FC236}">
                <a16:creationId xmlns:a16="http://schemas.microsoft.com/office/drawing/2014/main" id="{2A44F449-EE68-C5CC-37AC-19B6C3EE4D54}"/>
              </a:ext>
            </a:extLst>
          </p:cNvPr>
          <p:cNvPicPr>
            <a:picLocks noChangeAspect="1"/>
          </p:cNvPicPr>
          <p:nvPr/>
        </p:nvPicPr>
        <p:blipFill>
          <a:blip r:embed="rId5"/>
          <a:stretch>
            <a:fillRect/>
          </a:stretch>
        </p:blipFill>
        <p:spPr>
          <a:xfrm>
            <a:off x="1975832" y="1392773"/>
            <a:ext cx="5359153" cy="5328703"/>
          </a:xfrm>
          <a:prstGeom prst="rect">
            <a:avLst/>
          </a:prstGeom>
        </p:spPr>
      </p:pic>
    </p:spTree>
    <p:extLst>
      <p:ext uri="{BB962C8B-B14F-4D97-AF65-F5344CB8AC3E}">
        <p14:creationId xmlns:p14="http://schemas.microsoft.com/office/powerpoint/2010/main" val="3715171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A8834-9F3C-4CFF-90CD-C2CD05F6CF0A}"/>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Pladsholder til indhold 2">
            <a:extLst>
              <a:ext uri="{FF2B5EF4-FFF2-40B4-BE49-F238E27FC236}">
                <a16:creationId xmlns:a16="http://schemas.microsoft.com/office/drawing/2014/main" id="{3032C809-A51C-42DB-941A-7A8648C7990B}"/>
              </a:ext>
            </a:extLst>
          </p:cNvPr>
          <p:cNvSpPr txBox="1">
            <a:spLocks/>
          </p:cNvSpPr>
          <p:nvPr/>
        </p:nvSpPr>
        <p:spPr>
          <a:xfrm>
            <a:off x="506100" y="1802245"/>
            <a:ext cx="8131799" cy="4033794"/>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Font typeface="Wingdings" panose="05000000000000000000" pitchFamily="2" charset="2"/>
              <a:buNone/>
            </a:pPr>
            <a:r>
              <a:rPr lang="da-DK" sz="1800">
                <a:solidFill>
                  <a:schemeClr val="bg1"/>
                </a:solidFill>
                <a:latin typeface="Bahnschrift" panose="020B0502040204020203" pitchFamily="34" charset="0"/>
              </a:rPr>
              <a:t>Lærepladsen.dk er tænkt som én samlet indgang for virksomheder og elever</a:t>
            </a:r>
          </a:p>
          <a:p>
            <a:pPr lvl="1">
              <a:buClr>
                <a:schemeClr val="bg1"/>
              </a:buClr>
              <a:buFont typeface="Arial" panose="020B0604020202020204" pitchFamily="34" charset="0"/>
              <a:buChar char="•"/>
            </a:pPr>
            <a:r>
              <a:rPr lang="da-DK" sz="1600">
                <a:solidFill>
                  <a:schemeClr val="bg1"/>
                </a:solidFill>
                <a:latin typeface="Bahnschrift" panose="020B0502040204020203" pitchFamily="34" charset="0"/>
              </a:rPr>
              <a:t>Udviklingen pågår fortsat</a:t>
            </a:r>
          </a:p>
          <a:p>
            <a:pPr>
              <a:buClr>
                <a:schemeClr val="bg1"/>
              </a:buClr>
              <a:buFont typeface="Arial" panose="020B0604020202020204" pitchFamily="34" charset="0"/>
              <a:buChar char="•"/>
            </a:pPr>
            <a:endParaRPr lang="da-DK" sz="1800">
              <a:solidFill>
                <a:schemeClr val="bg1"/>
              </a:solidFill>
              <a:latin typeface="Bahnschrift" panose="020B0502040204020203" pitchFamily="34" charset="0"/>
              <a:hlinkClick r:id="rId3">
                <a:extLst>
                  <a:ext uri="{A12FA001-AC4F-418D-AE19-62706E023703}">
                    <ahyp:hlinkClr xmlns:ahyp="http://schemas.microsoft.com/office/drawing/2018/hyperlinkcolor" val="tx"/>
                  </a:ext>
                </a:extLst>
              </a:hlinkClick>
            </a:endParaRPr>
          </a:p>
          <a:p>
            <a:pPr marL="0" indent="0">
              <a:buClr>
                <a:schemeClr val="bg1"/>
              </a:buClr>
              <a:buFont typeface="Wingdings" panose="05000000000000000000" pitchFamily="2" charset="2"/>
              <a:buNone/>
            </a:pPr>
            <a:r>
              <a:rPr lang="da-DK" sz="1800">
                <a:solidFill>
                  <a:schemeClr val="bg1"/>
                </a:solidFill>
                <a:latin typeface="Bahnschrift" panose="020B0502040204020203" pitchFamily="34" charset="0"/>
              </a:rPr>
              <a:t>Lærepladsen.dk indeholder pt.:</a:t>
            </a:r>
          </a:p>
          <a:p>
            <a:pPr lvl="1">
              <a:buClr>
                <a:schemeClr val="bg1"/>
              </a:buClr>
              <a:buFont typeface="Arial" panose="020B0604020202020204" pitchFamily="34" charset="0"/>
              <a:buChar char="•"/>
            </a:pPr>
            <a:r>
              <a:rPr lang="da-DK" sz="1600">
                <a:solidFill>
                  <a:schemeClr val="bg1"/>
                </a:solidFill>
                <a:latin typeface="Bahnschrift" panose="020B0502040204020203" pitchFamily="34" charset="0"/>
              </a:rPr>
              <a:t>Oversigt på virksomhedens elever</a:t>
            </a:r>
          </a:p>
          <a:p>
            <a:pPr lvl="1">
              <a:buClr>
                <a:schemeClr val="bg1"/>
              </a:buClr>
              <a:buFont typeface="Arial" panose="020B0604020202020204" pitchFamily="34" charset="0"/>
              <a:buChar char="•"/>
            </a:pPr>
            <a:r>
              <a:rPr lang="da-DK" sz="1600">
                <a:solidFill>
                  <a:schemeClr val="bg1"/>
                </a:solidFill>
                <a:latin typeface="Bahnschrift" panose="020B0502040204020203" pitchFamily="34" charset="0"/>
              </a:rPr>
              <a:t>Elevernes skoleperioder</a:t>
            </a:r>
          </a:p>
          <a:p>
            <a:pPr lvl="1">
              <a:buClr>
                <a:schemeClr val="bg1"/>
              </a:buClr>
              <a:buFont typeface="Arial" panose="020B0604020202020204" pitchFamily="34" charset="0"/>
              <a:buChar char="•"/>
            </a:pPr>
            <a:r>
              <a:rPr lang="da-DK" sz="1600">
                <a:solidFill>
                  <a:schemeClr val="bg1"/>
                </a:solidFill>
                <a:latin typeface="Bahnschrift" panose="020B0502040204020203" pitchFamily="34" charset="0"/>
              </a:rPr>
              <a:t>Elevernes fravær i skoleperioder</a:t>
            </a:r>
          </a:p>
          <a:p>
            <a:pPr lvl="1">
              <a:buClr>
                <a:schemeClr val="bg1"/>
              </a:buClr>
              <a:buFont typeface="Arial" panose="020B0604020202020204" pitchFamily="34" charset="0"/>
              <a:buChar char="•"/>
            </a:pPr>
            <a:endParaRPr lang="da-DK" sz="1600">
              <a:solidFill>
                <a:schemeClr val="bg1"/>
              </a:solidFill>
              <a:latin typeface="Bahnschrift" panose="020B0502040204020203" pitchFamily="34" charset="0"/>
            </a:endParaRPr>
          </a:p>
          <a:p>
            <a:pPr marL="0" indent="0">
              <a:buClr>
                <a:schemeClr val="bg1"/>
              </a:buClr>
              <a:buFont typeface="Wingdings" panose="05000000000000000000" pitchFamily="2" charset="2"/>
              <a:buNone/>
            </a:pPr>
            <a:r>
              <a:rPr lang="da-DK" sz="1800">
                <a:solidFill>
                  <a:schemeClr val="bg1"/>
                </a:solidFill>
                <a:latin typeface="Bahnschrift" panose="020B0502040204020203" pitchFamily="34" charset="0"/>
              </a:rPr>
              <a:t>Virksomhederne kan også:</a:t>
            </a:r>
          </a:p>
          <a:p>
            <a:pPr lvl="1">
              <a:buClr>
                <a:schemeClr val="bg1"/>
              </a:buClr>
              <a:buFont typeface="Arial" panose="020B0604020202020204" pitchFamily="34" charset="0"/>
              <a:buChar char="•"/>
            </a:pPr>
            <a:r>
              <a:rPr lang="da-DK" sz="1600">
                <a:solidFill>
                  <a:schemeClr val="bg1"/>
                </a:solidFill>
                <a:latin typeface="Bahnschrift" panose="020B0502040204020203" pitchFamily="34" charset="0"/>
              </a:rPr>
              <a:t>Se godkendelser</a:t>
            </a:r>
          </a:p>
          <a:p>
            <a:pPr lvl="1">
              <a:buClr>
                <a:schemeClr val="bg1"/>
              </a:buClr>
              <a:buFont typeface="Arial" panose="020B0604020202020204" pitchFamily="34" charset="0"/>
              <a:buChar char="•"/>
            </a:pPr>
            <a:r>
              <a:rPr lang="da-DK" sz="1600">
                <a:solidFill>
                  <a:schemeClr val="bg1"/>
                </a:solidFill>
                <a:latin typeface="Bahnschrift" panose="020B0502040204020203" pitchFamily="34" charset="0"/>
              </a:rPr>
              <a:t>Oprette stillingsopslag</a:t>
            </a:r>
          </a:p>
          <a:p>
            <a:pPr lvl="1">
              <a:buClr>
                <a:schemeClr val="bg1"/>
              </a:buClr>
              <a:buFont typeface="Arial" panose="020B0604020202020204" pitchFamily="34" charset="0"/>
              <a:buChar char="•"/>
            </a:pPr>
            <a:r>
              <a:rPr lang="da-DK" sz="1600">
                <a:solidFill>
                  <a:schemeClr val="bg1"/>
                </a:solidFill>
                <a:latin typeface="Bahnschrift" panose="020B0502040204020203" pitchFamily="34" charset="0"/>
              </a:rPr>
              <a:t>Fremsøge elevprofiler</a:t>
            </a:r>
            <a:endParaRPr lang="da-DK" sz="1600">
              <a:latin typeface="Bahnschrift" panose="020B0502040204020203" pitchFamily="34" charset="0"/>
            </a:endParaRPr>
          </a:p>
          <a:p>
            <a:pPr marL="342900" lvl="1" indent="0">
              <a:buFont typeface="Wingdings" panose="05000000000000000000" pitchFamily="2" charset="2"/>
              <a:buNone/>
            </a:pPr>
            <a:endParaRPr lang="da-DK" dirty="0"/>
          </a:p>
        </p:txBody>
      </p:sp>
      <p:sp>
        <p:nvSpPr>
          <p:cNvPr id="12" name="Titel 1">
            <a:extLst>
              <a:ext uri="{FF2B5EF4-FFF2-40B4-BE49-F238E27FC236}">
                <a16:creationId xmlns:a16="http://schemas.microsoft.com/office/drawing/2014/main" id="{6CDC42A6-9397-4F1A-8D2B-87169E2A625E}"/>
              </a:ext>
            </a:extLst>
          </p:cNvPr>
          <p:cNvSpPr txBox="1">
            <a:spLocks/>
          </p:cNvSpPr>
          <p:nvPr/>
        </p:nvSpPr>
        <p:spPr>
          <a:xfrm>
            <a:off x="1551439" y="726740"/>
            <a:ext cx="7886700" cy="5216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800">
                <a:effectLst/>
                <a:latin typeface="Bahnschrift" panose="020B0502040204020203" pitchFamily="34" charset="0"/>
              </a:rPr>
              <a:t>www.lærepladsen.dk</a:t>
            </a:r>
            <a:endParaRPr lang="da-DK" sz="2800" dirty="0">
              <a:effectLst/>
              <a:latin typeface="Bahnschrift" panose="020B0502040204020203" pitchFamily="34" charset="0"/>
            </a:endParaRPr>
          </a:p>
        </p:txBody>
      </p:sp>
      <p:pic>
        <p:nvPicPr>
          <p:cNvPr id="13" name="Grafik 12" descr="Internet">
            <a:extLst>
              <a:ext uri="{FF2B5EF4-FFF2-40B4-BE49-F238E27FC236}">
                <a16:creationId xmlns:a16="http://schemas.microsoft.com/office/drawing/2014/main" id="{4D48E2E3-F2A8-442E-92CE-C544F90E03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8870" y="600382"/>
            <a:ext cx="775981" cy="775981"/>
          </a:xfrm>
          <a:prstGeom prst="rect">
            <a:avLst/>
          </a:prstGeom>
        </p:spPr>
      </p:pic>
      <p:pic>
        <p:nvPicPr>
          <p:cNvPr id="14" name="Billede 13">
            <a:extLst>
              <a:ext uri="{FF2B5EF4-FFF2-40B4-BE49-F238E27FC236}">
                <a16:creationId xmlns:a16="http://schemas.microsoft.com/office/drawing/2014/main" id="{A87931C2-88E1-4819-9E57-0D82D42CA8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4096823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55971C4A-E37B-4731-A0DC-F681F0A36946}"/>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itel 1">
            <a:extLst>
              <a:ext uri="{FF2B5EF4-FFF2-40B4-BE49-F238E27FC236}">
                <a16:creationId xmlns:a16="http://schemas.microsoft.com/office/drawing/2014/main" id="{0C02B7B2-6E85-442E-B835-8BDAA30A45A7}"/>
              </a:ext>
            </a:extLst>
          </p:cNvPr>
          <p:cNvSpPr>
            <a:spLocks noGrp="1"/>
          </p:cNvSpPr>
          <p:nvPr>
            <p:ph type="title"/>
          </p:nvPr>
        </p:nvSpPr>
        <p:spPr>
          <a:xfrm>
            <a:off x="1551439" y="726740"/>
            <a:ext cx="7886700" cy="521638"/>
          </a:xfrm>
        </p:spPr>
        <p:txBody>
          <a:bodyPr>
            <a:normAutofit/>
          </a:bodyPr>
          <a:lstStyle/>
          <a:p>
            <a:r>
              <a:rPr lang="da-DK" sz="2800" dirty="0">
                <a:effectLst/>
                <a:latin typeface="Bahnschrift" panose="020B0502040204020203" pitchFamily="34" charset="0"/>
              </a:rPr>
              <a:t>www.lærepladsen.dk</a:t>
            </a:r>
          </a:p>
        </p:txBody>
      </p:sp>
      <p:sp>
        <p:nvSpPr>
          <p:cNvPr id="11" name="Pladsholder til indhold 2">
            <a:extLst>
              <a:ext uri="{FF2B5EF4-FFF2-40B4-BE49-F238E27FC236}">
                <a16:creationId xmlns:a16="http://schemas.microsoft.com/office/drawing/2014/main" id="{F486D20C-0070-40A8-B4F4-A49A5B4BA49E}"/>
              </a:ext>
            </a:extLst>
          </p:cNvPr>
          <p:cNvSpPr>
            <a:spLocks noGrp="1"/>
          </p:cNvSpPr>
          <p:nvPr>
            <p:ph idx="1"/>
          </p:nvPr>
        </p:nvSpPr>
        <p:spPr>
          <a:xfrm>
            <a:off x="834442" y="1863282"/>
            <a:ext cx="7475115" cy="4118995"/>
          </a:xfrm>
        </p:spPr>
        <p:txBody>
          <a:bodyPr>
            <a:normAutofit/>
          </a:bodyPr>
          <a:lstStyle/>
          <a:p>
            <a:pPr marL="0" indent="0">
              <a:buClr>
                <a:schemeClr val="bg1"/>
              </a:buClr>
              <a:buNone/>
            </a:pPr>
            <a:r>
              <a:rPr lang="da-DK" sz="1600" dirty="0">
                <a:solidFill>
                  <a:schemeClr val="bg1"/>
                </a:solidFill>
                <a:latin typeface="Bahnschrift" panose="020B0502040204020203" pitchFamily="34" charset="0"/>
              </a:rPr>
              <a:t>Adgang for virksomheder med medarbejdersignatur</a:t>
            </a:r>
          </a:p>
          <a:p>
            <a:pPr lvl="1">
              <a:buClr>
                <a:schemeClr val="bg1"/>
              </a:buClr>
              <a:buFont typeface="Arial" panose="020B0604020202020204" pitchFamily="34" charset="0"/>
              <a:buChar char="•"/>
            </a:pPr>
            <a:endParaRPr lang="da-DK" sz="1400" dirty="0">
              <a:solidFill>
                <a:schemeClr val="bg1"/>
              </a:solidFill>
              <a:latin typeface="Bahnschrift" panose="020B0502040204020203" pitchFamily="34" charset="0"/>
            </a:endParaRPr>
          </a:p>
          <a:p>
            <a:pPr marL="0" indent="0">
              <a:buClr>
                <a:schemeClr val="bg1"/>
              </a:buClr>
              <a:buNone/>
            </a:pPr>
            <a:r>
              <a:rPr lang="da-DK" sz="1600" dirty="0">
                <a:solidFill>
                  <a:schemeClr val="bg1"/>
                </a:solidFill>
                <a:latin typeface="Bahnschrift" panose="020B0502040204020203" pitchFamily="34" charset="0"/>
              </a:rPr>
              <a:t>Følgende kontaktoplysninger kan redigeres</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Kontaktperson</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E-mailadresse</a:t>
            </a:r>
          </a:p>
          <a:p>
            <a:pPr lvl="2">
              <a:buClr>
                <a:schemeClr val="bg1"/>
              </a:buClr>
              <a:buFont typeface="Arial" panose="020B0604020202020204" pitchFamily="34" charset="0"/>
              <a:buChar char="•"/>
            </a:pPr>
            <a:r>
              <a:rPr lang="da-DK" sz="1200" dirty="0">
                <a:solidFill>
                  <a:schemeClr val="bg1"/>
                </a:solidFill>
                <a:latin typeface="Bahnschrift" panose="020B0502040204020203" pitchFamily="34" charset="0"/>
              </a:rPr>
              <a:t>Hvis der ikke oplyses e-mailadresse i Lærepladsen.dk, hentes mailadresse fra CVR-registret</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Telefonnummer</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Hjemmeside </a:t>
            </a:r>
          </a:p>
          <a:p>
            <a:pPr>
              <a:buClr>
                <a:schemeClr val="bg1"/>
              </a:buClr>
              <a:buFont typeface="Arial" panose="020B0604020202020204" pitchFamily="34" charset="0"/>
              <a:buChar char="•"/>
            </a:pPr>
            <a:endParaRPr lang="da-DK" sz="1600" dirty="0">
              <a:solidFill>
                <a:schemeClr val="bg1"/>
              </a:solidFill>
              <a:latin typeface="Bahnschrift" panose="020B0502040204020203" pitchFamily="34" charset="0"/>
            </a:endParaRPr>
          </a:p>
          <a:p>
            <a:pPr marL="0" indent="0">
              <a:buClr>
                <a:schemeClr val="bg1"/>
              </a:buClr>
              <a:buNone/>
            </a:pPr>
            <a:r>
              <a:rPr lang="da-DK" sz="1600" dirty="0">
                <a:solidFill>
                  <a:schemeClr val="bg1"/>
                </a:solidFill>
                <a:latin typeface="Bahnschrift" panose="020B0502040204020203" pitchFamily="34" charset="0"/>
              </a:rPr>
              <a:t>Elever har adgang med </a:t>
            </a:r>
            <a:r>
              <a:rPr lang="da-DK" sz="1600" dirty="0" err="1">
                <a:solidFill>
                  <a:schemeClr val="bg1"/>
                </a:solidFill>
                <a:latin typeface="Bahnschrift" panose="020B0502040204020203" pitchFamily="34" charset="0"/>
              </a:rPr>
              <a:t>MitID</a:t>
            </a:r>
            <a:endParaRPr lang="da-DK" sz="1600" dirty="0">
              <a:solidFill>
                <a:schemeClr val="bg1"/>
              </a:solidFill>
              <a:latin typeface="Bahnschrift" panose="020B0502040204020203" pitchFamily="34" charset="0"/>
            </a:endParaRPr>
          </a:p>
          <a:p>
            <a:pPr>
              <a:buClr>
                <a:schemeClr val="bg1"/>
              </a:buClr>
              <a:buFont typeface="Arial" panose="020B0604020202020204" pitchFamily="34" charset="0"/>
              <a:buChar char="•"/>
            </a:pPr>
            <a:endParaRPr lang="da-DK" sz="1600" dirty="0">
              <a:solidFill>
                <a:schemeClr val="bg1"/>
              </a:solidFill>
              <a:latin typeface="Bahnschrift" panose="020B0502040204020203" pitchFamily="34" charset="0"/>
            </a:endParaRPr>
          </a:p>
          <a:p>
            <a:pPr marL="0" indent="0">
              <a:buClr>
                <a:schemeClr val="bg1"/>
              </a:buClr>
              <a:buNone/>
            </a:pPr>
            <a:r>
              <a:rPr lang="da-DK" sz="1600" dirty="0">
                <a:solidFill>
                  <a:schemeClr val="bg1"/>
                </a:solidFill>
                <a:latin typeface="Bahnschrift" panose="020B0502040204020203" pitchFamily="34" charset="0"/>
              </a:rPr>
              <a:t>Fremtiden bringer:</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Tillæg</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Praktikerklæring</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Ophævelse </a:t>
            </a:r>
          </a:p>
        </p:txBody>
      </p:sp>
      <p:pic>
        <p:nvPicPr>
          <p:cNvPr id="12" name="Grafik 11" descr="Internet">
            <a:extLst>
              <a:ext uri="{FF2B5EF4-FFF2-40B4-BE49-F238E27FC236}">
                <a16:creationId xmlns:a16="http://schemas.microsoft.com/office/drawing/2014/main" id="{D44C8C78-626E-46A5-88A4-25AB91A99A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8870" y="600382"/>
            <a:ext cx="775981" cy="775981"/>
          </a:xfrm>
          <a:prstGeom prst="rect">
            <a:avLst/>
          </a:prstGeom>
        </p:spPr>
      </p:pic>
      <p:sp>
        <p:nvSpPr>
          <p:cNvPr id="13" name="Ellipse 12">
            <a:hlinkClick r:id="rId5"/>
            <a:extLst>
              <a:ext uri="{FF2B5EF4-FFF2-40B4-BE49-F238E27FC236}">
                <a16:creationId xmlns:a16="http://schemas.microsoft.com/office/drawing/2014/main" id="{F390FCDD-395D-432A-B394-B89B1C8F60A8}"/>
              </a:ext>
            </a:extLst>
          </p:cNvPr>
          <p:cNvSpPr/>
          <p:nvPr/>
        </p:nvSpPr>
        <p:spPr>
          <a:xfrm>
            <a:off x="6953424" y="4750205"/>
            <a:ext cx="1669934" cy="166993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b="1" u="sng" dirty="0">
                <a:solidFill>
                  <a:schemeClr val="bg1"/>
                </a:solidFill>
                <a:latin typeface="Bahnschrift" panose="020B0502040204020203" pitchFamily="34" charset="0"/>
                <a:hlinkClick r:id="rId5">
                  <a:extLst>
                    <a:ext uri="{A12FA001-AC4F-418D-AE19-62706E023703}">
                      <ahyp:hlinkClr xmlns:ahyp="http://schemas.microsoft.com/office/drawing/2018/hyperlinkcolor" val="tx"/>
                    </a:ext>
                  </a:extLst>
                </a:hlinkClick>
              </a:rPr>
              <a:t>Find diverse vejledninger for virksomheder</a:t>
            </a:r>
            <a:r>
              <a:rPr lang="da-DK" sz="1100" b="1" u="sng" dirty="0">
                <a:solidFill>
                  <a:schemeClr val="bg1"/>
                </a:solidFill>
                <a:latin typeface="Bahnschrift" panose="020B0502040204020203" pitchFamily="34" charset="0"/>
              </a:rPr>
              <a:t> her</a:t>
            </a:r>
          </a:p>
        </p:txBody>
      </p:sp>
      <p:pic>
        <p:nvPicPr>
          <p:cNvPr id="14" name="Grafik 13" descr="Send">
            <a:extLst>
              <a:ext uri="{FF2B5EF4-FFF2-40B4-BE49-F238E27FC236}">
                <a16:creationId xmlns:a16="http://schemas.microsoft.com/office/drawing/2014/main" id="{A08E8528-D769-45F3-A0EA-CA21B3C61E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91011">
            <a:off x="7994856" y="4649657"/>
            <a:ext cx="712683" cy="712683"/>
          </a:xfrm>
          <a:prstGeom prst="rect">
            <a:avLst/>
          </a:prstGeom>
        </p:spPr>
      </p:pic>
    </p:spTree>
    <p:extLst>
      <p:ext uri="{BB962C8B-B14F-4D97-AF65-F5344CB8AC3E}">
        <p14:creationId xmlns:p14="http://schemas.microsoft.com/office/powerpoint/2010/main" val="4164621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2278338-6235-4A35-BAAC-A59C1493D491}"/>
              </a:ext>
            </a:extLst>
          </p:cNvPr>
          <p:cNvSpPr/>
          <p:nvPr/>
        </p:nvSpPr>
        <p:spPr>
          <a:xfrm>
            <a:off x="0" y="-13944"/>
            <a:ext cx="9144000" cy="1095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Grafik 4" descr="Strategiplan">
            <a:extLst>
              <a:ext uri="{FF2B5EF4-FFF2-40B4-BE49-F238E27FC236}">
                <a16:creationId xmlns:a16="http://schemas.microsoft.com/office/drawing/2014/main" id="{9814E959-3628-4643-9AB4-EF0997ECF9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504" y="809902"/>
            <a:ext cx="687580" cy="687580"/>
          </a:xfrm>
          <a:prstGeom prst="rect">
            <a:avLst/>
          </a:prstGeom>
        </p:spPr>
      </p:pic>
      <p:sp>
        <p:nvSpPr>
          <p:cNvPr id="6" name="Titel 1">
            <a:extLst>
              <a:ext uri="{FF2B5EF4-FFF2-40B4-BE49-F238E27FC236}">
                <a16:creationId xmlns:a16="http://schemas.microsoft.com/office/drawing/2014/main" id="{90081D9A-F2C4-4959-9876-7DA255AA9882}"/>
              </a:ext>
            </a:extLst>
          </p:cNvPr>
          <p:cNvSpPr txBox="1">
            <a:spLocks/>
          </p:cNvSpPr>
          <p:nvPr/>
        </p:nvSpPr>
        <p:spPr>
          <a:xfrm>
            <a:off x="1388084" y="641870"/>
            <a:ext cx="7886700"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800" dirty="0">
                <a:solidFill>
                  <a:srgbClr val="4B355D"/>
                </a:solidFill>
                <a:effectLst/>
                <a:latin typeface="Bahnschrift" panose="020B0502040204020203" pitchFamily="34" charset="0"/>
              </a:rPr>
              <a:t>Oplæringsplanen </a:t>
            </a:r>
            <a:br>
              <a:rPr lang="da-DK" sz="2800" dirty="0">
                <a:solidFill>
                  <a:srgbClr val="4B355D"/>
                </a:solidFill>
                <a:effectLst/>
                <a:latin typeface="Bahnschrift" panose="020B0502040204020203" pitchFamily="34" charset="0"/>
              </a:rPr>
            </a:br>
            <a:r>
              <a:rPr lang="da-DK" sz="2800" dirty="0">
                <a:solidFill>
                  <a:srgbClr val="4B355D"/>
                </a:solidFill>
                <a:effectLst/>
                <a:latin typeface="Bahnschrift" panose="020B0502040204020203" pitchFamily="34" charset="0"/>
              </a:rPr>
              <a:t>– generelt for alle specialer </a:t>
            </a:r>
          </a:p>
        </p:txBody>
      </p:sp>
      <p:sp>
        <p:nvSpPr>
          <p:cNvPr id="7" name="Pladsholder til indhold 2">
            <a:extLst>
              <a:ext uri="{FF2B5EF4-FFF2-40B4-BE49-F238E27FC236}">
                <a16:creationId xmlns:a16="http://schemas.microsoft.com/office/drawing/2014/main" id="{7F03AFEE-44DD-4898-90F3-DE7D24590BDC}"/>
              </a:ext>
            </a:extLst>
          </p:cNvPr>
          <p:cNvSpPr txBox="1">
            <a:spLocks/>
          </p:cNvSpPr>
          <p:nvPr/>
        </p:nvSpPr>
        <p:spPr>
          <a:xfrm>
            <a:off x="1052556" y="2133094"/>
            <a:ext cx="7038888" cy="3480120"/>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r>
              <a:rPr lang="da-DK" sz="1600" dirty="0">
                <a:solidFill>
                  <a:srgbClr val="4B355D"/>
                </a:solidFill>
                <a:latin typeface="Bahnschrift" panose="020B0502040204020203" pitchFamily="34" charset="0"/>
              </a:rPr>
              <a:t>Oplæringsplanen er et værktøj for arbejdsgiver og elev</a:t>
            </a:r>
          </a:p>
          <a:p>
            <a:pPr>
              <a:buFont typeface="Arial" panose="020B0604020202020204" pitchFamily="34" charset="0"/>
              <a:buChar char="•"/>
            </a:pPr>
            <a:endParaRPr lang="da-DK" sz="1600" dirty="0">
              <a:solidFill>
                <a:srgbClr val="4B355D"/>
              </a:solidFill>
              <a:latin typeface="Bahnschrift" panose="020B0502040204020203" pitchFamily="34" charset="0"/>
            </a:endParaRPr>
          </a:p>
          <a:p>
            <a:pPr>
              <a:buFont typeface="Arial" panose="020B0604020202020204" pitchFamily="34" charset="0"/>
              <a:buChar char="•"/>
            </a:pPr>
            <a:r>
              <a:rPr lang="da-DK" sz="1600" dirty="0">
                <a:solidFill>
                  <a:srgbClr val="4B355D"/>
                </a:solidFill>
                <a:latin typeface="Bahnschrift" panose="020B0502040204020203" pitchFamily="34" charset="0"/>
              </a:rPr>
              <a:t>Skal foreligge inden prøvetidens udløb (de første 3 mdr.) og eleven skal være bekendt med planens indhold</a:t>
            </a:r>
          </a:p>
          <a:p>
            <a:pPr>
              <a:buFont typeface="Arial" panose="020B0604020202020204" pitchFamily="34" charset="0"/>
              <a:buChar char="•"/>
            </a:pPr>
            <a:endParaRPr lang="da-DK" sz="1600" dirty="0">
              <a:solidFill>
                <a:srgbClr val="4B355D"/>
              </a:solidFill>
              <a:latin typeface="Bahnschrift" panose="020B0502040204020203" pitchFamily="34" charset="0"/>
            </a:endParaRPr>
          </a:p>
          <a:p>
            <a:pPr>
              <a:buFont typeface="Arial" panose="020B0604020202020204" pitchFamily="34" charset="0"/>
              <a:buChar char="•"/>
            </a:pPr>
            <a:r>
              <a:rPr lang="da-DK" sz="1600" dirty="0">
                <a:solidFill>
                  <a:srgbClr val="4B355D"/>
                </a:solidFill>
                <a:latin typeface="Bahnschrift" panose="020B0502040204020203" pitchFamily="34" charset="0"/>
              </a:rPr>
              <a:t>Skal indeholde en oversigt på oplæringsområder, oplæringsansvarlige, specialefag samt opfølgningssamtaler</a:t>
            </a:r>
          </a:p>
          <a:p>
            <a:pPr>
              <a:buFont typeface="Arial" panose="020B0604020202020204" pitchFamily="34" charset="0"/>
              <a:buChar char="•"/>
            </a:pPr>
            <a:endParaRPr lang="da-DK" sz="1600" dirty="0">
              <a:solidFill>
                <a:srgbClr val="4B355D"/>
              </a:solidFill>
              <a:latin typeface="Bahnschrift" panose="020B0502040204020203" pitchFamily="34" charset="0"/>
            </a:endParaRPr>
          </a:p>
          <a:p>
            <a:pPr>
              <a:buFont typeface="Arial" panose="020B0604020202020204" pitchFamily="34" charset="0"/>
              <a:buChar char="•"/>
            </a:pPr>
            <a:r>
              <a:rPr lang="da-DK" sz="1600" dirty="0">
                <a:solidFill>
                  <a:srgbClr val="4B355D"/>
                </a:solidFill>
                <a:latin typeface="Bahnschrift" panose="020B0502040204020203" pitchFamily="34" charset="0"/>
              </a:rPr>
              <a:t>Vejledende oplæringsplaner fra Uddannelsesnævnet</a:t>
            </a:r>
          </a:p>
          <a:p>
            <a:pPr>
              <a:buFont typeface="Arial" panose="020B0604020202020204" pitchFamily="34" charset="0"/>
              <a:buChar char="•"/>
            </a:pPr>
            <a:endParaRPr lang="da-DK" sz="1600" dirty="0">
              <a:solidFill>
                <a:srgbClr val="4B355D"/>
              </a:solidFill>
              <a:latin typeface="Bahnschrift" panose="020B0502040204020203" pitchFamily="34" charset="0"/>
            </a:endParaRPr>
          </a:p>
          <a:p>
            <a:pPr>
              <a:buFont typeface="Arial" panose="020B0604020202020204" pitchFamily="34" charset="0"/>
              <a:buChar char="•"/>
            </a:pPr>
            <a:r>
              <a:rPr lang="da-DK" sz="1600" dirty="0">
                <a:solidFill>
                  <a:srgbClr val="4B355D"/>
                </a:solidFill>
                <a:latin typeface="Bahnschrift" panose="020B0502040204020203" pitchFamily="34" charset="0"/>
              </a:rPr>
              <a:t>Word, Excel eller lign. må også bruges</a:t>
            </a:r>
          </a:p>
        </p:txBody>
      </p:sp>
      <p:sp>
        <p:nvSpPr>
          <p:cNvPr id="8" name="Rektangel 7">
            <a:extLst>
              <a:ext uri="{FF2B5EF4-FFF2-40B4-BE49-F238E27FC236}">
                <a16:creationId xmlns:a16="http://schemas.microsoft.com/office/drawing/2014/main" id="{3841EA82-6E75-47EA-9C3C-A677F42D1EE5}"/>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C7707FD7-B24D-4B77-B78A-3212A4E4EC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1121855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AE43F50-1BBA-475A-8248-87E352BDCE9A}"/>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1">
            <a:extLst>
              <a:ext uri="{FF2B5EF4-FFF2-40B4-BE49-F238E27FC236}">
                <a16:creationId xmlns:a16="http://schemas.microsoft.com/office/drawing/2014/main" id="{3F560455-A752-4C38-AB20-C9A513B36285}"/>
              </a:ext>
            </a:extLst>
          </p:cNvPr>
          <p:cNvSpPr txBox="1">
            <a:spLocks/>
          </p:cNvSpPr>
          <p:nvPr/>
        </p:nvSpPr>
        <p:spPr>
          <a:xfrm>
            <a:off x="1283184" y="902326"/>
            <a:ext cx="4932060" cy="521131"/>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da-DK" sz="2800">
                <a:solidFill>
                  <a:schemeClr val="bg1"/>
                </a:solidFill>
                <a:latin typeface="Bahnschrift" panose="020B0502040204020203" pitchFamily="34" charset="0"/>
              </a:rPr>
              <a:t>Planlæg de 2 års elevforløb </a:t>
            </a:r>
            <a:endParaRPr lang="da-DK" sz="2800" dirty="0">
              <a:solidFill>
                <a:schemeClr val="bg1"/>
              </a:solidFill>
              <a:latin typeface="Bahnschrift" panose="020B0502040204020203" pitchFamily="34" charset="0"/>
            </a:endParaRPr>
          </a:p>
        </p:txBody>
      </p:sp>
      <p:sp>
        <p:nvSpPr>
          <p:cNvPr id="7" name="Pladsholder til tekst 3">
            <a:extLst>
              <a:ext uri="{FF2B5EF4-FFF2-40B4-BE49-F238E27FC236}">
                <a16:creationId xmlns:a16="http://schemas.microsoft.com/office/drawing/2014/main" id="{E2AB80C7-C9A7-4C05-A0E0-76CFBE688C29}"/>
              </a:ext>
            </a:extLst>
          </p:cNvPr>
          <p:cNvSpPr txBox="1">
            <a:spLocks/>
          </p:cNvSpPr>
          <p:nvPr/>
        </p:nvSpPr>
        <p:spPr>
          <a:xfrm>
            <a:off x="462726" y="2170606"/>
            <a:ext cx="3027760" cy="3011788"/>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Clr>
                <a:srgbClr val="604776"/>
              </a:buClr>
              <a:buFont typeface="Wingdings" panose="05000000000000000000" pitchFamily="2" charset="2"/>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Clr>
                <a:srgbClr val="604776"/>
              </a:buClr>
              <a:buFont typeface="Wingdings" panose="05000000000000000000" pitchFamily="2" charset="2"/>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Clr>
                <a:srgbClr val="604776"/>
              </a:buClr>
              <a:buFont typeface="Wingdings" panose="05000000000000000000" pitchFamily="2" charset="2"/>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Clr>
                <a:srgbClr val="604776"/>
              </a:buClr>
              <a:buFont typeface="Wingdings" panose="05000000000000000000" pitchFamily="2" charset="2"/>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Clr>
                <a:srgbClr val="604776"/>
              </a:buClr>
              <a:buFont typeface="Wingdings" panose="05000000000000000000" pitchFamily="2" charset="2"/>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endParaRPr lang="da-DK" dirty="0"/>
          </a:p>
          <a:p>
            <a:pPr marL="285750" indent="-285750">
              <a:buClr>
                <a:schemeClr val="bg1"/>
              </a:buClr>
              <a:buFont typeface="Arial" panose="020B0604020202020204" pitchFamily="34" charset="0"/>
              <a:buChar char="•"/>
            </a:pPr>
            <a:r>
              <a:rPr lang="da-DK" sz="1400" dirty="0">
                <a:solidFill>
                  <a:schemeClr val="bg1"/>
                </a:solidFill>
                <a:latin typeface="Bahnschrift" panose="020B0502040204020203" pitchFamily="34" charset="0"/>
              </a:rPr>
              <a:t>Sæt jer sammen med eleven og planlæg elevens forløb. </a:t>
            </a:r>
          </a:p>
          <a:p>
            <a:pPr marL="285750" indent="-285750">
              <a:buClr>
                <a:schemeClr val="bg1"/>
              </a:buClr>
              <a:buFont typeface="Arial" panose="020B0604020202020204" pitchFamily="34" charset="0"/>
              <a:buChar char="•"/>
            </a:pPr>
            <a:endParaRPr lang="da-DK" sz="1400" dirty="0">
              <a:solidFill>
                <a:schemeClr val="bg1"/>
              </a:solidFill>
              <a:latin typeface="Bahnschrift" panose="020B0502040204020203" pitchFamily="34" charset="0"/>
            </a:endParaRPr>
          </a:p>
          <a:p>
            <a:pPr marL="285750" indent="-285750">
              <a:buClr>
                <a:schemeClr val="bg1"/>
              </a:buClr>
              <a:buFont typeface="Arial" panose="020B0604020202020204" pitchFamily="34" charset="0"/>
              <a:buChar char="•"/>
            </a:pPr>
            <a:r>
              <a:rPr lang="da-DK" sz="1400" dirty="0">
                <a:solidFill>
                  <a:schemeClr val="bg1"/>
                </a:solidFill>
                <a:latin typeface="Bahnschrift" panose="020B0502040204020203" pitchFamily="34" charset="0"/>
              </a:rPr>
              <a:t>Se på skoleopholdenes indhold – og få det med i planlægningen</a:t>
            </a:r>
          </a:p>
          <a:p>
            <a:pPr marL="285750" indent="-285750">
              <a:buClr>
                <a:schemeClr val="bg1"/>
              </a:buClr>
              <a:buFont typeface="Arial" panose="020B0604020202020204" pitchFamily="34" charset="0"/>
              <a:buChar char="•"/>
            </a:pPr>
            <a:endParaRPr lang="da-DK" sz="1400" dirty="0">
              <a:solidFill>
                <a:schemeClr val="bg1"/>
              </a:solidFill>
              <a:latin typeface="Bahnschrift" panose="020B0502040204020203" pitchFamily="34" charset="0"/>
            </a:endParaRPr>
          </a:p>
          <a:p>
            <a:pPr marL="285750" indent="-285750">
              <a:buClr>
                <a:schemeClr val="bg1"/>
              </a:buClr>
              <a:buFont typeface="Arial" panose="020B0604020202020204" pitchFamily="34" charset="0"/>
              <a:buChar char="•"/>
            </a:pPr>
            <a:r>
              <a:rPr lang="da-DK" sz="1400" dirty="0">
                <a:solidFill>
                  <a:schemeClr val="bg1"/>
                </a:solidFill>
                <a:latin typeface="Bahnschrift" panose="020B0502040204020203" pitchFamily="34" charset="0"/>
              </a:rPr>
              <a:t>Sæt datoer for evalueringssamtaler – eleven har brug for at vide, at de er på rette vej. </a:t>
            </a:r>
          </a:p>
          <a:p>
            <a:endParaRPr lang="da-DK" dirty="0"/>
          </a:p>
        </p:txBody>
      </p:sp>
      <p:pic>
        <p:nvPicPr>
          <p:cNvPr id="8" name="Pladsholder til billede 8">
            <a:extLst>
              <a:ext uri="{FF2B5EF4-FFF2-40B4-BE49-F238E27FC236}">
                <a16:creationId xmlns:a16="http://schemas.microsoft.com/office/drawing/2014/main" id="{BAF31A74-D87E-4354-B376-019D5E47C1A7}"/>
              </a:ext>
            </a:extLst>
          </p:cNvPr>
          <p:cNvPicPr>
            <a:picLocks noChangeAspect="1"/>
          </p:cNvPicPr>
          <p:nvPr/>
        </p:nvPicPr>
        <p:blipFill rotWithShape="1">
          <a:blip r:embed="rId2"/>
          <a:srcRect l="28022" t="22421" r="28864" b="18520"/>
          <a:stretch/>
        </p:blipFill>
        <p:spPr>
          <a:xfrm>
            <a:off x="3749214" y="1894895"/>
            <a:ext cx="4932060" cy="3800213"/>
          </a:xfrm>
          <a:prstGeom prst="rect">
            <a:avLst/>
          </a:prstGeom>
        </p:spPr>
      </p:pic>
      <p:pic>
        <p:nvPicPr>
          <p:cNvPr id="10" name="Grafik 9" descr="Dagsplan">
            <a:extLst>
              <a:ext uri="{FF2B5EF4-FFF2-40B4-BE49-F238E27FC236}">
                <a16:creationId xmlns:a16="http://schemas.microsoft.com/office/drawing/2014/main" id="{F0C58962-9E4E-49EB-BA99-234E40356A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5137" y="835745"/>
            <a:ext cx="638047" cy="638047"/>
          </a:xfrm>
          <a:prstGeom prst="rect">
            <a:avLst/>
          </a:prstGeom>
        </p:spPr>
      </p:pic>
      <p:pic>
        <p:nvPicPr>
          <p:cNvPr id="11" name="Billede 10">
            <a:extLst>
              <a:ext uri="{FF2B5EF4-FFF2-40B4-BE49-F238E27FC236}">
                <a16:creationId xmlns:a16="http://schemas.microsoft.com/office/drawing/2014/main" id="{4F6122C7-52AB-47F7-86BD-3DB23B7CD5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1718802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BD65EBB-86C1-4DFA-BF0C-1E395AD6D4DE}"/>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Pladsholder til indhold 2">
            <a:extLst>
              <a:ext uri="{FF2B5EF4-FFF2-40B4-BE49-F238E27FC236}">
                <a16:creationId xmlns:a16="http://schemas.microsoft.com/office/drawing/2014/main" id="{8E95A5EE-0BF2-4856-906A-315FD1A06983}"/>
              </a:ext>
            </a:extLst>
          </p:cNvPr>
          <p:cNvSpPr txBox="1">
            <a:spLocks/>
          </p:cNvSpPr>
          <p:nvPr/>
        </p:nvSpPr>
        <p:spPr>
          <a:xfrm>
            <a:off x="1388084" y="5298561"/>
            <a:ext cx="6475530" cy="798917"/>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r>
              <a:rPr lang="da-DK" sz="1600" dirty="0">
                <a:solidFill>
                  <a:srgbClr val="4B355D"/>
                </a:solidFill>
                <a:latin typeface="Bahnschrift" panose="020B0502040204020203" pitchFamily="34" charset="0"/>
              </a:rPr>
              <a:t>Fleksibelt pointsystem, der tager hensyn til virksomheders forskellige oplæringsmuligheder</a:t>
            </a:r>
          </a:p>
        </p:txBody>
      </p:sp>
      <p:sp>
        <p:nvSpPr>
          <p:cNvPr id="9" name="Rektangel 8">
            <a:extLst>
              <a:ext uri="{FF2B5EF4-FFF2-40B4-BE49-F238E27FC236}">
                <a16:creationId xmlns:a16="http://schemas.microsoft.com/office/drawing/2014/main" id="{8C72B6C5-4987-4624-9A8C-F29C3955CD5D}"/>
              </a:ext>
            </a:extLst>
          </p:cNvPr>
          <p:cNvSpPr/>
          <p:nvPr/>
        </p:nvSpPr>
        <p:spPr>
          <a:xfrm>
            <a:off x="0" y="-13944"/>
            <a:ext cx="9144000" cy="1095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Pladsholder til indhold 2">
            <a:extLst>
              <a:ext uri="{FF2B5EF4-FFF2-40B4-BE49-F238E27FC236}">
                <a16:creationId xmlns:a16="http://schemas.microsoft.com/office/drawing/2014/main" id="{1AE04C5F-C5A0-4112-ACB1-4961C201787C}"/>
              </a:ext>
            </a:extLst>
          </p:cNvPr>
          <p:cNvSpPr txBox="1">
            <a:spLocks/>
          </p:cNvSpPr>
          <p:nvPr/>
        </p:nvSpPr>
        <p:spPr>
          <a:xfrm>
            <a:off x="1193349" y="2113234"/>
            <a:ext cx="6539481" cy="427316"/>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Arial" panose="020B0604020202020204" pitchFamily="34" charset="0"/>
              <a:buChar char="•"/>
            </a:pPr>
            <a:r>
              <a:rPr lang="da-DK" sz="1600" dirty="0">
                <a:solidFill>
                  <a:srgbClr val="4B355D"/>
                </a:solidFill>
                <a:latin typeface="Bahnschrift" panose="020B0502040204020203" pitchFamily="34" charset="0"/>
              </a:rPr>
              <a:t>Bundne og valgfrie oplæringsområder for økonomielever</a:t>
            </a:r>
          </a:p>
        </p:txBody>
      </p:sp>
      <p:sp>
        <p:nvSpPr>
          <p:cNvPr id="11" name="Titel 1">
            <a:extLst>
              <a:ext uri="{FF2B5EF4-FFF2-40B4-BE49-F238E27FC236}">
                <a16:creationId xmlns:a16="http://schemas.microsoft.com/office/drawing/2014/main" id="{41C59455-1699-4F1A-A9F5-748263297B33}"/>
              </a:ext>
            </a:extLst>
          </p:cNvPr>
          <p:cNvSpPr txBox="1">
            <a:spLocks/>
          </p:cNvSpPr>
          <p:nvPr/>
        </p:nvSpPr>
        <p:spPr>
          <a:xfrm>
            <a:off x="1388084" y="812926"/>
            <a:ext cx="6845941"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800" dirty="0">
                <a:solidFill>
                  <a:srgbClr val="4B355D"/>
                </a:solidFill>
                <a:effectLst/>
                <a:latin typeface="Bahnschrift" panose="020B0502040204020203" pitchFamily="34" charset="0"/>
              </a:rPr>
              <a:t>Oplæringsplanen </a:t>
            </a:r>
            <a:br>
              <a:rPr lang="da-DK" sz="2800" dirty="0">
                <a:solidFill>
                  <a:srgbClr val="4B355D"/>
                </a:solidFill>
                <a:effectLst/>
                <a:latin typeface="Bahnschrift" panose="020B0502040204020203" pitchFamily="34" charset="0"/>
              </a:rPr>
            </a:br>
            <a:r>
              <a:rPr lang="da-DK" sz="2800" dirty="0">
                <a:solidFill>
                  <a:srgbClr val="4B355D"/>
                </a:solidFill>
                <a:effectLst/>
                <a:latin typeface="Bahnschrift" panose="020B0502040204020203" pitchFamily="34" charset="0"/>
              </a:rPr>
              <a:t>– eksempler fra Økonomi</a:t>
            </a:r>
          </a:p>
        </p:txBody>
      </p:sp>
      <p:pic>
        <p:nvPicPr>
          <p:cNvPr id="12" name="Grafik 11" descr="Strategiplan">
            <a:extLst>
              <a:ext uri="{FF2B5EF4-FFF2-40B4-BE49-F238E27FC236}">
                <a16:creationId xmlns:a16="http://schemas.microsoft.com/office/drawing/2014/main" id="{84C75E09-D5E4-4A52-A82C-BF5C4DBA7E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0504" y="809902"/>
            <a:ext cx="687580" cy="687580"/>
          </a:xfrm>
          <a:prstGeom prst="rect">
            <a:avLst/>
          </a:prstGeom>
        </p:spPr>
      </p:pic>
      <p:pic>
        <p:nvPicPr>
          <p:cNvPr id="13" name="Billede 12">
            <a:extLst>
              <a:ext uri="{FF2B5EF4-FFF2-40B4-BE49-F238E27FC236}">
                <a16:creationId xmlns:a16="http://schemas.microsoft.com/office/drawing/2014/main" id="{35FBBFAD-236C-4D94-8115-4BE1E452B1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pic>
        <p:nvPicPr>
          <p:cNvPr id="4" name="Billede 3">
            <a:extLst>
              <a:ext uri="{FF2B5EF4-FFF2-40B4-BE49-F238E27FC236}">
                <a16:creationId xmlns:a16="http://schemas.microsoft.com/office/drawing/2014/main" id="{683CE632-03F8-4B3F-BBC0-1C1D19ECAE96}"/>
              </a:ext>
            </a:extLst>
          </p:cNvPr>
          <p:cNvPicPr>
            <a:picLocks noChangeAspect="1"/>
          </p:cNvPicPr>
          <p:nvPr/>
        </p:nvPicPr>
        <p:blipFill>
          <a:blip r:embed="rId5"/>
          <a:stretch>
            <a:fillRect/>
          </a:stretch>
        </p:blipFill>
        <p:spPr>
          <a:xfrm>
            <a:off x="1803797" y="2764078"/>
            <a:ext cx="5536406" cy="2150269"/>
          </a:xfrm>
          <a:prstGeom prst="rect">
            <a:avLst/>
          </a:prstGeom>
        </p:spPr>
      </p:pic>
    </p:spTree>
    <p:extLst>
      <p:ext uri="{BB962C8B-B14F-4D97-AF65-F5344CB8AC3E}">
        <p14:creationId xmlns:p14="http://schemas.microsoft.com/office/powerpoint/2010/main" val="2209530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BF08A5B-C295-4C03-80CA-3FA3B05614BD}"/>
              </a:ext>
            </a:extLst>
          </p:cNvPr>
          <p:cNvSpPr/>
          <p:nvPr/>
        </p:nvSpPr>
        <p:spPr>
          <a:xfrm>
            <a:off x="0" y="0"/>
            <a:ext cx="9144000" cy="6845799"/>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itel 1">
            <a:extLst>
              <a:ext uri="{FF2B5EF4-FFF2-40B4-BE49-F238E27FC236}">
                <a16:creationId xmlns:a16="http://schemas.microsoft.com/office/drawing/2014/main" id="{4C3B2C6B-6C62-4F55-97AC-8EF01F4275AE}"/>
              </a:ext>
            </a:extLst>
          </p:cNvPr>
          <p:cNvSpPr txBox="1">
            <a:spLocks/>
          </p:cNvSpPr>
          <p:nvPr/>
        </p:nvSpPr>
        <p:spPr>
          <a:xfrm>
            <a:off x="1484327" y="353824"/>
            <a:ext cx="6829163"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800" dirty="0">
                <a:effectLst/>
                <a:latin typeface="Bahnschrift" panose="020B0502040204020203" pitchFamily="34" charset="0"/>
              </a:rPr>
              <a:t>Oplæringsplanen </a:t>
            </a:r>
            <a:br>
              <a:rPr lang="da-DK" sz="2800" dirty="0">
                <a:effectLst/>
                <a:latin typeface="Bahnschrift" panose="020B0502040204020203" pitchFamily="34" charset="0"/>
              </a:rPr>
            </a:br>
            <a:r>
              <a:rPr lang="da-DK" sz="2800" dirty="0">
                <a:effectLst/>
                <a:latin typeface="Bahnschrift" panose="020B0502040204020203" pitchFamily="34" charset="0"/>
              </a:rPr>
              <a:t>– eksempler fra Økonomi</a:t>
            </a:r>
          </a:p>
        </p:txBody>
      </p:sp>
      <p:pic>
        <p:nvPicPr>
          <p:cNvPr id="6" name="Grafik 5" descr="Strategiplan">
            <a:extLst>
              <a:ext uri="{FF2B5EF4-FFF2-40B4-BE49-F238E27FC236}">
                <a16:creationId xmlns:a16="http://schemas.microsoft.com/office/drawing/2014/main" id="{F6EDF7A6-E7BC-4BFE-ACDF-FB3F805523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747" y="430409"/>
            <a:ext cx="687580" cy="687580"/>
          </a:xfrm>
          <a:prstGeom prst="rect">
            <a:avLst/>
          </a:prstGeom>
        </p:spPr>
      </p:pic>
      <p:pic>
        <p:nvPicPr>
          <p:cNvPr id="7" name="Billede 6">
            <a:extLst>
              <a:ext uri="{FF2B5EF4-FFF2-40B4-BE49-F238E27FC236}">
                <a16:creationId xmlns:a16="http://schemas.microsoft.com/office/drawing/2014/main" id="{0F83C84F-8303-4697-8B12-DA01890175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
        <p:nvSpPr>
          <p:cNvPr id="3" name="Pladsholder til indhold 2">
            <a:extLst>
              <a:ext uri="{FF2B5EF4-FFF2-40B4-BE49-F238E27FC236}">
                <a16:creationId xmlns:a16="http://schemas.microsoft.com/office/drawing/2014/main" id="{2882FAFD-E606-4FB8-A17F-29D46F89BBCD}"/>
              </a:ext>
            </a:extLst>
          </p:cNvPr>
          <p:cNvSpPr>
            <a:spLocks noGrp="1"/>
          </p:cNvSpPr>
          <p:nvPr>
            <p:ph idx="1"/>
          </p:nvPr>
        </p:nvSpPr>
        <p:spPr>
          <a:xfrm>
            <a:off x="465991" y="1547928"/>
            <a:ext cx="8212018" cy="4548188"/>
          </a:xfrm>
        </p:spPr>
        <p:txBody>
          <a:bodyPr>
            <a:normAutofit/>
          </a:bodyPr>
          <a:lstStyle/>
          <a:p>
            <a:pPr marL="0" indent="0">
              <a:buClr>
                <a:schemeClr val="bg1"/>
              </a:buClr>
              <a:buNone/>
            </a:pPr>
            <a:r>
              <a:rPr lang="da-DK" sz="1600" dirty="0">
                <a:solidFill>
                  <a:schemeClr val="bg1"/>
                </a:solidFill>
                <a:latin typeface="Bahnschrift" panose="020B0502040204020203" pitchFamily="34" charset="0"/>
              </a:rPr>
              <a:t>6 ugers bundne specialefag, som modsvarer de bundne og generelle oplæringsområder</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Virksomhedsøkonomi</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Budgettering</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Likviditetsstyring</a:t>
            </a:r>
          </a:p>
          <a:p>
            <a:pPr lvl="1">
              <a:buClr>
                <a:schemeClr val="bg1"/>
              </a:buClr>
              <a:buFont typeface="Arial" panose="020B0604020202020204" pitchFamily="34" charset="0"/>
              <a:buChar char="•"/>
            </a:pPr>
            <a:r>
              <a:rPr lang="da-DK" sz="1400" dirty="0" err="1">
                <a:solidFill>
                  <a:schemeClr val="bg1"/>
                </a:solidFill>
                <a:latin typeface="Bahnschrift" panose="020B0502040204020203" pitchFamily="34" charset="0"/>
              </a:rPr>
              <a:t>Controlling</a:t>
            </a:r>
            <a:r>
              <a:rPr lang="da-DK" sz="1400" dirty="0">
                <a:solidFill>
                  <a:schemeClr val="bg1"/>
                </a:solidFill>
                <a:latin typeface="Bahnschrift" panose="020B0502040204020203" pitchFamily="34" charset="0"/>
              </a:rPr>
              <a:t> 1</a:t>
            </a:r>
          </a:p>
          <a:p>
            <a:pPr lvl="1">
              <a:buClr>
                <a:schemeClr val="bg1"/>
              </a:buClr>
              <a:buFont typeface="Arial" panose="020B0604020202020204" pitchFamily="34" charset="0"/>
              <a:buChar char="•"/>
            </a:pPr>
            <a:r>
              <a:rPr lang="da-DK" sz="1400" dirty="0" err="1">
                <a:solidFill>
                  <a:schemeClr val="bg1"/>
                </a:solidFill>
                <a:latin typeface="Bahnschrift" panose="020B0502040204020203" pitchFamily="34" charset="0"/>
              </a:rPr>
              <a:t>Controlling</a:t>
            </a:r>
            <a:r>
              <a:rPr lang="da-DK" sz="1400" dirty="0">
                <a:solidFill>
                  <a:schemeClr val="bg1"/>
                </a:solidFill>
                <a:latin typeface="Bahnschrift" panose="020B0502040204020203" pitchFamily="34" charset="0"/>
              </a:rPr>
              <a:t> 2</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Eksternt regnskab</a:t>
            </a:r>
          </a:p>
          <a:p>
            <a:pPr lvl="1">
              <a:buClr>
                <a:schemeClr val="bg1"/>
              </a:buClr>
              <a:buFont typeface="Arial" panose="020B0604020202020204" pitchFamily="34" charset="0"/>
              <a:buChar char="•"/>
            </a:pPr>
            <a:endParaRPr lang="da-DK" sz="1400" dirty="0">
              <a:solidFill>
                <a:schemeClr val="bg1"/>
              </a:solidFill>
              <a:latin typeface="Bahnschrift" panose="020B0502040204020203" pitchFamily="34" charset="0"/>
            </a:endParaRPr>
          </a:p>
          <a:p>
            <a:pPr marL="0" indent="0">
              <a:buClr>
                <a:schemeClr val="bg1"/>
              </a:buClr>
              <a:buNone/>
            </a:pPr>
            <a:r>
              <a:rPr lang="da-DK" sz="1600" dirty="0">
                <a:solidFill>
                  <a:schemeClr val="bg1"/>
                </a:solidFill>
                <a:latin typeface="Bahnschrift" panose="020B0502040204020203" pitchFamily="34" charset="0"/>
              </a:rPr>
              <a:t>2-4 ugers valgfrie specialefag (1-3 uger for elever over 25 år)</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Arbejdsgiver og elev vælger fagene ud fra oplæringsområder og interesse</a:t>
            </a:r>
          </a:p>
          <a:p>
            <a:pPr marL="0" indent="0">
              <a:buClr>
                <a:schemeClr val="bg1"/>
              </a:buClr>
              <a:buNone/>
            </a:pPr>
            <a:endParaRPr lang="da-DK" sz="1400" dirty="0">
              <a:solidFill>
                <a:schemeClr val="bg1"/>
              </a:solidFill>
              <a:latin typeface="Bahnschrift" panose="020B0502040204020203" pitchFamily="34" charset="0"/>
            </a:endParaRPr>
          </a:p>
          <a:p>
            <a:pPr marL="0" indent="0">
              <a:buClr>
                <a:schemeClr val="bg1"/>
              </a:buClr>
              <a:buNone/>
            </a:pPr>
            <a:r>
              <a:rPr lang="da-DK" sz="1600" dirty="0">
                <a:solidFill>
                  <a:schemeClr val="bg1"/>
                </a:solidFill>
                <a:latin typeface="Bahnschrift" panose="020B0502040204020203" pitchFamily="34" charset="0"/>
              </a:rPr>
              <a:t>1 uge til fagprøven</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Fagprøvekontrakt mellem elev, virksomhed og Rybners </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Herefter bunden problemstilling</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Eleven arbejder med problemstillingen i virksomheden; eks. indhente data, foretage interview m.v.</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4 skrivedage til den afsluttende opgave samt 1 dag til selve eksamen</a:t>
            </a:r>
          </a:p>
          <a:p>
            <a:endParaRPr lang="da-DK" dirty="0"/>
          </a:p>
        </p:txBody>
      </p:sp>
    </p:spTree>
    <p:extLst>
      <p:ext uri="{BB962C8B-B14F-4D97-AF65-F5344CB8AC3E}">
        <p14:creationId xmlns:p14="http://schemas.microsoft.com/office/powerpoint/2010/main" val="3415554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4489012-C687-4C3C-B1AF-DB860720DD3A}"/>
              </a:ext>
            </a:extLst>
          </p:cNvPr>
          <p:cNvSpPr/>
          <p:nvPr/>
        </p:nvSpPr>
        <p:spPr>
          <a:xfrm>
            <a:off x="0" y="0"/>
            <a:ext cx="9144000" cy="6845799"/>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itel 1">
            <a:extLst>
              <a:ext uri="{FF2B5EF4-FFF2-40B4-BE49-F238E27FC236}">
                <a16:creationId xmlns:a16="http://schemas.microsoft.com/office/drawing/2014/main" id="{23C16241-1474-4B45-998D-01A9D5E2628C}"/>
              </a:ext>
            </a:extLst>
          </p:cNvPr>
          <p:cNvSpPr txBox="1">
            <a:spLocks/>
          </p:cNvSpPr>
          <p:nvPr/>
        </p:nvSpPr>
        <p:spPr>
          <a:xfrm>
            <a:off x="1484327" y="353824"/>
            <a:ext cx="6829163"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800" dirty="0">
                <a:effectLst/>
                <a:latin typeface="Bahnschrift" panose="020B0502040204020203" pitchFamily="34" charset="0"/>
              </a:rPr>
              <a:t>Oplæringsplanen </a:t>
            </a:r>
            <a:br>
              <a:rPr lang="da-DK" sz="2800" dirty="0">
                <a:effectLst/>
                <a:latin typeface="Bahnschrift" panose="020B0502040204020203" pitchFamily="34" charset="0"/>
              </a:rPr>
            </a:br>
            <a:r>
              <a:rPr lang="da-DK" sz="2800" dirty="0">
                <a:effectLst/>
                <a:latin typeface="Bahnschrift" panose="020B0502040204020203" pitchFamily="34" charset="0"/>
              </a:rPr>
              <a:t>– eksempler fra Økonomi</a:t>
            </a:r>
          </a:p>
        </p:txBody>
      </p:sp>
      <p:pic>
        <p:nvPicPr>
          <p:cNvPr id="6" name="Grafik 5" descr="Strategiplan">
            <a:extLst>
              <a:ext uri="{FF2B5EF4-FFF2-40B4-BE49-F238E27FC236}">
                <a16:creationId xmlns:a16="http://schemas.microsoft.com/office/drawing/2014/main" id="{4708933D-1576-405B-916A-BAF9355CB8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747" y="430409"/>
            <a:ext cx="687580" cy="687580"/>
          </a:xfrm>
          <a:prstGeom prst="rect">
            <a:avLst/>
          </a:prstGeom>
        </p:spPr>
      </p:pic>
      <p:pic>
        <p:nvPicPr>
          <p:cNvPr id="7" name="Billede 6">
            <a:extLst>
              <a:ext uri="{FF2B5EF4-FFF2-40B4-BE49-F238E27FC236}">
                <a16:creationId xmlns:a16="http://schemas.microsoft.com/office/drawing/2014/main" id="{E02305F3-E7BB-4C2A-9725-B3A8ED5708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
        <p:nvSpPr>
          <p:cNvPr id="3" name="Pladsholder til indhold 2">
            <a:extLst>
              <a:ext uri="{FF2B5EF4-FFF2-40B4-BE49-F238E27FC236}">
                <a16:creationId xmlns:a16="http://schemas.microsoft.com/office/drawing/2014/main" id="{61A2C461-0C56-43A7-9147-A8E3683DC872}"/>
              </a:ext>
            </a:extLst>
          </p:cNvPr>
          <p:cNvSpPr>
            <a:spLocks noGrp="1"/>
          </p:cNvSpPr>
          <p:nvPr>
            <p:ph idx="1"/>
          </p:nvPr>
        </p:nvSpPr>
        <p:spPr/>
        <p:txBody>
          <a:bodyPr>
            <a:normAutofit lnSpcReduction="10000"/>
          </a:bodyPr>
          <a:lstStyle/>
          <a:p>
            <a:pPr marL="0" indent="0">
              <a:buClr>
                <a:schemeClr val="bg1"/>
              </a:buClr>
              <a:buNone/>
            </a:pPr>
            <a:r>
              <a:rPr lang="da-DK" sz="1800" dirty="0">
                <a:solidFill>
                  <a:schemeClr val="bg1"/>
                </a:solidFill>
                <a:latin typeface="Bahnschrift" panose="020B0502040204020203" pitchFamily="34" charset="0"/>
              </a:rPr>
              <a:t>Faget Budgettering – læringsmål</a:t>
            </a:r>
            <a:br>
              <a:rPr lang="da-DK" sz="1800" dirty="0">
                <a:solidFill>
                  <a:schemeClr val="bg1"/>
                </a:solidFill>
                <a:latin typeface="Bahnschrift" panose="020B0502040204020203" pitchFamily="34" charset="0"/>
              </a:rPr>
            </a:br>
            <a:endParaRPr lang="da-DK" sz="1800" dirty="0">
              <a:solidFill>
                <a:schemeClr val="bg1"/>
              </a:solidFill>
              <a:latin typeface="Bahnschrift" panose="020B0502040204020203" pitchFamily="34" charset="0"/>
            </a:endParaRPr>
          </a:p>
          <a:p>
            <a:pPr lvl="1">
              <a:buClr>
                <a:schemeClr val="bg1"/>
              </a:buClr>
              <a:buFont typeface="Arial" panose="020B0604020202020204" pitchFamily="34" charset="0"/>
              <a:buChar char="•"/>
            </a:pPr>
            <a:r>
              <a:rPr lang="da-DK" sz="1500" dirty="0">
                <a:solidFill>
                  <a:schemeClr val="bg1"/>
                </a:solidFill>
                <a:latin typeface="Bahnschrift" panose="020B0502040204020203" pitchFamily="34" charset="0"/>
              </a:rPr>
              <a:t>Formålet med faget er, at eleven kender til budgettering som styringsinstrument i dagligdagen og kan deltage i budgettering og udarbejdelse af rapportering til ledelsen.</a:t>
            </a:r>
            <a:br>
              <a:rPr lang="da-DK" sz="1500" dirty="0">
                <a:solidFill>
                  <a:schemeClr val="bg1"/>
                </a:solidFill>
                <a:latin typeface="Bahnschrift" panose="020B0502040204020203" pitchFamily="34" charset="0"/>
              </a:rPr>
            </a:br>
            <a:endParaRPr lang="da-DK" sz="1500" dirty="0">
              <a:solidFill>
                <a:schemeClr val="bg1"/>
              </a:solidFill>
              <a:latin typeface="Bahnschrift" panose="020B0502040204020203" pitchFamily="34" charset="0"/>
            </a:endParaRPr>
          </a:p>
          <a:p>
            <a:pPr lvl="1">
              <a:buClr>
                <a:schemeClr val="bg1"/>
              </a:buClr>
              <a:buFont typeface="Arial" panose="020B0604020202020204" pitchFamily="34" charset="0"/>
              <a:buChar char="•"/>
            </a:pPr>
            <a:r>
              <a:rPr lang="da-DK" sz="1500" dirty="0">
                <a:solidFill>
                  <a:schemeClr val="bg1"/>
                </a:solidFill>
                <a:latin typeface="Bahnschrift" panose="020B0502040204020203" pitchFamily="34" charset="0"/>
              </a:rPr>
              <a:t>Eleven kan vurdere relevante budgetforudsætninger og beregne og begrunde, hvilke der er relevante i forhold til en konkret situation.</a:t>
            </a:r>
            <a:br>
              <a:rPr lang="da-DK" sz="1500" dirty="0">
                <a:solidFill>
                  <a:schemeClr val="bg1"/>
                </a:solidFill>
                <a:latin typeface="Bahnschrift" panose="020B0502040204020203" pitchFamily="34" charset="0"/>
              </a:rPr>
            </a:br>
            <a:endParaRPr lang="da-DK" sz="1500" dirty="0">
              <a:solidFill>
                <a:schemeClr val="bg1"/>
              </a:solidFill>
              <a:latin typeface="Bahnschrift" panose="020B0502040204020203" pitchFamily="34" charset="0"/>
            </a:endParaRPr>
          </a:p>
          <a:p>
            <a:pPr lvl="1">
              <a:buClr>
                <a:schemeClr val="bg1"/>
              </a:buClr>
              <a:buFont typeface="Arial" panose="020B0604020202020204" pitchFamily="34" charset="0"/>
              <a:buChar char="•"/>
            </a:pPr>
            <a:r>
              <a:rPr lang="da-DK" sz="1500" dirty="0">
                <a:solidFill>
                  <a:schemeClr val="bg1"/>
                </a:solidFill>
                <a:latin typeface="Bahnschrift" panose="020B0502040204020203" pitchFamily="34" charset="0"/>
              </a:rPr>
              <a:t>Eleven kender formålet med forskellige budgetmetoder, herunder break </a:t>
            </a:r>
            <a:r>
              <a:rPr lang="da-DK" sz="1500" dirty="0" err="1">
                <a:solidFill>
                  <a:schemeClr val="bg1"/>
                </a:solidFill>
                <a:latin typeface="Bahnschrift" panose="020B0502040204020203" pitchFamily="34" charset="0"/>
              </a:rPr>
              <a:t>down</a:t>
            </a:r>
            <a:r>
              <a:rPr lang="da-DK" sz="1500" dirty="0">
                <a:solidFill>
                  <a:schemeClr val="bg1"/>
                </a:solidFill>
                <a:latin typeface="Bahnschrift" panose="020B0502040204020203" pitchFamily="34" charset="0"/>
              </a:rPr>
              <a:t> og </a:t>
            </a:r>
            <a:r>
              <a:rPr lang="da-DK" sz="1500" dirty="0" err="1">
                <a:solidFill>
                  <a:schemeClr val="bg1"/>
                </a:solidFill>
                <a:latin typeface="Bahnschrift" panose="020B0502040204020203" pitchFamily="34" charset="0"/>
              </a:rPr>
              <a:t>build</a:t>
            </a:r>
            <a:r>
              <a:rPr lang="da-DK" sz="1500" dirty="0">
                <a:solidFill>
                  <a:schemeClr val="bg1"/>
                </a:solidFill>
                <a:latin typeface="Bahnschrift" panose="020B0502040204020203" pitchFamily="34" charset="0"/>
              </a:rPr>
              <a:t> up-metoden og aktiv/passiv budgettering.</a:t>
            </a:r>
            <a:br>
              <a:rPr lang="da-DK" sz="1500" dirty="0">
                <a:solidFill>
                  <a:schemeClr val="bg1"/>
                </a:solidFill>
                <a:latin typeface="Bahnschrift" panose="020B0502040204020203" pitchFamily="34" charset="0"/>
              </a:rPr>
            </a:br>
            <a:endParaRPr lang="da-DK" sz="1500" dirty="0">
              <a:solidFill>
                <a:schemeClr val="bg1"/>
              </a:solidFill>
              <a:latin typeface="Bahnschrift" panose="020B0502040204020203" pitchFamily="34" charset="0"/>
            </a:endParaRPr>
          </a:p>
          <a:p>
            <a:pPr lvl="1">
              <a:buClr>
                <a:schemeClr val="bg1"/>
              </a:buClr>
              <a:buFont typeface="Arial" panose="020B0604020202020204" pitchFamily="34" charset="0"/>
              <a:buChar char="•"/>
            </a:pPr>
            <a:r>
              <a:rPr lang="da-DK" sz="1500" dirty="0">
                <a:solidFill>
                  <a:schemeClr val="bg1"/>
                </a:solidFill>
                <a:latin typeface="Bahnschrift" panose="020B0502040204020203" pitchFamily="34" charset="0"/>
              </a:rPr>
              <a:t>Eleven kan arbejde med kalkulationer og skelne mellem faste og variable omkostninger.</a:t>
            </a:r>
            <a:br>
              <a:rPr lang="da-DK" sz="1500" dirty="0">
                <a:solidFill>
                  <a:schemeClr val="bg1"/>
                </a:solidFill>
                <a:latin typeface="Bahnschrift" panose="020B0502040204020203" pitchFamily="34" charset="0"/>
              </a:rPr>
            </a:br>
            <a:endParaRPr lang="da-DK" sz="1500" dirty="0">
              <a:solidFill>
                <a:schemeClr val="bg1"/>
              </a:solidFill>
              <a:latin typeface="Bahnschrift" panose="020B0502040204020203" pitchFamily="34" charset="0"/>
            </a:endParaRPr>
          </a:p>
          <a:p>
            <a:pPr lvl="1">
              <a:buClr>
                <a:schemeClr val="bg1"/>
              </a:buClr>
              <a:buFont typeface="Arial" panose="020B0604020202020204" pitchFamily="34" charset="0"/>
              <a:buChar char="•"/>
            </a:pPr>
            <a:r>
              <a:rPr lang="da-DK" sz="1500" dirty="0">
                <a:solidFill>
                  <a:schemeClr val="bg1"/>
                </a:solidFill>
                <a:latin typeface="Bahnschrift" panose="020B0502040204020203" pitchFamily="34" charset="0"/>
              </a:rPr>
              <a:t>Eleven kan udarbejde et resultat- og </a:t>
            </a:r>
            <a:r>
              <a:rPr lang="da-DK" sz="1500" dirty="0" err="1">
                <a:solidFill>
                  <a:schemeClr val="bg1"/>
                </a:solidFill>
                <a:latin typeface="Bahnschrift" panose="020B0502040204020203" pitchFamily="34" charset="0"/>
              </a:rPr>
              <a:t>likvidetsbudget</a:t>
            </a:r>
            <a:r>
              <a:rPr lang="da-DK" sz="1500" dirty="0">
                <a:solidFill>
                  <a:schemeClr val="bg1"/>
                </a:solidFill>
                <a:latin typeface="Bahnschrift" panose="020B0502040204020203" pitchFamily="34" charset="0"/>
              </a:rPr>
              <a:t> efter beholdningsforskydningsmodellen samt udarbejde et balancebudget.</a:t>
            </a:r>
            <a:br>
              <a:rPr lang="da-DK" sz="1500" dirty="0">
                <a:solidFill>
                  <a:schemeClr val="bg1"/>
                </a:solidFill>
                <a:latin typeface="Bahnschrift" panose="020B0502040204020203" pitchFamily="34" charset="0"/>
              </a:rPr>
            </a:br>
            <a:endParaRPr lang="da-DK" sz="1500" dirty="0">
              <a:solidFill>
                <a:schemeClr val="bg1"/>
              </a:solidFill>
              <a:latin typeface="Bahnschrift" panose="020B0502040204020203" pitchFamily="34" charset="0"/>
            </a:endParaRPr>
          </a:p>
          <a:p>
            <a:pPr lvl="1">
              <a:buClr>
                <a:schemeClr val="bg1"/>
              </a:buClr>
              <a:buFont typeface="Arial" panose="020B0604020202020204" pitchFamily="34" charset="0"/>
              <a:buChar char="•"/>
            </a:pPr>
            <a:r>
              <a:rPr lang="da-DK" sz="1500" dirty="0">
                <a:solidFill>
                  <a:schemeClr val="bg1"/>
                </a:solidFill>
                <a:latin typeface="Bahnschrift" panose="020B0502040204020203" pitchFamily="34" charset="0"/>
              </a:rPr>
              <a:t>Eleven kan udarbejde en simpel budgetkontrol.</a:t>
            </a:r>
            <a:br>
              <a:rPr lang="da-DK" sz="1500" dirty="0">
                <a:solidFill>
                  <a:schemeClr val="bg1"/>
                </a:solidFill>
                <a:latin typeface="Bahnschrift" panose="020B0502040204020203" pitchFamily="34" charset="0"/>
              </a:rPr>
            </a:br>
            <a:endParaRPr lang="da-DK" sz="1500" dirty="0">
              <a:solidFill>
                <a:schemeClr val="bg1"/>
              </a:solidFill>
              <a:latin typeface="Bahnschrift" panose="020B0502040204020203" pitchFamily="34" charset="0"/>
            </a:endParaRPr>
          </a:p>
          <a:p>
            <a:pPr lvl="1">
              <a:buClr>
                <a:schemeClr val="bg1"/>
              </a:buClr>
              <a:buFont typeface="Arial" panose="020B0604020202020204" pitchFamily="34" charset="0"/>
              <a:buChar char="•"/>
            </a:pPr>
            <a:r>
              <a:rPr lang="da-DK" sz="1500" dirty="0">
                <a:solidFill>
                  <a:schemeClr val="bg1"/>
                </a:solidFill>
                <a:latin typeface="Bahnschrift" panose="020B0502040204020203" pitchFamily="34" charset="0"/>
              </a:rPr>
              <a:t>Eleven kan anvende regneark hensigtsmæssigt i forhold til arbejdsprocesser inden for budgettering</a:t>
            </a:r>
          </a:p>
          <a:p>
            <a:endParaRPr lang="da-DK" dirty="0"/>
          </a:p>
        </p:txBody>
      </p:sp>
    </p:spTree>
    <p:extLst>
      <p:ext uri="{BB962C8B-B14F-4D97-AF65-F5344CB8AC3E}">
        <p14:creationId xmlns:p14="http://schemas.microsoft.com/office/powerpoint/2010/main" val="2264124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4C04DAC-71BD-4B71-B075-8E0CFA721628}"/>
              </a:ext>
            </a:extLst>
          </p:cNvPr>
          <p:cNvSpPr/>
          <p:nvPr/>
        </p:nvSpPr>
        <p:spPr>
          <a:xfrm>
            <a:off x="-4" y="0"/>
            <a:ext cx="9144000" cy="1451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a:extLst>
              <a:ext uri="{FF2B5EF4-FFF2-40B4-BE49-F238E27FC236}">
                <a16:creationId xmlns:a16="http://schemas.microsoft.com/office/drawing/2014/main" id="{18D80F77-CAB7-444F-99DE-8D5C53F2D46C}"/>
              </a:ext>
            </a:extLst>
          </p:cNvPr>
          <p:cNvSpPr txBox="1">
            <a:spLocks/>
          </p:cNvSpPr>
          <p:nvPr/>
        </p:nvSpPr>
        <p:spPr>
          <a:xfrm>
            <a:off x="1388084" y="812926"/>
            <a:ext cx="6845941"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800" dirty="0">
                <a:solidFill>
                  <a:srgbClr val="4B355D"/>
                </a:solidFill>
                <a:effectLst/>
                <a:latin typeface="Bahnschrift" panose="020B0502040204020203" pitchFamily="34" charset="0"/>
              </a:rPr>
              <a:t>Oplæringsplanen </a:t>
            </a:r>
            <a:br>
              <a:rPr lang="da-DK" sz="2800" dirty="0">
                <a:solidFill>
                  <a:srgbClr val="4B355D"/>
                </a:solidFill>
                <a:effectLst/>
                <a:latin typeface="Bahnschrift" panose="020B0502040204020203" pitchFamily="34" charset="0"/>
              </a:rPr>
            </a:br>
            <a:r>
              <a:rPr lang="da-DK" sz="2800" dirty="0">
                <a:solidFill>
                  <a:srgbClr val="4B355D"/>
                </a:solidFill>
                <a:effectLst/>
                <a:latin typeface="Bahnschrift" panose="020B0502040204020203" pitchFamily="34" charset="0"/>
              </a:rPr>
              <a:t>– eksempler fra Økonomi</a:t>
            </a:r>
          </a:p>
        </p:txBody>
      </p:sp>
      <p:sp>
        <p:nvSpPr>
          <p:cNvPr id="8" name="Pladsholder til indhold 2">
            <a:extLst>
              <a:ext uri="{FF2B5EF4-FFF2-40B4-BE49-F238E27FC236}">
                <a16:creationId xmlns:a16="http://schemas.microsoft.com/office/drawing/2014/main" id="{90AC8E39-0728-4892-8CB4-E5E9CBF81F4B}"/>
              </a:ext>
            </a:extLst>
          </p:cNvPr>
          <p:cNvSpPr txBox="1">
            <a:spLocks/>
          </p:cNvSpPr>
          <p:nvPr/>
        </p:nvSpPr>
        <p:spPr>
          <a:xfrm>
            <a:off x="951888" y="2140259"/>
            <a:ext cx="7240223" cy="334249"/>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r>
              <a:rPr lang="da-DK" sz="1600" dirty="0">
                <a:solidFill>
                  <a:srgbClr val="614776"/>
                </a:solidFill>
                <a:latin typeface="Bahnschrift" panose="020B0502040204020203" pitchFamily="34" charset="0"/>
              </a:rPr>
              <a:t>Tilknyttede oplæringsmål</a:t>
            </a:r>
          </a:p>
        </p:txBody>
      </p:sp>
      <p:pic>
        <p:nvPicPr>
          <p:cNvPr id="9" name="Grafik 8" descr="Strategiplan">
            <a:extLst>
              <a:ext uri="{FF2B5EF4-FFF2-40B4-BE49-F238E27FC236}">
                <a16:creationId xmlns:a16="http://schemas.microsoft.com/office/drawing/2014/main" id="{3ABAB3FF-86AD-435D-8B83-913999504A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0504" y="809902"/>
            <a:ext cx="687580" cy="687580"/>
          </a:xfrm>
          <a:prstGeom prst="rect">
            <a:avLst/>
          </a:prstGeom>
        </p:spPr>
      </p:pic>
      <p:sp>
        <p:nvSpPr>
          <p:cNvPr id="10" name="Rektangel 9">
            <a:extLst>
              <a:ext uri="{FF2B5EF4-FFF2-40B4-BE49-F238E27FC236}">
                <a16:creationId xmlns:a16="http://schemas.microsoft.com/office/drawing/2014/main" id="{86D0BD5C-FF60-44AB-913D-46479206EB93}"/>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a:extLst>
              <a:ext uri="{FF2B5EF4-FFF2-40B4-BE49-F238E27FC236}">
                <a16:creationId xmlns:a16="http://schemas.microsoft.com/office/drawing/2014/main" id="{E916810B-FA3A-4E99-9DB9-3C67CB2104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pic>
        <p:nvPicPr>
          <p:cNvPr id="5" name="Billede 4">
            <a:extLst>
              <a:ext uri="{FF2B5EF4-FFF2-40B4-BE49-F238E27FC236}">
                <a16:creationId xmlns:a16="http://schemas.microsoft.com/office/drawing/2014/main" id="{1C8956AC-0C3E-4EEB-B514-12CE7D8C6D06}"/>
              </a:ext>
            </a:extLst>
          </p:cNvPr>
          <p:cNvPicPr>
            <a:picLocks noChangeAspect="1"/>
          </p:cNvPicPr>
          <p:nvPr/>
        </p:nvPicPr>
        <p:blipFill>
          <a:blip r:embed="rId5"/>
          <a:stretch>
            <a:fillRect/>
          </a:stretch>
        </p:blipFill>
        <p:spPr>
          <a:xfrm>
            <a:off x="1208338" y="2778197"/>
            <a:ext cx="6727316" cy="2660231"/>
          </a:xfrm>
          <a:prstGeom prst="rect">
            <a:avLst/>
          </a:prstGeom>
        </p:spPr>
      </p:pic>
    </p:spTree>
    <p:extLst>
      <p:ext uri="{BB962C8B-B14F-4D97-AF65-F5344CB8AC3E}">
        <p14:creationId xmlns:p14="http://schemas.microsoft.com/office/powerpoint/2010/main" val="2148308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3608578-E405-4240-8A83-B3CDEFEB0AAA}"/>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9B13E112-C91E-49B4-A919-58647D32D42A}"/>
              </a:ext>
            </a:extLst>
          </p:cNvPr>
          <p:cNvSpPr/>
          <p:nvPr/>
        </p:nvSpPr>
        <p:spPr>
          <a:xfrm>
            <a:off x="-4" y="0"/>
            <a:ext cx="9144000" cy="1451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a:extLst>
              <a:ext uri="{FF2B5EF4-FFF2-40B4-BE49-F238E27FC236}">
                <a16:creationId xmlns:a16="http://schemas.microsoft.com/office/drawing/2014/main" id="{EA441D2A-6F75-4D5F-9163-DD689B57163C}"/>
              </a:ext>
            </a:extLst>
          </p:cNvPr>
          <p:cNvSpPr txBox="1">
            <a:spLocks/>
          </p:cNvSpPr>
          <p:nvPr/>
        </p:nvSpPr>
        <p:spPr>
          <a:xfrm>
            <a:off x="1388084" y="812926"/>
            <a:ext cx="6845941"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800" dirty="0">
                <a:solidFill>
                  <a:srgbClr val="4B355D"/>
                </a:solidFill>
                <a:effectLst/>
                <a:latin typeface="Bahnschrift" panose="020B0502040204020203" pitchFamily="34" charset="0"/>
              </a:rPr>
              <a:t>Oplæringsplanen </a:t>
            </a:r>
            <a:br>
              <a:rPr lang="da-DK" sz="2800" dirty="0">
                <a:solidFill>
                  <a:srgbClr val="4B355D"/>
                </a:solidFill>
                <a:effectLst/>
                <a:latin typeface="Bahnschrift" panose="020B0502040204020203" pitchFamily="34" charset="0"/>
              </a:rPr>
            </a:br>
            <a:r>
              <a:rPr lang="da-DK" sz="2800" dirty="0">
                <a:solidFill>
                  <a:srgbClr val="4B355D"/>
                </a:solidFill>
                <a:effectLst/>
                <a:latin typeface="Bahnschrift" panose="020B0502040204020203" pitchFamily="34" charset="0"/>
              </a:rPr>
              <a:t>– eksempler fra Økonomi</a:t>
            </a:r>
          </a:p>
        </p:txBody>
      </p:sp>
      <p:pic>
        <p:nvPicPr>
          <p:cNvPr id="8" name="Grafik 7" descr="Strategiplan">
            <a:extLst>
              <a:ext uri="{FF2B5EF4-FFF2-40B4-BE49-F238E27FC236}">
                <a16:creationId xmlns:a16="http://schemas.microsoft.com/office/drawing/2014/main" id="{4A77E1F1-0F97-468E-AF39-7A240CD468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0504" y="809902"/>
            <a:ext cx="687580" cy="687580"/>
          </a:xfrm>
          <a:prstGeom prst="rect">
            <a:avLst/>
          </a:prstGeom>
        </p:spPr>
      </p:pic>
      <p:pic>
        <p:nvPicPr>
          <p:cNvPr id="9" name="Billede 8">
            <a:extLst>
              <a:ext uri="{FF2B5EF4-FFF2-40B4-BE49-F238E27FC236}">
                <a16:creationId xmlns:a16="http://schemas.microsoft.com/office/drawing/2014/main" id="{7323AE6E-3A10-4403-9A71-886CBFE68B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
        <p:nvSpPr>
          <p:cNvPr id="3" name="Pladsholder til indhold 2">
            <a:extLst>
              <a:ext uri="{FF2B5EF4-FFF2-40B4-BE49-F238E27FC236}">
                <a16:creationId xmlns:a16="http://schemas.microsoft.com/office/drawing/2014/main" id="{915972F8-6000-4F00-AF57-32E694E4769F}"/>
              </a:ext>
            </a:extLst>
          </p:cNvPr>
          <p:cNvSpPr>
            <a:spLocks noGrp="1"/>
          </p:cNvSpPr>
          <p:nvPr>
            <p:ph idx="1"/>
          </p:nvPr>
        </p:nvSpPr>
        <p:spPr/>
        <p:txBody>
          <a:bodyPr>
            <a:normAutofit/>
          </a:bodyPr>
          <a:lstStyle/>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pic>
        <p:nvPicPr>
          <p:cNvPr id="6" name="Billede 5">
            <a:extLst>
              <a:ext uri="{FF2B5EF4-FFF2-40B4-BE49-F238E27FC236}">
                <a16:creationId xmlns:a16="http://schemas.microsoft.com/office/drawing/2014/main" id="{332B7815-27D2-4B76-80B1-EEF2CED1E39D}"/>
              </a:ext>
            </a:extLst>
          </p:cNvPr>
          <p:cNvPicPr>
            <a:picLocks noChangeAspect="1"/>
          </p:cNvPicPr>
          <p:nvPr/>
        </p:nvPicPr>
        <p:blipFill>
          <a:blip r:embed="rId5"/>
          <a:stretch>
            <a:fillRect/>
          </a:stretch>
        </p:blipFill>
        <p:spPr>
          <a:xfrm>
            <a:off x="1128519" y="2261197"/>
            <a:ext cx="6886953" cy="3060016"/>
          </a:xfrm>
          <a:prstGeom prst="rect">
            <a:avLst/>
          </a:prstGeom>
        </p:spPr>
      </p:pic>
    </p:spTree>
    <p:extLst>
      <p:ext uri="{BB962C8B-B14F-4D97-AF65-F5344CB8AC3E}">
        <p14:creationId xmlns:p14="http://schemas.microsoft.com/office/powerpoint/2010/main" val="2169956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F6D7053-DC31-4318-B7CE-3A67C816B980}"/>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 name="Titel 1">
            <a:extLst>
              <a:ext uri="{FF2B5EF4-FFF2-40B4-BE49-F238E27FC236}">
                <a16:creationId xmlns:a16="http://schemas.microsoft.com/office/drawing/2014/main" id="{8D401CC0-C507-491F-B6B3-C8EC35A78C2D}"/>
              </a:ext>
            </a:extLst>
          </p:cNvPr>
          <p:cNvSpPr txBox="1">
            <a:spLocks/>
          </p:cNvSpPr>
          <p:nvPr/>
        </p:nvSpPr>
        <p:spPr>
          <a:xfrm>
            <a:off x="1538589" y="638223"/>
            <a:ext cx="5796792"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900" dirty="0">
                <a:effectLst/>
                <a:latin typeface="Bahnschrift" panose="020B0502040204020203" pitchFamily="34" charset="0"/>
              </a:rPr>
              <a:t>Opfølgningssamtaler</a:t>
            </a:r>
          </a:p>
        </p:txBody>
      </p:sp>
      <p:sp>
        <p:nvSpPr>
          <p:cNvPr id="6" name="Pladsholder til indhold 2">
            <a:extLst>
              <a:ext uri="{FF2B5EF4-FFF2-40B4-BE49-F238E27FC236}">
                <a16:creationId xmlns:a16="http://schemas.microsoft.com/office/drawing/2014/main" id="{F2A985BD-A406-437A-90C3-265A6C412BD7}"/>
              </a:ext>
            </a:extLst>
          </p:cNvPr>
          <p:cNvSpPr txBox="1">
            <a:spLocks/>
          </p:cNvSpPr>
          <p:nvPr/>
        </p:nvSpPr>
        <p:spPr>
          <a:xfrm>
            <a:off x="800886" y="2185890"/>
            <a:ext cx="7542227" cy="3522065"/>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Font typeface="Wingdings" panose="05000000000000000000" pitchFamily="2" charset="2"/>
              <a:buNone/>
            </a:pPr>
            <a:r>
              <a:rPr lang="da-DK" sz="1800" dirty="0">
                <a:solidFill>
                  <a:schemeClr val="bg1"/>
                </a:solidFill>
                <a:latin typeface="Bahnschrift" panose="020B0502040204020203" pitchFamily="34" charset="0"/>
              </a:rPr>
              <a:t>Der er krav om min. 3 opfølgningssamtaler i løbet af uddannelsestiden</a:t>
            </a:r>
            <a:br>
              <a:rPr lang="da-DK" sz="1800" dirty="0">
                <a:solidFill>
                  <a:schemeClr val="bg1"/>
                </a:solidFill>
                <a:latin typeface="Bahnschrift" panose="020B0502040204020203" pitchFamily="34" charset="0"/>
              </a:rPr>
            </a:br>
            <a:endParaRPr lang="da-DK" sz="1800" dirty="0">
              <a:solidFill>
                <a:schemeClr val="bg1"/>
              </a:solidFill>
              <a:latin typeface="Bahnschrift" panose="020B0502040204020203" pitchFamily="34" charset="0"/>
            </a:endParaRP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1. opfølgningssamtale afholdes inden prøvetidens udløb</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2. opfølgningssamtale i løbet af uddannelsestiden</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3. opfølgningssamtale i forbindelse med fagprøven</a:t>
            </a:r>
          </a:p>
          <a:p>
            <a:pPr lvl="1">
              <a:buClr>
                <a:schemeClr val="bg1"/>
              </a:buClr>
              <a:buFont typeface="Arial" panose="020B0604020202020204" pitchFamily="34" charset="0"/>
              <a:buChar char="•"/>
            </a:pPr>
            <a:endParaRPr lang="da-DK" sz="1400" dirty="0">
              <a:solidFill>
                <a:schemeClr val="bg1"/>
              </a:solidFill>
              <a:latin typeface="Bahnschrift" panose="020B0502040204020203" pitchFamily="34" charset="0"/>
            </a:endParaRPr>
          </a:p>
          <a:p>
            <a:pPr marL="0" indent="0">
              <a:buClr>
                <a:schemeClr val="bg1"/>
              </a:buClr>
              <a:buFont typeface="Wingdings" panose="05000000000000000000" pitchFamily="2" charset="2"/>
              <a:buNone/>
            </a:pPr>
            <a:r>
              <a:rPr lang="da-DK" sz="1800" dirty="0">
                <a:solidFill>
                  <a:schemeClr val="bg1"/>
                </a:solidFill>
                <a:latin typeface="Bahnschrift" panose="020B0502040204020203" pitchFamily="34" charset="0"/>
              </a:rPr>
              <a:t>Vi anbefaler opfølgningssamtaler i forbindelse med hvert skoleophold</a:t>
            </a:r>
            <a:br>
              <a:rPr lang="da-DK" sz="1800" dirty="0">
                <a:solidFill>
                  <a:schemeClr val="bg1"/>
                </a:solidFill>
                <a:latin typeface="Bahnschrift" panose="020B0502040204020203" pitchFamily="34" charset="0"/>
              </a:rPr>
            </a:br>
            <a:endParaRPr lang="da-DK" sz="1800" dirty="0">
              <a:solidFill>
                <a:schemeClr val="bg1"/>
              </a:solidFill>
              <a:latin typeface="Bahnschrift" panose="020B0502040204020203" pitchFamily="34" charset="0"/>
            </a:endParaRP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Giver eleven bedre forståelse af vekselvirkning mellem teori og praksis</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Opfølgning på oplæringsplanen</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Giver afklaring i forhold til forskelle på elevers oplæring og forskelle i virksomheder</a:t>
            </a:r>
          </a:p>
          <a:p>
            <a:pPr lvl="1">
              <a:buClr>
                <a:schemeClr val="bg1"/>
              </a:buClr>
              <a:buFont typeface="Arial" panose="020B0604020202020204" pitchFamily="34" charset="0"/>
              <a:buChar char="•"/>
            </a:pPr>
            <a:endParaRPr lang="da-DK" sz="1400" dirty="0">
              <a:solidFill>
                <a:schemeClr val="bg1"/>
              </a:solidFill>
              <a:latin typeface="Bahnschrift" panose="020B0502040204020203" pitchFamily="34" charset="0"/>
            </a:endParaRPr>
          </a:p>
          <a:p>
            <a:pPr marL="0" indent="0">
              <a:buClr>
                <a:schemeClr val="bg1"/>
              </a:buClr>
              <a:buFont typeface="Wingdings" panose="05000000000000000000" pitchFamily="2" charset="2"/>
              <a:buNone/>
            </a:pPr>
            <a:endParaRPr lang="da-DK" sz="1800" dirty="0">
              <a:solidFill>
                <a:schemeClr val="bg1"/>
              </a:solidFill>
              <a:latin typeface="Bahnschrift" panose="020B0502040204020203" pitchFamily="34" charset="0"/>
            </a:endParaRPr>
          </a:p>
        </p:txBody>
      </p:sp>
      <p:pic>
        <p:nvPicPr>
          <p:cNvPr id="7" name="Grafik 6" descr="Chat boble">
            <a:extLst>
              <a:ext uri="{FF2B5EF4-FFF2-40B4-BE49-F238E27FC236}">
                <a16:creationId xmlns:a16="http://schemas.microsoft.com/office/drawing/2014/main" id="{FD7B7E62-4BF9-4E0C-9AFA-E95EACBC8E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0886" y="708675"/>
            <a:ext cx="654340" cy="654340"/>
          </a:xfrm>
          <a:prstGeom prst="rect">
            <a:avLst/>
          </a:prstGeom>
        </p:spPr>
      </p:pic>
      <p:pic>
        <p:nvPicPr>
          <p:cNvPr id="8" name="Billede 7">
            <a:extLst>
              <a:ext uri="{FF2B5EF4-FFF2-40B4-BE49-F238E27FC236}">
                <a16:creationId xmlns:a16="http://schemas.microsoft.com/office/drawing/2014/main" id="{7FA44CDF-B06E-49CC-AE5F-9A084A623D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1346670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5F275A-36A9-42CD-89D7-38C5F4A8C79B}"/>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Rektangel 5">
            <a:extLst>
              <a:ext uri="{FF2B5EF4-FFF2-40B4-BE49-F238E27FC236}">
                <a16:creationId xmlns:a16="http://schemas.microsoft.com/office/drawing/2014/main" id="{381CD185-E4AB-4F9D-BBB7-2522CF158C68}"/>
              </a:ext>
            </a:extLst>
          </p:cNvPr>
          <p:cNvSpPr/>
          <p:nvPr/>
        </p:nvSpPr>
        <p:spPr>
          <a:xfrm>
            <a:off x="0" y="-81487"/>
            <a:ext cx="9144000" cy="1413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itel 1">
            <a:extLst>
              <a:ext uri="{FF2B5EF4-FFF2-40B4-BE49-F238E27FC236}">
                <a16:creationId xmlns:a16="http://schemas.microsoft.com/office/drawing/2014/main" id="{29C6B596-72DB-42D5-9A72-F6F32869E0EB}"/>
              </a:ext>
            </a:extLst>
          </p:cNvPr>
          <p:cNvSpPr txBox="1">
            <a:spLocks/>
          </p:cNvSpPr>
          <p:nvPr/>
        </p:nvSpPr>
        <p:spPr>
          <a:xfrm>
            <a:off x="1423917" y="879856"/>
            <a:ext cx="4299358" cy="568179"/>
          </a:xfrm>
          <a:prstGeom prst="rect">
            <a:avLst/>
          </a:prstGeom>
        </p:spPr>
        <p:txBody>
          <a:bodyPr vert="horz" lIns="91440" tIns="45720" rIns="91440" bIns="45720" rtlCol="0" anchor="b">
            <a:normAutofit fontScale="9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a-DK" sz="3600" dirty="0">
                <a:solidFill>
                  <a:srgbClr val="4B355D"/>
                </a:solidFill>
                <a:latin typeface="Bahnschrift" panose="020B0502040204020203" pitchFamily="34" charset="0"/>
              </a:rPr>
              <a:t>Kontaktinformationer</a:t>
            </a:r>
          </a:p>
        </p:txBody>
      </p:sp>
      <p:sp>
        <p:nvSpPr>
          <p:cNvPr id="8" name="Pladsholder til indhold 2">
            <a:extLst>
              <a:ext uri="{FF2B5EF4-FFF2-40B4-BE49-F238E27FC236}">
                <a16:creationId xmlns:a16="http://schemas.microsoft.com/office/drawing/2014/main" id="{FACC46F1-833A-49B0-BE5B-E5CEB56BE563}"/>
              </a:ext>
            </a:extLst>
          </p:cNvPr>
          <p:cNvSpPr txBox="1">
            <a:spLocks/>
          </p:cNvSpPr>
          <p:nvPr/>
        </p:nvSpPr>
        <p:spPr>
          <a:xfrm>
            <a:off x="1252056" y="2073458"/>
            <a:ext cx="6639887" cy="337892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r>
              <a:rPr lang="da-DK" sz="1800" dirty="0">
                <a:solidFill>
                  <a:srgbClr val="4B355D"/>
                </a:solidFill>
                <a:latin typeface="Bahnschrift" panose="020B0502040204020203" pitchFamily="34" charset="0"/>
              </a:rPr>
              <a:t>Øvrige undervisere I kan møde: </a:t>
            </a:r>
            <a:br>
              <a:rPr lang="da-DK" sz="1800" dirty="0">
                <a:solidFill>
                  <a:srgbClr val="4B355D"/>
                </a:solidFill>
                <a:latin typeface="Bahnschrift" panose="020B0502040204020203" pitchFamily="34" charset="0"/>
              </a:rPr>
            </a:br>
            <a:br>
              <a:rPr lang="da-DK" sz="1800" dirty="0">
                <a:solidFill>
                  <a:srgbClr val="4B355D"/>
                </a:solidFill>
                <a:latin typeface="Bahnschrift" panose="020B0502040204020203" pitchFamily="34" charset="0"/>
              </a:rPr>
            </a:br>
            <a:r>
              <a:rPr lang="da-DK" sz="1800" dirty="0">
                <a:solidFill>
                  <a:srgbClr val="4B355D"/>
                </a:solidFill>
                <a:latin typeface="Bahnschrift" panose="020B0502040204020203" pitchFamily="34" charset="0"/>
              </a:rPr>
              <a:t>Charlotte Bjerre, Henrik Zidoree, Morten Laursen, Helle Bork, Mette Husted, Lea Jacobi samt gæsteundervisere.</a:t>
            </a:r>
          </a:p>
          <a:p>
            <a:endParaRPr lang="da-DK" dirty="0"/>
          </a:p>
        </p:txBody>
      </p:sp>
      <p:pic>
        <p:nvPicPr>
          <p:cNvPr id="9" name="Grafik 8" descr="Medarbejderskilt">
            <a:extLst>
              <a:ext uri="{FF2B5EF4-FFF2-40B4-BE49-F238E27FC236}">
                <a16:creationId xmlns:a16="http://schemas.microsoft.com/office/drawing/2014/main" id="{ABE15A7F-7F89-4AB1-BB83-55FFB474A6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091" y="746088"/>
            <a:ext cx="720898" cy="720898"/>
          </a:xfrm>
          <a:prstGeom prst="rect">
            <a:avLst/>
          </a:prstGeom>
        </p:spPr>
      </p:pic>
      <p:pic>
        <p:nvPicPr>
          <p:cNvPr id="10" name="Billede 9">
            <a:extLst>
              <a:ext uri="{FF2B5EF4-FFF2-40B4-BE49-F238E27FC236}">
                <a16:creationId xmlns:a16="http://schemas.microsoft.com/office/drawing/2014/main" id="{E7132627-C27A-4C96-AF8B-700B068CC6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
        <p:nvSpPr>
          <p:cNvPr id="4" name="Pladsholder til slidenummer 3"/>
          <p:cNvSpPr>
            <a:spLocks noGrp="1"/>
          </p:cNvSpPr>
          <p:nvPr>
            <p:ph type="sldNum" sz="quarter" idx="12"/>
          </p:nvPr>
        </p:nvSpPr>
        <p:spPr/>
        <p:txBody>
          <a:bodyPr/>
          <a:lstStyle/>
          <a:p>
            <a:fld id="{FD945FB1-3A11-4D04-B6C6-209C13F16512}" type="slidenum">
              <a:rPr lang="da-DK" smtClean="0"/>
              <a:t>4</a:t>
            </a:fld>
            <a:endParaRPr lang="da-DK" dirty="0"/>
          </a:p>
        </p:txBody>
      </p:sp>
    </p:spTree>
    <p:extLst>
      <p:ext uri="{BB962C8B-B14F-4D97-AF65-F5344CB8AC3E}">
        <p14:creationId xmlns:p14="http://schemas.microsoft.com/office/powerpoint/2010/main" val="1082953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2">
            <a:extLst>
              <a:ext uri="{FF2B5EF4-FFF2-40B4-BE49-F238E27FC236}">
                <a16:creationId xmlns:a16="http://schemas.microsoft.com/office/drawing/2014/main" id="{3DDD080E-8C28-46C9-A14C-F6D0FED2E52B}"/>
              </a:ext>
            </a:extLst>
          </p:cNvPr>
          <p:cNvSpPr txBox="1">
            <a:spLocks/>
          </p:cNvSpPr>
          <p:nvPr/>
        </p:nvSpPr>
        <p:spPr>
          <a:xfrm>
            <a:off x="1340257" y="1946728"/>
            <a:ext cx="6463486" cy="3295038"/>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r>
              <a:rPr lang="da-DK" sz="1800" dirty="0">
                <a:solidFill>
                  <a:srgbClr val="4B355D"/>
                </a:solidFill>
                <a:latin typeface="Bahnschrift" panose="020B0502040204020203" pitchFamily="34" charset="0"/>
              </a:rPr>
              <a:t>I forbindelse med elevernes fagprøve, indkalder vi oplæringsansvarlige til infomøde omkring dette.</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Dette betyder, at I fremadrettet indkaldes til to møder i forbindelse med jeres elevers forløb.</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I kan altid kontakte os undervejs, hvis I har spørgsmål</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b="1" dirty="0">
                <a:solidFill>
                  <a:srgbClr val="92D050"/>
                </a:solidFill>
                <a:latin typeface="Bahnschrift" panose="020B0502040204020203" pitchFamily="34" charset="0"/>
              </a:rPr>
              <a:t>NB.</a:t>
            </a:r>
            <a:r>
              <a:rPr lang="da-DK" sz="1800" dirty="0">
                <a:solidFill>
                  <a:srgbClr val="4B355D"/>
                </a:solidFill>
                <a:latin typeface="Bahnschrift" panose="020B0502040204020203" pitchFamily="34" charset="0"/>
              </a:rPr>
              <a:t> Vi afholder netværksmøde for oplæringsansvarlige </a:t>
            </a:r>
            <a:br>
              <a:rPr lang="da-DK" sz="1800" dirty="0">
                <a:solidFill>
                  <a:srgbClr val="4B355D"/>
                </a:solidFill>
                <a:latin typeface="Bahnschrift" panose="020B0502040204020203" pitchFamily="34" charset="0"/>
              </a:rPr>
            </a:br>
            <a:r>
              <a:rPr lang="da-DK" sz="1800" dirty="0">
                <a:solidFill>
                  <a:srgbClr val="4B355D"/>
                </a:solidFill>
                <a:latin typeface="Bahnschrift" panose="020B0502040204020203" pitchFamily="34" charset="0"/>
              </a:rPr>
              <a:t>og 2. års elever d. 3 okt. 2023 vedr. fagprøve – </a:t>
            </a:r>
            <a:r>
              <a:rPr lang="da-DK" sz="1800" i="1" dirty="0">
                <a:solidFill>
                  <a:srgbClr val="A187B7"/>
                </a:solidFill>
                <a:latin typeface="Bahnschrift" panose="020B0502040204020203" pitchFamily="34" charset="0"/>
              </a:rPr>
              <a:t>tjek digital post </a:t>
            </a:r>
            <a:r>
              <a:rPr lang="da-DK" sz="1800" b="1" dirty="0">
                <a:solidFill>
                  <a:srgbClr val="A187B7"/>
                </a:solidFill>
                <a:latin typeface="Bahnschrift" panose="020B0502040204020203" pitchFamily="34" charset="0"/>
                <a:sym typeface="Wingdings" panose="05000000000000000000" pitchFamily="2" charset="2"/>
              </a:rPr>
              <a:t></a:t>
            </a:r>
            <a:r>
              <a:rPr lang="da-DK" sz="1800" dirty="0">
                <a:solidFill>
                  <a:srgbClr val="A187B7"/>
                </a:solidFill>
                <a:latin typeface="Bahnschrift" panose="020B0502040204020203" pitchFamily="34" charset="0"/>
                <a:sym typeface="Wingdings" panose="05000000000000000000" pitchFamily="2" charset="2"/>
              </a:rPr>
              <a:t> </a:t>
            </a:r>
            <a:endParaRPr lang="da-DK" sz="1800" dirty="0">
              <a:solidFill>
                <a:srgbClr val="A187B7"/>
              </a:solidFill>
              <a:latin typeface="Bahnschrift" panose="020B0502040204020203" pitchFamily="34" charset="0"/>
            </a:endParaRPr>
          </a:p>
          <a:p>
            <a:pPr marL="342900" lvl="1" indent="0">
              <a:buFont typeface="Wingdings" panose="05000000000000000000" pitchFamily="2" charset="2"/>
              <a:buNone/>
            </a:pPr>
            <a:endParaRPr lang="da-DK" dirty="0"/>
          </a:p>
          <a:p>
            <a:pPr marL="0" indent="0">
              <a:buFont typeface="Wingdings" panose="05000000000000000000" pitchFamily="2" charset="2"/>
              <a:buNone/>
            </a:pPr>
            <a:endParaRPr lang="da-DK" dirty="0"/>
          </a:p>
        </p:txBody>
      </p:sp>
      <p:sp>
        <p:nvSpPr>
          <p:cNvPr id="6" name="Rektangel 5">
            <a:extLst>
              <a:ext uri="{FF2B5EF4-FFF2-40B4-BE49-F238E27FC236}">
                <a16:creationId xmlns:a16="http://schemas.microsoft.com/office/drawing/2014/main" id="{1FE3E7C3-73D0-4C4D-AD28-67E10470E4F6}"/>
              </a:ext>
            </a:extLst>
          </p:cNvPr>
          <p:cNvSpPr/>
          <p:nvPr/>
        </p:nvSpPr>
        <p:spPr>
          <a:xfrm>
            <a:off x="0" y="0"/>
            <a:ext cx="9144000" cy="1115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sp>
        <p:nvSpPr>
          <p:cNvPr id="7" name="Titel 1">
            <a:extLst>
              <a:ext uri="{FF2B5EF4-FFF2-40B4-BE49-F238E27FC236}">
                <a16:creationId xmlns:a16="http://schemas.microsoft.com/office/drawing/2014/main" id="{988824AE-6FE8-4745-988F-ACFEA35EF2E0}"/>
              </a:ext>
            </a:extLst>
          </p:cNvPr>
          <p:cNvSpPr txBox="1">
            <a:spLocks/>
          </p:cNvSpPr>
          <p:nvPr/>
        </p:nvSpPr>
        <p:spPr>
          <a:xfrm>
            <a:off x="1610162" y="1096598"/>
            <a:ext cx="7886700" cy="519636"/>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a-DK" sz="3200">
                <a:solidFill>
                  <a:srgbClr val="4B355D"/>
                </a:solidFill>
                <a:latin typeface="Bahnschrift" panose="020B0502040204020203" pitchFamily="34" charset="0"/>
              </a:rPr>
              <a:t>Mødestruktur</a:t>
            </a:r>
            <a:endParaRPr lang="da-DK" dirty="0">
              <a:solidFill>
                <a:srgbClr val="4B355D"/>
              </a:solidFill>
              <a:latin typeface="Bahnschrift" panose="020B0502040204020203" pitchFamily="34" charset="0"/>
            </a:endParaRPr>
          </a:p>
        </p:txBody>
      </p:sp>
      <p:pic>
        <p:nvPicPr>
          <p:cNvPr id="8" name="Grafik 7" descr="Møde">
            <a:extLst>
              <a:ext uri="{FF2B5EF4-FFF2-40B4-BE49-F238E27FC236}">
                <a16:creationId xmlns:a16="http://schemas.microsoft.com/office/drawing/2014/main" id="{7C132B58-B240-41D5-9B75-DC538CF67D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3325" y="977999"/>
            <a:ext cx="700249" cy="700249"/>
          </a:xfrm>
          <a:prstGeom prst="rect">
            <a:avLst/>
          </a:prstGeom>
        </p:spPr>
      </p:pic>
      <p:sp>
        <p:nvSpPr>
          <p:cNvPr id="9" name="Rektangel 8">
            <a:extLst>
              <a:ext uri="{FF2B5EF4-FFF2-40B4-BE49-F238E27FC236}">
                <a16:creationId xmlns:a16="http://schemas.microsoft.com/office/drawing/2014/main" id="{B3636D71-1E2E-4480-884F-89B5D6C1E1CE}"/>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1A0FCB0E-6A07-48E6-9DC6-02C4C997EC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1834300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1A4CB73-F8AF-4CD7-8919-6EF97B84345D}"/>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1">
            <a:extLst>
              <a:ext uri="{FF2B5EF4-FFF2-40B4-BE49-F238E27FC236}">
                <a16:creationId xmlns:a16="http://schemas.microsoft.com/office/drawing/2014/main" id="{45CAD164-BB09-4174-9DCD-D0D8809012FA}"/>
              </a:ext>
            </a:extLst>
          </p:cNvPr>
          <p:cNvSpPr txBox="1">
            <a:spLocks/>
          </p:cNvSpPr>
          <p:nvPr/>
        </p:nvSpPr>
        <p:spPr>
          <a:xfrm>
            <a:off x="864209" y="723154"/>
            <a:ext cx="6290488" cy="519957"/>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a-DK" sz="3200" dirty="0">
                <a:solidFill>
                  <a:schemeClr val="bg1"/>
                </a:solidFill>
                <a:latin typeface="Bahnschrift" panose="020B0502040204020203" pitchFamily="34" charset="0"/>
              </a:rPr>
              <a:t>Afslutning</a:t>
            </a:r>
            <a:endParaRPr lang="da-DK" dirty="0">
              <a:solidFill>
                <a:schemeClr val="bg1"/>
              </a:solidFill>
              <a:latin typeface="Bahnschrift" panose="020B0502040204020203" pitchFamily="34" charset="0"/>
            </a:endParaRPr>
          </a:p>
        </p:txBody>
      </p:sp>
      <p:sp>
        <p:nvSpPr>
          <p:cNvPr id="7" name="Pladsholder til indhold 3">
            <a:extLst>
              <a:ext uri="{FF2B5EF4-FFF2-40B4-BE49-F238E27FC236}">
                <a16:creationId xmlns:a16="http://schemas.microsoft.com/office/drawing/2014/main" id="{EFD5296E-2C21-49CF-B8A4-E3AC448039E2}"/>
              </a:ext>
            </a:extLst>
          </p:cNvPr>
          <p:cNvSpPr txBox="1">
            <a:spLocks/>
          </p:cNvSpPr>
          <p:nvPr/>
        </p:nvSpPr>
        <p:spPr>
          <a:xfrm>
            <a:off x="1863610" y="1911318"/>
            <a:ext cx="6802218" cy="3908457"/>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da-DK" dirty="0">
                <a:solidFill>
                  <a:schemeClr val="bg1"/>
                </a:solidFill>
                <a:latin typeface="Bahnschrift" panose="020B0502040204020203" pitchFamily="34" charset="0"/>
              </a:rPr>
              <a:t>Valgfagsskema sendes til </a:t>
            </a:r>
            <a:r>
              <a:rPr lang="da-DK" dirty="0">
                <a:solidFill>
                  <a:srgbClr val="92D050"/>
                </a:solidFill>
                <a:latin typeface="Bahnschrift" panose="020B0502040204020203" pitchFamily="34" charset="0"/>
              </a:rPr>
              <a:t>nh@rybners.dk</a:t>
            </a:r>
          </a:p>
          <a:p>
            <a:pPr marL="0" indent="0">
              <a:buFont typeface="Wingdings" panose="05000000000000000000" pitchFamily="2" charset="2"/>
              <a:buNone/>
            </a:pPr>
            <a:endParaRPr lang="da-DK" dirty="0">
              <a:solidFill>
                <a:schemeClr val="bg1"/>
              </a:solidFill>
              <a:latin typeface="Bahnschrift" panose="020B0502040204020203" pitchFamily="34" charset="0"/>
            </a:endParaRPr>
          </a:p>
          <a:p>
            <a:pPr marL="0" indent="0">
              <a:buFont typeface="Wingdings" panose="05000000000000000000" pitchFamily="2" charset="2"/>
              <a:buNone/>
            </a:pPr>
            <a:endParaRPr lang="da-DK" dirty="0">
              <a:solidFill>
                <a:schemeClr val="bg1"/>
              </a:solidFill>
              <a:latin typeface="Bahnschrift" panose="020B0502040204020203" pitchFamily="34" charset="0"/>
            </a:endParaRPr>
          </a:p>
          <a:p>
            <a:pPr marL="0" indent="0">
              <a:buFont typeface="Wingdings" panose="05000000000000000000" pitchFamily="2" charset="2"/>
              <a:buNone/>
            </a:pPr>
            <a:r>
              <a:rPr lang="da-DK" dirty="0">
                <a:solidFill>
                  <a:schemeClr val="bg1"/>
                </a:solidFill>
                <a:latin typeface="Bahnschrift" panose="020B0502040204020203" pitchFamily="34" charset="0"/>
              </a:rPr>
              <a:t>Der fremsendes en regning på 500 kr. som går til kaffe og the på alle skoleophold + 230 kr. til DISC-profil.</a:t>
            </a:r>
          </a:p>
          <a:p>
            <a:pPr marL="0" indent="0">
              <a:buFont typeface="Wingdings" panose="05000000000000000000" pitchFamily="2" charset="2"/>
              <a:buNone/>
            </a:pPr>
            <a:br>
              <a:rPr lang="da-DK" dirty="0">
                <a:solidFill>
                  <a:schemeClr val="bg1"/>
                </a:solidFill>
                <a:latin typeface="Bahnschrift" panose="020B0502040204020203" pitchFamily="34" charset="0"/>
              </a:rPr>
            </a:br>
            <a:endParaRPr lang="da-DK" dirty="0">
              <a:solidFill>
                <a:schemeClr val="bg1"/>
              </a:solidFill>
              <a:latin typeface="Bahnschrift" panose="020B0502040204020203" pitchFamily="34" charset="0"/>
            </a:endParaRPr>
          </a:p>
          <a:p>
            <a:pPr marL="0" indent="0">
              <a:buFont typeface="Wingdings" panose="05000000000000000000" pitchFamily="2" charset="2"/>
              <a:buNone/>
            </a:pPr>
            <a:r>
              <a:rPr lang="da-DK" dirty="0">
                <a:solidFill>
                  <a:schemeClr val="bg1"/>
                </a:solidFill>
                <a:latin typeface="Bahnschrift" panose="020B0502040204020203" pitchFamily="34" charset="0"/>
              </a:rPr>
              <a:t>Kunne du tænke dig at være censor? Kontakt tsj@rybners.dk</a:t>
            </a:r>
          </a:p>
          <a:p>
            <a:pPr marL="0" indent="0">
              <a:buFont typeface="Wingdings" panose="05000000000000000000" pitchFamily="2" charset="2"/>
              <a:buNone/>
            </a:pPr>
            <a:br>
              <a:rPr lang="da-DK" dirty="0">
                <a:solidFill>
                  <a:schemeClr val="bg1"/>
                </a:solidFill>
                <a:latin typeface="Bahnschrift" panose="020B0502040204020203" pitchFamily="34" charset="0"/>
              </a:rPr>
            </a:br>
            <a:endParaRPr lang="da-DK" dirty="0">
              <a:solidFill>
                <a:schemeClr val="bg1"/>
              </a:solidFill>
              <a:latin typeface="Bahnschrift" panose="020B0502040204020203" pitchFamily="34" charset="0"/>
            </a:endParaRPr>
          </a:p>
          <a:p>
            <a:pPr marL="0" indent="0">
              <a:buFont typeface="Wingdings" panose="05000000000000000000" pitchFamily="2" charset="2"/>
              <a:buNone/>
            </a:pPr>
            <a:r>
              <a:rPr lang="da-DK" dirty="0">
                <a:solidFill>
                  <a:schemeClr val="bg1"/>
                </a:solidFill>
                <a:latin typeface="Bahnschrift" panose="020B0502040204020203" pitchFamily="34" charset="0"/>
              </a:rPr>
              <a:t>Vi står klar til besvarelse af spørgsmål</a:t>
            </a:r>
          </a:p>
          <a:p>
            <a:endParaRPr lang="da-DK" dirty="0"/>
          </a:p>
        </p:txBody>
      </p:sp>
      <p:pic>
        <p:nvPicPr>
          <p:cNvPr id="8" name="Grafik 7" descr="Kaffe">
            <a:extLst>
              <a:ext uri="{FF2B5EF4-FFF2-40B4-BE49-F238E27FC236}">
                <a16:creationId xmlns:a16="http://schemas.microsoft.com/office/drawing/2014/main" id="{121B69BA-5CF2-43EE-95CE-F8D243F8ED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433" y="2780163"/>
            <a:ext cx="775643" cy="775643"/>
          </a:xfrm>
          <a:prstGeom prst="rect">
            <a:avLst/>
          </a:prstGeom>
        </p:spPr>
      </p:pic>
      <p:pic>
        <p:nvPicPr>
          <p:cNvPr id="9" name="Grafik 8" descr="Hjælp">
            <a:extLst>
              <a:ext uri="{FF2B5EF4-FFF2-40B4-BE49-F238E27FC236}">
                <a16:creationId xmlns:a16="http://schemas.microsoft.com/office/drawing/2014/main" id="{6DE4F5F5-BA95-4EB4-9811-BD7AF1138D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556" y="4936579"/>
            <a:ext cx="763397" cy="763397"/>
          </a:xfrm>
          <a:prstGeom prst="rect">
            <a:avLst/>
          </a:prstGeom>
        </p:spPr>
      </p:pic>
      <p:pic>
        <p:nvPicPr>
          <p:cNvPr id="10" name="Grafik 9" descr="Bestyrelseslokale">
            <a:extLst>
              <a:ext uri="{FF2B5EF4-FFF2-40B4-BE49-F238E27FC236}">
                <a16:creationId xmlns:a16="http://schemas.microsoft.com/office/drawing/2014/main" id="{1E21A80A-4250-47CC-B0A6-1F913B90CC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7054" y="3830108"/>
            <a:ext cx="914400" cy="914400"/>
          </a:xfrm>
          <a:prstGeom prst="rect">
            <a:avLst/>
          </a:prstGeom>
        </p:spPr>
      </p:pic>
      <p:pic>
        <p:nvPicPr>
          <p:cNvPr id="11" name="Billede 10">
            <a:extLst>
              <a:ext uri="{FF2B5EF4-FFF2-40B4-BE49-F238E27FC236}">
                <a16:creationId xmlns:a16="http://schemas.microsoft.com/office/drawing/2014/main" id="{390BB260-3C24-41C0-9037-D8005EAD5D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pic>
        <p:nvPicPr>
          <p:cNvPr id="12" name="Grafik 11" descr="Tjekliste mod venstre">
            <a:extLst>
              <a:ext uri="{FF2B5EF4-FFF2-40B4-BE49-F238E27FC236}">
                <a16:creationId xmlns:a16="http://schemas.microsoft.com/office/drawing/2014/main" id="{644DE10F-BFCE-4087-8BB5-1D747B16CC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0824" y="1771377"/>
            <a:ext cx="686859" cy="686859"/>
          </a:xfrm>
          <a:prstGeom prst="rect">
            <a:avLst/>
          </a:prstGeom>
        </p:spPr>
      </p:pic>
    </p:spTree>
    <p:extLst>
      <p:ext uri="{BB962C8B-B14F-4D97-AF65-F5344CB8AC3E}">
        <p14:creationId xmlns:p14="http://schemas.microsoft.com/office/powerpoint/2010/main" val="793365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fld id="{FD945FB1-3A11-4D04-B6C6-209C13F16512}" type="slidenum">
              <a:rPr lang="da-DK" smtClean="0"/>
              <a:t>42</a:t>
            </a:fld>
            <a:endParaRPr lang="da-DK" dirty="0"/>
          </a:p>
        </p:txBody>
      </p:sp>
      <p:sp>
        <p:nvSpPr>
          <p:cNvPr id="4" name="Pladsholder til indhold 3"/>
          <p:cNvSpPr>
            <a:spLocks noGrp="1"/>
          </p:cNvSpPr>
          <p:nvPr>
            <p:ph idx="1"/>
          </p:nvPr>
        </p:nvSpPr>
        <p:spPr>
          <a:xfrm>
            <a:off x="628650" y="1341691"/>
            <a:ext cx="7886700" cy="4819398"/>
          </a:xfrm>
        </p:spPr>
        <p:txBody>
          <a:bodyPr/>
          <a:lstStyle/>
          <a:p>
            <a:pPr lvl="2"/>
            <a:endParaRPr lang="da-DK" dirty="0"/>
          </a:p>
          <a:p>
            <a:pPr lvl="2"/>
            <a:endParaRPr lang="da-DK" dirty="0"/>
          </a:p>
          <a:p>
            <a:pPr marL="685800" lvl="2" indent="0">
              <a:buNone/>
            </a:pPr>
            <a:endParaRPr lang="da-DK" sz="1800" dirty="0"/>
          </a:p>
          <a:p>
            <a:endParaRPr lang="da-DK" dirty="0"/>
          </a:p>
          <a:p>
            <a:endParaRPr lang="da-DK" dirty="0"/>
          </a:p>
        </p:txBody>
      </p:sp>
      <p:sp>
        <p:nvSpPr>
          <p:cNvPr id="9" name="Rektangel 8">
            <a:extLst>
              <a:ext uri="{FF2B5EF4-FFF2-40B4-BE49-F238E27FC236}">
                <a16:creationId xmlns:a16="http://schemas.microsoft.com/office/drawing/2014/main" id="{8AD1D2CB-8301-4E3D-86A4-513FA0C18805}"/>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felt 9">
            <a:extLst>
              <a:ext uri="{FF2B5EF4-FFF2-40B4-BE49-F238E27FC236}">
                <a16:creationId xmlns:a16="http://schemas.microsoft.com/office/drawing/2014/main" id="{EA0B2407-CF8A-415A-92C1-822A50DABA27}"/>
              </a:ext>
            </a:extLst>
          </p:cNvPr>
          <p:cNvSpPr txBox="1"/>
          <p:nvPr/>
        </p:nvSpPr>
        <p:spPr>
          <a:xfrm>
            <a:off x="1245501" y="2204802"/>
            <a:ext cx="6652994" cy="1631216"/>
          </a:xfrm>
          <a:prstGeom prst="rect">
            <a:avLst/>
          </a:prstGeom>
          <a:noFill/>
        </p:spPr>
        <p:txBody>
          <a:bodyPr wrap="square" rtlCol="0">
            <a:spAutoFit/>
          </a:bodyPr>
          <a:lstStyle/>
          <a:p>
            <a:pPr algn="ctr"/>
            <a:r>
              <a:rPr lang="da-DK" sz="3600" dirty="0">
                <a:solidFill>
                  <a:schemeClr val="bg1"/>
                </a:solidFill>
                <a:latin typeface="Bahnschrift" panose="020B0502040204020203" pitchFamily="34" charset="0"/>
              </a:rPr>
              <a:t>Tak for jeres tid</a:t>
            </a:r>
          </a:p>
          <a:p>
            <a:pPr algn="ctr"/>
            <a:endParaRPr lang="da-DK" sz="3600" dirty="0">
              <a:solidFill>
                <a:schemeClr val="bg1"/>
              </a:solidFill>
              <a:latin typeface="Bahnschrift" panose="020B0502040204020203" pitchFamily="34" charset="0"/>
            </a:endParaRPr>
          </a:p>
          <a:p>
            <a:pPr algn="ctr"/>
            <a:r>
              <a:rPr lang="da-DK" sz="2800" dirty="0">
                <a:solidFill>
                  <a:schemeClr val="bg1"/>
                </a:solidFill>
                <a:latin typeface="Bahnschrift" panose="020B0502040204020203" pitchFamily="34" charset="0"/>
              </a:rPr>
              <a:t>Vi er klar til at besvare spørgsmål…</a:t>
            </a:r>
          </a:p>
        </p:txBody>
      </p:sp>
      <p:pic>
        <p:nvPicPr>
          <p:cNvPr id="11" name="Billede 10">
            <a:extLst>
              <a:ext uri="{FF2B5EF4-FFF2-40B4-BE49-F238E27FC236}">
                <a16:creationId xmlns:a16="http://schemas.microsoft.com/office/drawing/2014/main" id="{074416AE-61EC-4018-A8BD-F242FFD86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754" y="5377343"/>
            <a:ext cx="2018491" cy="655688"/>
          </a:xfrm>
          <a:prstGeom prst="rect">
            <a:avLst/>
          </a:prstGeom>
        </p:spPr>
      </p:pic>
      <p:pic>
        <p:nvPicPr>
          <p:cNvPr id="8" name="Grafik 7" descr="Tommelfingeren opad">
            <a:extLst>
              <a:ext uri="{FF2B5EF4-FFF2-40B4-BE49-F238E27FC236}">
                <a16:creationId xmlns:a16="http://schemas.microsoft.com/office/drawing/2014/main" id="{4CF43F2C-1898-4DE6-857F-A0F6AF5A57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5953" y="1161844"/>
            <a:ext cx="692094" cy="692094"/>
          </a:xfrm>
          <a:prstGeom prst="rect">
            <a:avLst/>
          </a:prstGeom>
        </p:spPr>
      </p:pic>
    </p:spTree>
    <p:extLst>
      <p:ext uri="{BB962C8B-B14F-4D97-AF65-F5344CB8AC3E}">
        <p14:creationId xmlns:p14="http://schemas.microsoft.com/office/powerpoint/2010/main" val="177862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128F651-AC92-4333-8FE4-0B96ABE9661F}"/>
              </a:ext>
            </a:extLst>
          </p:cNvPr>
          <p:cNvSpPr/>
          <p:nvPr/>
        </p:nvSpPr>
        <p:spPr>
          <a:xfrm>
            <a:off x="0" y="12201"/>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Rektangel 5">
            <a:extLst>
              <a:ext uri="{FF2B5EF4-FFF2-40B4-BE49-F238E27FC236}">
                <a16:creationId xmlns:a16="http://schemas.microsoft.com/office/drawing/2014/main" id="{7C601902-015C-4035-AE7A-4CECA86375EA}"/>
              </a:ext>
            </a:extLst>
          </p:cNvPr>
          <p:cNvSpPr/>
          <p:nvPr/>
        </p:nvSpPr>
        <p:spPr>
          <a:xfrm>
            <a:off x="0" y="1625433"/>
            <a:ext cx="9144000" cy="1842518"/>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itel 1">
            <a:extLst>
              <a:ext uri="{FF2B5EF4-FFF2-40B4-BE49-F238E27FC236}">
                <a16:creationId xmlns:a16="http://schemas.microsoft.com/office/drawing/2014/main" id="{670804AB-AB63-4546-99AE-B36CF4AD6C44}"/>
              </a:ext>
            </a:extLst>
          </p:cNvPr>
          <p:cNvSpPr txBox="1">
            <a:spLocks/>
          </p:cNvSpPr>
          <p:nvPr/>
        </p:nvSpPr>
        <p:spPr>
          <a:xfrm>
            <a:off x="1050912" y="772287"/>
            <a:ext cx="7886700" cy="51630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3200" dirty="0">
                <a:effectLst/>
                <a:latin typeface="Bahnschrift" panose="020B0502040204020203" pitchFamily="34" charset="0"/>
              </a:rPr>
              <a:t>Elevforløb</a:t>
            </a:r>
          </a:p>
        </p:txBody>
      </p:sp>
      <p:sp>
        <p:nvSpPr>
          <p:cNvPr id="8" name="Pladsholder til indhold 2">
            <a:extLst>
              <a:ext uri="{FF2B5EF4-FFF2-40B4-BE49-F238E27FC236}">
                <a16:creationId xmlns:a16="http://schemas.microsoft.com/office/drawing/2014/main" id="{B4496EAD-6AAD-4B71-9406-60D70649181C}"/>
              </a:ext>
            </a:extLst>
          </p:cNvPr>
          <p:cNvSpPr txBox="1">
            <a:spLocks/>
          </p:cNvSpPr>
          <p:nvPr/>
        </p:nvSpPr>
        <p:spPr>
          <a:xfrm>
            <a:off x="436228" y="2185422"/>
            <a:ext cx="3865358" cy="871278"/>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Font typeface="Wingdings" panose="05000000000000000000" pitchFamily="2" charset="2"/>
              <a:buNone/>
            </a:pPr>
            <a:r>
              <a:rPr lang="da-DK" sz="1800" dirty="0">
                <a:solidFill>
                  <a:schemeClr val="bg1"/>
                </a:solidFill>
                <a:latin typeface="Bahnschrift" panose="020B0502040204020203" pitchFamily="34" charset="0"/>
              </a:rPr>
              <a:t>Tidligere ordning = HG</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2-årigt elevforløb uanset alder</a:t>
            </a:r>
            <a:br>
              <a:rPr lang="da-DK" sz="1600" dirty="0">
                <a:solidFill>
                  <a:schemeClr val="bg1"/>
                </a:solidFill>
                <a:latin typeface="Bahnschrift" panose="020B0502040204020203" pitchFamily="34" charset="0"/>
              </a:rPr>
            </a:br>
            <a:endParaRPr lang="da-DK" sz="1600" dirty="0">
              <a:solidFill>
                <a:schemeClr val="bg1"/>
              </a:solidFill>
              <a:latin typeface="Bahnschrift" panose="020B0502040204020203" pitchFamily="34" charset="0"/>
            </a:endParaRPr>
          </a:p>
        </p:txBody>
      </p:sp>
      <p:pic>
        <p:nvPicPr>
          <p:cNvPr id="9" name="Grafik 8" descr="Skilte">
            <a:extLst>
              <a:ext uri="{FF2B5EF4-FFF2-40B4-BE49-F238E27FC236}">
                <a16:creationId xmlns:a16="http://schemas.microsoft.com/office/drawing/2014/main" id="{A9153976-8C16-46F9-B754-2120872031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6228" y="732066"/>
            <a:ext cx="614684" cy="614684"/>
          </a:xfrm>
          <a:prstGeom prst="rect">
            <a:avLst/>
          </a:prstGeom>
        </p:spPr>
      </p:pic>
      <p:sp>
        <p:nvSpPr>
          <p:cNvPr id="10" name="Tekstfelt 9">
            <a:extLst>
              <a:ext uri="{FF2B5EF4-FFF2-40B4-BE49-F238E27FC236}">
                <a16:creationId xmlns:a16="http://schemas.microsoft.com/office/drawing/2014/main" id="{B8418E27-E6CD-4863-95FE-93824B762138}"/>
              </a:ext>
            </a:extLst>
          </p:cNvPr>
          <p:cNvSpPr txBox="1"/>
          <p:nvPr/>
        </p:nvSpPr>
        <p:spPr>
          <a:xfrm>
            <a:off x="5104570" y="2185422"/>
            <a:ext cx="3410780" cy="861774"/>
          </a:xfrm>
          <a:prstGeom prst="rect">
            <a:avLst/>
          </a:prstGeom>
          <a:noFill/>
        </p:spPr>
        <p:txBody>
          <a:bodyPr wrap="square" rtlCol="0">
            <a:spAutoFit/>
          </a:bodyPr>
          <a:lstStyle/>
          <a:p>
            <a:pPr>
              <a:buClr>
                <a:schemeClr val="bg1"/>
              </a:buClr>
            </a:pPr>
            <a:r>
              <a:rPr lang="da-DK" dirty="0">
                <a:solidFill>
                  <a:schemeClr val="bg1"/>
                </a:solidFill>
                <a:latin typeface="Bahnschrift" panose="020B0502040204020203" pitchFamily="34" charset="0"/>
              </a:rPr>
              <a:t>Ny ordning = EUS eller EUX</a:t>
            </a:r>
          </a:p>
          <a:p>
            <a:pPr marL="742950" lvl="1" indent="-285750">
              <a:buClr>
                <a:schemeClr val="bg1"/>
              </a:buClr>
              <a:buFont typeface="Arial" panose="020B0604020202020204" pitchFamily="34" charset="0"/>
              <a:buChar char="•"/>
            </a:pPr>
            <a:r>
              <a:rPr lang="da-DK" sz="1600" dirty="0">
                <a:solidFill>
                  <a:schemeClr val="bg1"/>
                </a:solidFill>
                <a:latin typeface="Bahnschrift" panose="020B0502040204020203" pitchFamily="34" charset="0"/>
              </a:rPr>
              <a:t>Op til 2-årigt elevforløb for elever over 25 år</a:t>
            </a:r>
          </a:p>
        </p:txBody>
      </p:sp>
      <p:sp>
        <p:nvSpPr>
          <p:cNvPr id="11" name="Rektangel 10">
            <a:extLst>
              <a:ext uri="{FF2B5EF4-FFF2-40B4-BE49-F238E27FC236}">
                <a16:creationId xmlns:a16="http://schemas.microsoft.com/office/drawing/2014/main" id="{D5E21CFE-F5E3-40ED-A07A-5CE8EEC50FE9}"/>
              </a:ext>
            </a:extLst>
          </p:cNvPr>
          <p:cNvSpPr/>
          <p:nvPr/>
        </p:nvSpPr>
        <p:spPr>
          <a:xfrm>
            <a:off x="630027" y="5584148"/>
            <a:ext cx="7883946" cy="369332"/>
          </a:xfrm>
          <a:prstGeom prst="rect">
            <a:avLst/>
          </a:prstGeom>
        </p:spPr>
        <p:txBody>
          <a:bodyPr wrap="square">
            <a:spAutoFit/>
          </a:bodyPr>
          <a:lstStyle/>
          <a:p>
            <a:pPr>
              <a:buClr>
                <a:schemeClr val="bg1"/>
              </a:buClr>
            </a:pPr>
            <a:r>
              <a:rPr lang="da-DK" dirty="0">
                <a:solidFill>
                  <a:schemeClr val="bg1"/>
                </a:solidFill>
                <a:latin typeface="Bahnschrift" panose="020B0502040204020203" pitchFamily="34" charset="0"/>
              </a:rPr>
              <a:t>Eleverne følges ad, men der er forskel i benævnelse og valgmuligheder</a:t>
            </a:r>
            <a:endParaRPr lang="da-DK" dirty="0"/>
          </a:p>
        </p:txBody>
      </p:sp>
      <p:pic>
        <p:nvPicPr>
          <p:cNvPr id="12" name="Billede 11">
            <a:extLst>
              <a:ext uri="{FF2B5EF4-FFF2-40B4-BE49-F238E27FC236}">
                <a16:creationId xmlns:a16="http://schemas.microsoft.com/office/drawing/2014/main" id="{21D9CF9B-E452-435E-B016-C4CA61D644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78777"/>
            <a:ext cx="1107838" cy="359871"/>
          </a:xfrm>
          <a:prstGeom prst="rect">
            <a:avLst/>
          </a:prstGeom>
        </p:spPr>
      </p:pic>
      <p:sp>
        <p:nvSpPr>
          <p:cNvPr id="13" name="Pladsholder til indhold 2">
            <a:extLst>
              <a:ext uri="{FF2B5EF4-FFF2-40B4-BE49-F238E27FC236}">
                <a16:creationId xmlns:a16="http://schemas.microsoft.com/office/drawing/2014/main" id="{16F25375-686E-48F3-BD50-4C33B17B2BCD}"/>
              </a:ext>
            </a:extLst>
          </p:cNvPr>
          <p:cNvSpPr txBox="1">
            <a:spLocks/>
          </p:cNvSpPr>
          <p:nvPr/>
        </p:nvSpPr>
        <p:spPr>
          <a:xfrm>
            <a:off x="630027" y="3791276"/>
            <a:ext cx="7496350" cy="1529260"/>
          </a:xfrm>
          <a:prstGeom prst="rect">
            <a:avLst/>
          </a:prstGeom>
        </p:spPr>
        <p:txBody>
          <a:bodyPr vert="horz" lIns="91440" tIns="45720" rIns="91440" bIns="45720" rtlCol="0">
            <a:normAutofit fontScale="92500" lnSpcReduction="10000"/>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Font typeface="Wingdings" panose="05000000000000000000" pitchFamily="2" charset="2"/>
              <a:buNone/>
            </a:pPr>
            <a:r>
              <a:rPr lang="da-DK" sz="1900" dirty="0">
                <a:solidFill>
                  <a:schemeClr val="bg1"/>
                </a:solidFill>
                <a:latin typeface="Bahnschrift" panose="020B0502040204020203" pitchFamily="34" charset="0"/>
              </a:rPr>
              <a:t>Specialefag Økonomi</a:t>
            </a:r>
          </a:p>
          <a:p>
            <a:pPr lvl="1">
              <a:buClr>
                <a:schemeClr val="bg1"/>
              </a:buClr>
              <a:buFont typeface="Arial" panose="020B0604020202020204" pitchFamily="34" charset="0"/>
              <a:buChar char="•"/>
            </a:pPr>
            <a:r>
              <a:rPr lang="da-DK" sz="1600" dirty="0">
                <a:solidFill>
                  <a:schemeClr val="bg1"/>
                </a:solidFill>
              </a:rPr>
              <a:t>6 uger efter 01/08-22, 5 ugers bundne før 01/08-22, (6 uger for HG)			 </a:t>
            </a:r>
          </a:p>
          <a:p>
            <a:pPr lvl="1">
              <a:buClr>
                <a:schemeClr val="bg1"/>
              </a:buClr>
              <a:buFont typeface="Arial" panose="020B0604020202020204" pitchFamily="34" charset="0"/>
              <a:buChar char="•"/>
            </a:pPr>
            <a:r>
              <a:rPr lang="da-DK" sz="1600" dirty="0">
                <a:solidFill>
                  <a:schemeClr val="bg1"/>
                </a:solidFill>
              </a:rPr>
              <a:t>2-4 ugers valgfrie </a:t>
            </a:r>
            <a:r>
              <a:rPr lang="da-DK" sz="1400" dirty="0">
                <a:solidFill>
                  <a:schemeClr val="bg1"/>
                </a:solidFill>
              </a:rPr>
              <a:t>(1-3 uger for elever over 25 år)</a:t>
            </a:r>
            <a:r>
              <a:rPr lang="da-DK" sz="1600" dirty="0">
                <a:solidFill>
                  <a:schemeClr val="bg1"/>
                </a:solidFill>
              </a:rPr>
              <a:t>	</a:t>
            </a:r>
          </a:p>
          <a:p>
            <a:pPr lvl="1">
              <a:buClr>
                <a:schemeClr val="bg1"/>
              </a:buClr>
              <a:buFont typeface="Arial" panose="020B0604020202020204" pitchFamily="34" charset="0"/>
              <a:buChar char="•"/>
            </a:pPr>
            <a:r>
              <a:rPr lang="da-DK" sz="1600" dirty="0">
                <a:solidFill>
                  <a:schemeClr val="bg1"/>
                </a:solidFill>
              </a:rPr>
              <a:t>0-4 ugers på-bygning		</a:t>
            </a:r>
          </a:p>
          <a:p>
            <a:pPr lvl="1">
              <a:buClr>
                <a:schemeClr val="bg1"/>
              </a:buClr>
              <a:buFont typeface="Arial" panose="020B0604020202020204" pitchFamily="34" charset="0"/>
              <a:buChar char="•"/>
            </a:pPr>
            <a:r>
              <a:rPr lang="da-DK" sz="1600" dirty="0">
                <a:solidFill>
                  <a:schemeClr val="bg1"/>
                </a:solidFill>
              </a:rPr>
              <a:t>1 uge til fagprøven</a:t>
            </a:r>
          </a:p>
          <a:p>
            <a:pPr marL="0" indent="0">
              <a:buFont typeface="Wingdings" panose="05000000000000000000" pitchFamily="2" charset="2"/>
              <a:buNone/>
            </a:pPr>
            <a:endParaRPr lang="da-DK" sz="1200" dirty="0"/>
          </a:p>
        </p:txBody>
      </p:sp>
      <p:sp>
        <p:nvSpPr>
          <p:cNvPr id="14" name="Pladsholder til slidenummer 3">
            <a:extLst>
              <a:ext uri="{FF2B5EF4-FFF2-40B4-BE49-F238E27FC236}">
                <a16:creationId xmlns:a16="http://schemas.microsoft.com/office/drawing/2014/main" id="{4BF8BCB6-3CCC-49D0-8871-3738CB6FF2D6}"/>
              </a:ext>
            </a:extLst>
          </p:cNvPr>
          <p:cNvSpPr txBox="1">
            <a:spLocks/>
          </p:cNvSpPr>
          <p:nvPr/>
        </p:nvSpPr>
        <p:spPr>
          <a:xfrm>
            <a:off x="6457950" y="6368552"/>
            <a:ext cx="2057400" cy="365125"/>
          </a:xfrm>
          <a:prstGeom prst="rect">
            <a:avLst/>
          </a:prstGeom>
        </p:spPr>
        <p:txBody>
          <a:bodyPr vert="horz" lIns="91440" tIns="45720" rIns="91440" bIns="45720" rtlCol="0" anchor="ctr"/>
          <a:lstStyle>
            <a:defPPr>
              <a:defRPr lang="da-DK"/>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4956E9-C9BB-4A42-8F5B-E48AA9AA1C17}" type="slidenum">
              <a:rPr lang="da-DK" smtClean="0"/>
              <a:pPr/>
              <a:t>5</a:t>
            </a:fld>
            <a:endParaRPr lang="da-DK" dirty="0"/>
          </a:p>
        </p:txBody>
      </p:sp>
    </p:spTree>
    <p:extLst>
      <p:ext uri="{BB962C8B-B14F-4D97-AF65-F5344CB8AC3E}">
        <p14:creationId xmlns:p14="http://schemas.microsoft.com/office/powerpoint/2010/main" val="350474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68CD5F6-AF7A-47A5-AF19-E1011E955DC2}"/>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Rektangel 5">
            <a:extLst>
              <a:ext uri="{FF2B5EF4-FFF2-40B4-BE49-F238E27FC236}">
                <a16:creationId xmlns:a16="http://schemas.microsoft.com/office/drawing/2014/main" id="{AD3510C1-0277-4510-8813-646DA60BC2BF}"/>
              </a:ext>
            </a:extLst>
          </p:cNvPr>
          <p:cNvSpPr/>
          <p:nvPr/>
        </p:nvSpPr>
        <p:spPr>
          <a:xfrm>
            <a:off x="0" y="0"/>
            <a:ext cx="9144000" cy="139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itel 1">
            <a:extLst>
              <a:ext uri="{FF2B5EF4-FFF2-40B4-BE49-F238E27FC236}">
                <a16:creationId xmlns:a16="http://schemas.microsoft.com/office/drawing/2014/main" id="{1E2AEDF5-279A-49D1-A873-6E194B0555CB}"/>
              </a:ext>
            </a:extLst>
          </p:cNvPr>
          <p:cNvSpPr txBox="1">
            <a:spLocks/>
          </p:cNvSpPr>
          <p:nvPr/>
        </p:nvSpPr>
        <p:spPr>
          <a:xfrm>
            <a:off x="1391130" y="1257870"/>
            <a:ext cx="7886700" cy="511822"/>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3200" dirty="0">
                <a:solidFill>
                  <a:srgbClr val="4B355D"/>
                </a:solidFill>
                <a:effectLst/>
                <a:latin typeface="Bahnschrift" panose="020B0502040204020203" pitchFamily="34" charset="0"/>
              </a:rPr>
              <a:t>Uddannelsesnævnet / oplæringsplan</a:t>
            </a:r>
          </a:p>
        </p:txBody>
      </p:sp>
      <p:sp>
        <p:nvSpPr>
          <p:cNvPr id="8" name="Pladsholder til indhold 2">
            <a:extLst>
              <a:ext uri="{FF2B5EF4-FFF2-40B4-BE49-F238E27FC236}">
                <a16:creationId xmlns:a16="http://schemas.microsoft.com/office/drawing/2014/main" id="{B40C573C-D820-4FF6-96A8-F5B7F1A78601}"/>
              </a:ext>
            </a:extLst>
          </p:cNvPr>
          <p:cNvSpPr txBox="1">
            <a:spLocks/>
          </p:cNvSpPr>
          <p:nvPr/>
        </p:nvSpPr>
        <p:spPr>
          <a:xfrm>
            <a:off x="687766" y="2572089"/>
            <a:ext cx="7768468" cy="2470043"/>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r>
              <a:rPr lang="da-DK" b="1" dirty="0">
                <a:solidFill>
                  <a:srgbClr val="614776"/>
                </a:solidFill>
                <a:latin typeface="Bahnschrift" panose="020B0502040204020203" pitchFamily="34" charset="0"/>
              </a:rPr>
              <a:t>Uddannelsesnævnet:</a:t>
            </a:r>
            <a:br>
              <a:rPr lang="da-DK" b="1" dirty="0">
                <a:solidFill>
                  <a:srgbClr val="614776"/>
                </a:solidFill>
                <a:latin typeface="Bahnschrift" panose="020B0502040204020203" pitchFamily="34" charset="0"/>
              </a:rPr>
            </a:br>
            <a:br>
              <a:rPr lang="da-DK" b="1" dirty="0">
                <a:latin typeface="Bahnschrift" panose="020B0502040204020203" pitchFamily="34" charset="0"/>
              </a:rPr>
            </a:br>
            <a:r>
              <a:rPr lang="da-DK" sz="1600" dirty="0">
                <a:solidFill>
                  <a:schemeClr val="accent6"/>
                </a:solidFill>
                <a:latin typeface="Bahnschrift" panose="020B0502040204020203" pitchFamily="34" charset="0"/>
                <a:hlinkClick r:id="rId2">
                  <a:extLst>
                    <a:ext uri="{A12FA001-AC4F-418D-AE19-62706E023703}">
                      <ahyp:hlinkClr xmlns:ahyp="http://schemas.microsoft.com/office/drawing/2018/hyperlinkcolor" val="tx"/>
                    </a:ext>
                  </a:extLst>
                </a:hlinkClick>
              </a:rPr>
              <a:t>https://www.uddannelsesnaevnet.dk/erhvervsuddannelser/kontoruddannelsen</a:t>
            </a:r>
            <a:endParaRPr lang="da-DK" sz="1600" dirty="0">
              <a:solidFill>
                <a:schemeClr val="accent6"/>
              </a:solidFill>
              <a:latin typeface="Bahnschrift" panose="020B0502040204020203" pitchFamily="34" charset="0"/>
            </a:endParaRPr>
          </a:p>
          <a:p>
            <a:pPr>
              <a:buFont typeface="Arial" panose="020B0604020202020204" pitchFamily="34" charset="0"/>
              <a:buChar char="•"/>
            </a:pPr>
            <a:endParaRPr lang="da-DK" dirty="0">
              <a:latin typeface="Bahnschrift" panose="020B0502040204020203" pitchFamily="34" charset="0"/>
            </a:endParaRPr>
          </a:p>
          <a:p>
            <a:pPr>
              <a:buFont typeface="Arial" panose="020B0604020202020204" pitchFamily="34" charset="0"/>
              <a:buChar char="•"/>
            </a:pPr>
            <a:r>
              <a:rPr lang="da-DK" b="1" dirty="0">
                <a:solidFill>
                  <a:srgbClr val="614776"/>
                </a:solidFill>
                <a:latin typeface="Bahnschrift" panose="020B0502040204020203" pitchFamily="34" charset="0"/>
              </a:rPr>
              <a:t>Oplæringsplan:</a:t>
            </a:r>
            <a:br>
              <a:rPr lang="da-DK" b="1" dirty="0">
                <a:latin typeface="Bahnschrift" panose="020B0502040204020203" pitchFamily="34" charset="0"/>
              </a:rPr>
            </a:br>
            <a:br>
              <a:rPr lang="da-DK" b="1" dirty="0">
                <a:latin typeface="Bahnschrift" panose="020B0502040204020203" pitchFamily="34" charset="0"/>
              </a:rPr>
            </a:br>
            <a:r>
              <a:rPr lang="da-DK" sz="1600" dirty="0">
                <a:solidFill>
                  <a:schemeClr val="accent6"/>
                </a:solidFill>
                <a:latin typeface="Bahnschrift" panose="020B0502040204020203" pitchFamily="34" charset="0"/>
                <a:hlinkClick r:id="rId3">
                  <a:extLst>
                    <a:ext uri="{A12FA001-AC4F-418D-AE19-62706E023703}">
                      <ahyp:hlinkClr xmlns:ahyp="http://schemas.microsoft.com/office/drawing/2018/hyperlinkcolor" val="tx"/>
                    </a:ext>
                  </a:extLst>
                </a:hlinkClick>
              </a:rPr>
              <a:t>https://www.uddannelsesnaevnet.dk/virksomheder/planer-for-oplaering</a:t>
            </a:r>
            <a:endParaRPr lang="da-DK" dirty="0"/>
          </a:p>
          <a:p>
            <a:endParaRPr lang="da-DK" dirty="0"/>
          </a:p>
        </p:txBody>
      </p:sp>
      <p:pic>
        <p:nvPicPr>
          <p:cNvPr id="9" name="Grafik 8" descr="Møde">
            <a:extLst>
              <a:ext uri="{FF2B5EF4-FFF2-40B4-BE49-F238E27FC236}">
                <a16:creationId xmlns:a16="http://schemas.microsoft.com/office/drawing/2014/main" id="{9AA1EE99-AA54-422F-A74F-D76BEB4F1B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7766" y="1107182"/>
            <a:ext cx="703364" cy="703364"/>
          </a:xfrm>
          <a:prstGeom prst="rect">
            <a:avLst/>
          </a:prstGeom>
        </p:spPr>
      </p:pic>
      <p:pic>
        <p:nvPicPr>
          <p:cNvPr id="10" name="Billede 9">
            <a:extLst>
              <a:ext uri="{FF2B5EF4-FFF2-40B4-BE49-F238E27FC236}">
                <a16:creationId xmlns:a16="http://schemas.microsoft.com/office/drawing/2014/main" id="{83BA5889-72DD-46AA-BB95-EC0C7A8627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
        <p:nvSpPr>
          <p:cNvPr id="4" name="Pladsholder til slidenummer 3">
            <a:extLst>
              <a:ext uri="{FF2B5EF4-FFF2-40B4-BE49-F238E27FC236}">
                <a16:creationId xmlns:a16="http://schemas.microsoft.com/office/drawing/2014/main" id="{9D7D9ADB-AF8D-4F4D-A45E-1A0D55778706}"/>
              </a:ext>
            </a:extLst>
          </p:cNvPr>
          <p:cNvSpPr>
            <a:spLocks noGrp="1"/>
          </p:cNvSpPr>
          <p:nvPr>
            <p:ph type="sldNum" sz="quarter" idx="12"/>
          </p:nvPr>
        </p:nvSpPr>
        <p:spPr/>
        <p:txBody>
          <a:bodyPr/>
          <a:lstStyle/>
          <a:p>
            <a:fld id="{E94956E9-C9BB-4A42-8F5B-E48AA9AA1C17}" type="slidenum">
              <a:rPr lang="da-DK" smtClean="0"/>
              <a:t>6</a:t>
            </a:fld>
            <a:endParaRPr lang="da-DK" dirty="0"/>
          </a:p>
        </p:txBody>
      </p:sp>
    </p:spTree>
    <p:extLst>
      <p:ext uri="{BB962C8B-B14F-4D97-AF65-F5344CB8AC3E}">
        <p14:creationId xmlns:p14="http://schemas.microsoft.com/office/powerpoint/2010/main" val="220669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FC23130-C2AE-48C8-B438-B1D727A67559}"/>
              </a:ext>
            </a:extLst>
          </p:cNvPr>
          <p:cNvSpPr/>
          <p:nvPr/>
        </p:nvSpPr>
        <p:spPr>
          <a:xfrm>
            <a:off x="0" y="-8389"/>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Titel 1">
            <a:extLst>
              <a:ext uri="{FF2B5EF4-FFF2-40B4-BE49-F238E27FC236}">
                <a16:creationId xmlns:a16="http://schemas.microsoft.com/office/drawing/2014/main" id="{3FE7A25A-B8C7-43FF-8997-F1A3F36908FD}"/>
              </a:ext>
            </a:extLst>
          </p:cNvPr>
          <p:cNvSpPr txBox="1">
            <a:spLocks/>
          </p:cNvSpPr>
          <p:nvPr/>
        </p:nvSpPr>
        <p:spPr>
          <a:xfrm>
            <a:off x="1419618" y="822288"/>
            <a:ext cx="4578510" cy="54913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a-DK" sz="2800" dirty="0">
                <a:solidFill>
                  <a:schemeClr val="bg1"/>
                </a:solidFill>
                <a:latin typeface="Bahnschrift" panose="020B0502040204020203" pitchFamily="34" charset="0"/>
              </a:rPr>
              <a:t>Forløbet i undervisningen</a:t>
            </a:r>
          </a:p>
        </p:txBody>
      </p:sp>
      <p:sp>
        <p:nvSpPr>
          <p:cNvPr id="7" name="Pladsholder til indhold 2">
            <a:extLst>
              <a:ext uri="{FF2B5EF4-FFF2-40B4-BE49-F238E27FC236}">
                <a16:creationId xmlns:a16="http://schemas.microsoft.com/office/drawing/2014/main" id="{ACDC0CA3-201F-498A-AF92-5E2FB4777E69}"/>
              </a:ext>
            </a:extLst>
          </p:cNvPr>
          <p:cNvSpPr txBox="1">
            <a:spLocks/>
          </p:cNvSpPr>
          <p:nvPr/>
        </p:nvSpPr>
        <p:spPr>
          <a:xfrm>
            <a:off x="1208466" y="2596789"/>
            <a:ext cx="6727067" cy="275538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bg1"/>
              </a:buClr>
              <a:buFont typeface="Arial" panose="020B0604020202020204" pitchFamily="34" charset="0"/>
              <a:buChar char="•"/>
            </a:pPr>
            <a:r>
              <a:rPr lang="da-DK" sz="1800" dirty="0">
                <a:solidFill>
                  <a:schemeClr val="bg1"/>
                </a:solidFill>
                <a:latin typeface="Bahnschrift" panose="020B0502040204020203" pitchFamily="34" charset="0"/>
              </a:rPr>
              <a:t>Forløbet i undervisningen tager udgangspunkt i bøger fra forlaget 94, som eleverne selv skal bestille.  </a:t>
            </a:r>
            <a:r>
              <a:rPr lang="da-DK" sz="1800" dirty="0">
                <a:solidFill>
                  <a:schemeClr val="bg1"/>
                </a:solidFill>
                <a:latin typeface="Bahnschrift" panose="020B0502040204020203" pitchFamily="34" charset="0"/>
                <a:hlinkClick r:id="rId2">
                  <a:extLst>
                    <a:ext uri="{A12FA001-AC4F-418D-AE19-62706E023703}">
                      <ahyp:hlinkClr xmlns:ahyp="http://schemas.microsoft.com/office/drawing/2018/hyperlinkcolor" val="tx"/>
                    </a:ext>
                  </a:extLst>
                </a:hlinkClick>
              </a:rPr>
              <a:t>https://shop.f94.dk/vare-kategori/forlaget94/okonomi/</a:t>
            </a:r>
            <a:endParaRPr lang="da-DK" sz="1800" dirty="0">
              <a:solidFill>
                <a:schemeClr val="bg1"/>
              </a:solidFill>
              <a:latin typeface="Bahnschrift" panose="020B0502040204020203" pitchFamily="34" charset="0"/>
            </a:endParaRPr>
          </a:p>
          <a:p>
            <a:pPr>
              <a:buClr>
                <a:schemeClr val="bg1"/>
              </a:buClr>
              <a:buFont typeface="Arial" panose="020B0604020202020204" pitchFamily="34" charset="0"/>
              <a:buChar char="•"/>
            </a:pPr>
            <a:endParaRPr lang="da-DK" sz="18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800" dirty="0">
                <a:solidFill>
                  <a:schemeClr val="bg1"/>
                </a:solidFill>
                <a:latin typeface="Bahnschrift" panose="020B0502040204020203" pitchFamily="34" charset="0"/>
              </a:rPr>
              <a:t> Vi samkører tidligere og ny ordning på de </a:t>
            </a:r>
            <a:r>
              <a:rPr lang="da-DK" sz="1800" b="1" u="sng" dirty="0">
                <a:solidFill>
                  <a:schemeClr val="bg1"/>
                </a:solidFill>
                <a:latin typeface="Bahnschrift" panose="020B0502040204020203" pitchFamily="34" charset="0"/>
              </a:rPr>
              <a:t>valgfrie</a:t>
            </a:r>
            <a:r>
              <a:rPr lang="da-DK" sz="1800" dirty="0">
                <a:solidFill>
                  <a:schemeClr val="bg1"/>
                </a:solidFill>
                <a:latin typeface="Bahnschrift" panose="020B0502040204020203" pitchFamily="34" charset="0"/>
              </a:rPr>
              <a:t> specialefag – både administration og økonomi.</a:t>
            </a:r>
          </a:p>
          <a:p>
            <a:pPr>
              <a:buClr>
                <a:schemeClr val="bg1"/>
              </a:buClr>
              <a:buFont typeface="Arial" panose="020B0604020202020204" pitchFamily="34" charset="0"/>
              <a:buChar char="•"/>
            </a:pPr>
            <a:endParaRPr lang="da-DK" sz="18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800" dirty="0">
                <a:solidFill>
                  <a:schemeClr val="bg1"/>
                </a:solidFill>
                <a:latin typeface="Bahnschrift" panose="020B0502040204020203" pitchFamily="34" charset="0"/>
              </a:rPr>
              <a:t>Økonomielever på ny og tidligere ordning samkøres.</a:t>
            </a:r>
          </a:p>
        </p:txBody>
      </p:sp>
      <p:pic>
        <p:nvPicPr>
          <p:cNvPr id="8" name="Grafik 7" descr="Arbejdsproces">
            <a:extLst>
              <a:ext uri="{FF2B5EF4-FFF2-40B4-BE49-F238E27FC236}">
                <a16:creationId xmlns:a16="http://schemas.microsoft.com/office/drawing/2014/main" id="{8175EE54-2084-4962-B207-422E53C95D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970" y="734031"/>
            <a:ext cx="725648" cy="725648"/>
          </a:xfrm>
          <a:prstGeom prst="rect">
            <a:avLst/>
          </a:prstGeom>
        </p:spPr>
      </p:pic>
    </p:spTree>
    <p:extLst>
      <p:ext uri="{BB962C8B-B14F-4D97-AF65-F5344CB8AC3E}">
        <p14:creationId xmlns:p14="http://schemas.microsoft.com/office/powerpoint/2010/main" val="1213359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C5C3AFB-A05D-44A6-B1E0-2C0A06C325E3}"/>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Titel 1">
            <a:extLst>
              <a:ext uri="{FF2B5EF4-FFF2-40B4-BE49-F238E27FC236}">
                <a16:creationId xmlns:a16="http://schemas.microsoft.com/office/drawing/2014/main" id="{C68F44D3-BFD5-44C8-AC22-C4ECAA3A5DD5}"/>
              </a:ext>
            </a:extLst>
          </p:cNvPr>
          <p:cNvSpPr txBox="1">
            <a:spLocks/>
          </p:cNvSpPr>
          <p:nvPr/>
        </p:nvSpPr>
        <p:spPr>
          <a:xfrm>
            <a:off x="1361350" y="822287"/>
            <a:ext cx="7064054" cy="64042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da-DK" sz="2800" dirty="0">
                <a:latin typeface="Bahnschrift" panose="020B0502040204020203" pitchFamily="34" charset="0"/>
              </a:rPr>
              <a:t>Bundne specialefag økonomi</a:t>
            </a:r>
          </a:p>
        </p:txBody>
      </p:sp>
      <p:sp>
        <p:nvSpPr>
          <p:cNvPr id="10" name="Pladsholder til indhold 2">
            <a:extLst>
              <a:ext uri="{FF2B5EF4-FFF2-40B4-BE49-F238E27FC236}">
                <a16:creationId xmlns:a16="http://schemas.microsoft.com/office/drawing/2014/main" id="{AAFA8034-4671-4763-BE8E-E969D95DA908}"/>
              </a:ext>
            </a:extLst>
          </p:cNvPr>
          <p:cNvSpPr txBox="1">
            <a:spLocks/>
          </p:cNvSpPr>
          <p:nvPr/>
        </p:nvSpPr>
        <p:spPr>
          <a:xfrm>
            <a:off x="628650" y="1911067"/>
            <a:ext cx="2543088" cy="4103972"/>
          </a:xfrm>
          <a:prstGeom prst="rect">
            <a:avLst/>
          </a:prstGeom>
          <a:solidFill>
            <a:srgbClr val="614776"/>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Font typeface="Wingdings" panose="05000000000000000000" pitchFamily="2" charset="2"/>
              <a:buNone/>
            </a:pPr>
            <a:endParaRPr lang="da-DK" b="1" dirty="0">
              <a:solidFill>
                <a:schemeClr val="bg1"/>
              </a:solidFill>
              <a:latin typeface="Bahnschrift" panose="020B0502040204020203" pitchFamily="34" charset="0"/>
            </a:endParaRPr>
          </a:p>
          <a:p>
            <a:pPr marL="0" indent="0" algn="ctr">
              <a:buClr>
                <a:schemeClr val="bg1"/>
              </a:buClr>
              <a:buFont typeface="Wingdings" panose="05000000000000000000" pitchFamily="2" charset="2"/>
              <a:buNone/>
            </a:pPr>
            <a:r>
              <a:rPr lang="da-DK" sz="1500" b="1" dirty="0">
                <a:solidFill>
                  <a:schemeClr val="bg1"/>
                </a:solidFill>
                <a:latin typeface="Bahnschrift" panose="020B0502040204020203" pitchFamily="34" charset="0"/>
              </a:rPr>
              <a:t>ORDNING EFTER 01.08.22</a:t>
            </a:r>
            <a:br>
              <a:rPr lang="da-DK" sz="2200" b="1" dirty="0">
                <a:solidFill>
                  <a:schemeClr val="bg1"/>
                </a:solidFill>
                <a:latin typeface="Bahnschrift" panose="020B0502040204020203" pitchFamily="34" charset="0"/>
              </a:rPr>
            </a:br>
            <a:endParaRPr lang="da-DK" sz="2200" b="1" dirty="0">
              <a:solidFill>
                <a:schemeClr val="bg1"/>
              </a:solidFill>
              <a:latin typeface="Bahnschrift" panose="020B0502040204020203" pitchFamily="34" charset="0"/>
            </a:endParaRPr>
          </a:p>
          <a:p>
            <a:pPr>
              <a:lnSpc>
                <a:spcPct val="15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Virksomhedsøkonomi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endParaRPr lang="da-DK" sz="1400" dirty="0">
              <a:solidFill>
                <a:srgbClr val="92D050"/>
              </a:solidFill>
              <a:latin typeface="Bahnschrift" panose="020B0502040204020203" pitchFamily="34" charset="0"/>
            </a:endParaRPr>
          </a:p>
          <a:p>
            <a:pPr>
              <a:lnSpc>
                <a:spcPct val="150000"/>
              </a:lnSpc>
              <a:buClr>
                <a:schemeClr val="bg1"/>
              </a:buClr>
              <a:buFont typeface="Arial" panose="020B0604020202020204" pitchFamily="34" charset="0"/>
              <a:buChar char="•"/>
            </a:pPr>
            <a:r>
              <a:rPr lang="da-DK" sz="1400" dirty="0" err="1">
                <a:solidFill>
                  <a:schemeClr val="bg1"/>
                </a:solidFill>
                <a:latin typeface="Bahnschrift" panose="020B0502040204020203" pitchFamily="34" charset="0"/>
              </a:rPr>
              <a:t>Controlling</a:t>
            </a:r>
            <a:r>
              <a:rPr lang="da-DK" sz="1400" dirty="0">
                <a:solidFill>
                  <a:schemeClr val="bg1"/>
                </a:solidFill>
                <a:latin typeface="Bahnschrift" panose="020B0502040204020203" pitchFamily="34" charset="0"/>
              </a:rPr>
              <a:t> 1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a:lnSpc>
                <a:spcPct val="150000"/>
              </a:lnSpc>
              <a:buClr>
                <a:schemeClr val="bg1"/>
              </a:buClr>
              <a:buFont typeface="Arial" panose="020B0604020202020204" pitchFamily="34" charset="0"/>
              <a:buChar char="•"/>
            </a:pPr>
            <a:r>
              <a:rPr lang="da-DK" sz="1400" dirty="0" err="1">
                <a:solidFill>
                  <a:schemeClr val="bg1"/>
                </a:solidFill>
                <a:latin typeface="Bahnschrift" panose="020B0502040204020203" pitchFamily="34" charset="0"/>
              </a:rPr>
              <a:t>Controlling</a:t>
            </a:r>
            <a:r>
              <a:rPr lang="da-DK" sz="1400" dirty="0">
                <a:solidFill>
                  <a:schemeClr val="bg1"/>
                </a:solidFill>
                <a:latin typeface="Bahnschrift" panose="020B0502040204020203" pitchFamily="34" charset="0"/>
              </a:rPr>
              <a:t> 2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a:lnSpc>
                <a:spcPct val="15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Budgettering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a:lnSpc>
                <a:spcPct val="15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Likviditetsstyring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a:lnSpc>
                <a:spcPct val="15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Eksternt regnskab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endParaRPr lang="da-DK" sz="1400" dirty="0">
              <a:solidFill>
                <a:srgbClr val="92D050"/>
              </a:solidFill>
              <a:latin typeface="Bahnschrift" panose="020B0502040204020203" pitchFamily="34" charset="0"/>
            </a:endParaRPr>
          </a:p>
          <a:p>
            <a:endParaRPr lang="da-DK" dirty="0"/>
          </a:p>
        </p:txBody>
      </p:sp>
      <p:sp>
        <p:nvSpPr>
          <p:cNvPr id="11" name="Pladsholder til indhold 3">
            <a:extLst>
              <a:ext uri="{FF2B5EF4-FFF2-40B4-BE49-F238E27FC236}">
                <a16:creationId xmlns:a16="http://schemas.microsoft.com/office/drawing/2014/main" id="{8B19B115-D405-42C8-AA45-77404031B6FC}"/>
              </a:ext>
            </a:extLst>
          </p:cNvPr>
          <p:cNvSpPr txBox="1">
            <a:spLocks/>
          </p:cNvSpPr>
          <p:nvPr/>
        </p:nvSpPr>
        <p:spPr>
          <a:xfrm>
            <a:off x="3301748" y="1911066"/>
            <a:ext cx="2543088" cy="4103971"/>
          </a:xfrm>
          <a:prstGeom prst="rect">
            <a:avLst/>
          </a:prstGeom>
          <a:solidFill>
            <a:srgbClr val="614776"/>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Font typeface="Wingdings" panose="05000000000000000000" pitchFamily="2" charset="2"/>
              <a:buNone/>
            </a:pPr>
            <a:endParaRPr lang="da-DK" b="1" dirty="0">
              <a:solidFill>
                <a:schemeClr val="bg1"/>
              </a:solidFill>
              <a:latin typeface="Bahnschrift" panose="020B0502040204020203" pitchFamily="34" charset="0"/>
            </a:endParaRPr>
          </a:p>
          <a:p>
            <a:pPr marL="0" indent="0" algn="ctr">
              <a:buClr>
                <a:schemeClr val="bg1"/>
              </a:buClr>
              <a:buNone/>
            </a:pPr>
            <a:r>
              <a:rPr lang="da-DK" sz="1500" b="1" dirty="0">
                <a:solidFill>
                  <a:schemeClr val="bg1"/>
                </a:solidFill>
                <a:latin typeface="Bahnschrift" panose="020B0502040204020203" pitchFamily="34" charset="0"/>
              </a:rPr>
              <a:t>ORDNING FREM TIL 01.08.22 </a:t>
            </a:r>
          </a:p>
          <a:p>
            <a:pPr marL="0" indent="0" algn="ctr">
              <a:buClr>
                <a:schemeClr val="bg1"/>
              </a:buClr>
              <a:buNone/>
            </a:pPr>
            <a:endParaRPr lang="da-DK" sz="15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Bogføring og registrering </a:t>
            </a:r>
            <a:br>
              <a:rPr lang="da-DK" sz="1400" dirty="0">
                <a:solidFill>
                  <a:schemeClr val="bg1"/>
                </a:solidFill>
                <a:latin typeface="Bahnschrift" panose="020B0502040204020203" pitchFamily="34" charset="0"/>
              </a:rPr>
            </a:b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Økonomistyring I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Moms og afgifter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Budgettering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Årsregnskaber for erhvervsdrivende virksomheder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lvl="1"/>
            <a:endParaRPr lang="da-DK" dirty="0"/>
          </a:p>
          <a:p>
            <a:endParaRPr lang="da-DK" dirty="0"/>
          </a:p>
        </p:txBody>
      </p:sp>
      <p:pic>
        <p:nvPicPr>
          <p:cNvPr id="12" name="Grafik 11" descr="Åben bog">
            <a:extLst>
              <a:ext uri="{FF2B5EF4-FFF2-40B4-BE49-F238E27FC236}">
                <a16:creationId xmlns:a16="http://schemas.microsoft.com/office/drawing/2014/main" id="{4576D3FE-3A92-4326-8CB0-023929318C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650" y="822288"/>
            <a:ext cx="640421" cy="640421"/>
          </a:xfrm>
          <a:prstGeom prst="rect">
            <a:avLst/>
          </a:prstGeom>
        </p:spPr>
      </p:pic>
      <p:pic>
        <p:nvPicPr>
          <p:cNvPr id="13" name="Billede 12">
            <a:extLst>
              <a:ext uri="{FF2B5EF4-FFF2-40B4-BE49-F238E27FC236}">
                <a16:creationId xmlns:a16="http://schemas.microsoft.com/office/drawing/2014/main" id="{875E85BD-2CFA-499D-94DE-1C9E906983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
        <p:nvSpPr>
          <p:cNvPr id="5" name="Pladsholder til slidenummer 4"/>
          <p:cNvSpPr>
            <a:spLocks noGrp="1"/>
          </p:cNvSpPr>
          <p:nvPr>
            <p:ph type="sldNum" sz="quarter" idx="12"/>
          </p:nvPr>
        </p:nvSpPr>
        <p:spPr/>
        <p:txBody>
          <a:bodyPr/>
          <a:lstStyle/>
          <a:p>
            <a:fld id="{E94956E9-C9BB-4A42-8F5B-E48AA9AA1C17}" type="slidenum">
              <a:rPr lang="da-DK" smtClean="0"/>
              <a:t>8</a:t>
            </a:fld>
            <a:endParaRPr lang="da-DK"/>
          </a:p>
        </p:txBody>
      </p:sp>
      <p:sp>
        <p:nvSpPr>
          <p:cNvPr id="15" name="Pladsholder til indhold 3">
            <a:extLst>
              <a:ext uri="{FF2B5EF4-FFF2-40B4-BE49-F238E27FC236}">
                <a16:creationId xmlns:a16="http://schemas.microsoft.com/office/drawing/2014/main" id="{642491EF-B00C-49A0-90B2-96DC7E9CC017}"/>
              </a:ext>
            </a:extLst>
          </p:cNvPr>
          <p:cNvSpPr txBox="1">
            <a:spLocks/>
          </p:cNvSpPr>
          <p:nvPr/>
        </p:nvSpPr>
        <p:spPr>
          <a:xfrm>
            <a:off x="6038850" y="1912077"/>
            <a:ext cx="2543088" cy="4102960"/>
          </a:xfrm>
          <a:prstGeom prst="rect">
            <a:avLst/>
          </a:prstGeom>
          <a:solidFill>
            <a:srgbClr val="614776"/>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Font typeface="Wingdings" panose="05000000000000000000" pitchFamily="2" charset="2"/>
              <a:buNone/>
            </a:pPr>
            <a:endParaRPr lang="da-DK" b="1" dirty="0">
              <a:solidFill>
                <a:schemeClr val="bg1"/>
              </a:solidFill>
              <a:latin typeface="Bahnschrift" panose="020B0502040204020203" pitchFamily="34" charset="0"/>
            </a:endParaRPr>
          </a:p>
          <a:p>
            <a:pPr marL="0" indent="0" algn="ctr">
              <a:buClr>
                <a:schemeClr val="bg1"/>
              </a:buClr>
              <a:buNone/>
            </a:pPr>
            <a:r>
              <a:rPr lang="da-DK" sz="1400" b="1" dirty="0">
                <a:solidFill>
                  <a:schemeClr val="bg1"/>
                </a:solidFill>
                <a:latin typeface="Bahnschrift" panose="020B0502040204020203" pitchFamily="34" charset="0"/>
              </a:rPr>
              <a:t>TIDLIGERE (GAMMEL) ORDNING</a:t>
            </a: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endParaRPr lang="da-DK" sz="1400" b="1"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Introduktion til økonomi (Kun HG)</a:t>
            </a:r>
            <a:r>
              <a:rPr lang="da-DK" sz="1400" dirty="0">
                <a:solidFill>
                  <a:srgbClr val="92D050"/>
                </a:solidFill>
                <a:latin typeface="Bahnschrift" panose="020B0502040204020203" pitchFamily="34" charset="0"/>
              </a:rPr>
              <a:t> 1 uge</a:t>
            </a:r>
            <a:r>
              <a:rPr lang="da-DK" sz="1400" dirty="0">
                <a:solidFill>
                  <a:schemeClr val="bg1"/>
                </a:solidFill>
                <a:latin typeface="Bahnschrift" panose="020B0502040204020203" pitchFamily="34" charset="0"/>
              </a:rPr>
              <a:t> </a:t>
            </a: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Bogføring, registrering og likviditet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Økonomistyring I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Moms og afgifter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Budgettering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Årsregnskaber for erhvervsdrivende virksomheder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endParaRPr lang="da-DK" sz="1400" dirty="0">
              <a:solidFill>
                <a:srgbClr val="92D050"/>
              </a:solidFill>
              <a:latin typeface="Bahnschrift" panose="020B0502040204020203" pitchFamily="34" charset="0"/>
            </a:endParaRPr>
          </a:p>
          <a:p>
            <a:endParaRPr lang="da-DK" dirty="0"/>
          </a:p>
          <a:p>
            <a:pPr lvl="1"/>
            <a:endParaRPr lang="da-DK" dirty="0"/>
          </a:p>
          <a:p>
            <a:endParaRPr lang="da-DK" dirty="0"/>
          </a:p>
        </p:txBody>
      </p:sp>
    </p:spTree>
    <p:extLst>
      <p:ext uri="{BB962C8B-B14F-4D97-AF65-F5344CB8AC3E}">
        <p14:creationId xmlns:p14="http://schemas.microsoft.com/office/powerpoint/2010/main" val="3608111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4324BBF-258A-43C0-BF70-752BD18E9D7D}"/>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D9ACA0FC-BC8A-425A-881E-20710BFF2B8F}"/>
              </a:ext>
            </a:extLst>
          </p:cNvPr>
          <p:cNvSpPr/>
          <p:nvPr/>
        </p:nvSpPr>
        <p:spPr>
          <a:xfrm>
            <a:off x="0" y="1"/>
            <a:ext cx="9144000" cy="1115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a:extLst>
              <a:ext uri="{FF2B5EF4-FFF2-40B4-BE49-F238E27FC236}">
                <a16:creationId xmlns:a16="http://schemas.microsoft.com/office/drawing/2014/main" id="{EFB8633C-BA55-4FFE-86A9-6FCD5A62F4FA}"/>
              </a:ext>
            </a:extLst>
          </p:cNvPr>
          <p:cNvSpPr txBox="1">
            <a:spLocks/>
          </p:cNvSpPr>
          <p:nvPr/>
        </p:nvSpPr>
        <p:spPr>
          <a:xfrm>
            <a:off x="1367406" y="790401"/>
            <a:ext cx="7147944" cy="65067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a:solidFill>
                  <a:srgbClr val="4B355D"/>
                </a:solidFill>
                <a:effectLst/>
                <a:latin typeface="Bahnschrift" panose="020B0502040204020203" pitchFamily="34" charset="0"/>
              </a:rPr>
              <a:t>Undervisningen</a:t>
            </a:r>
            <a:endParaRPr lang="da-DK" dirty="0">
              <a:solidFill>
                <a:srgbClr val="4B355D"/>
              </a:solidFill>
              <a:effectLst/>
              <a:latin typeface="Bahnschrift" panose="020B0502040204020203" pitchFamily="34" charset="0"/>
            </a:endParaRPr>
          </a:p>
        </p:txBody>
      </p:sp>
      <p:sp>
        <p:nvSpPr>
          <p:cNvPr id="8" name="Pladsholder til indhold 2">
            <a:extLst>
              <a:ext uri="{FF2B5EF4-FFF2-40B4-BE49-F238E27FC236}">
                <a16:creationId xmlns:a16="http://schemas.microsoft.com/office/drawing/2014/main" id="{C42C8E08-1F05-4769-8653-667FC1683733}"/>
              </a:ext>
            </a:extLst>
          </p:cNvPr>
          <p:cNvSpPr txBox="1">
            <a:spLocks/>
          </p:cNvSpPr>
          <p:nvPr/>
        </p:nvSpPr>
        <p:spPr>
          <a:xfrm>
            <a:off x="1015068" y="1865954"/>
            <a:ext cx="7500282" cy="3947617"/>
          </a:xfrm>
          <a:prstGeom prst="rect">
            <a:avLst/>
          </a:prstGeom>
          <a:noFill/>
        </p:spPr>
        <p:txBody>
          <a:bodyPr vert="horz" lIns="91440" tIns="45720" rIns="91440" bIns="45720" rtlCol="0">
            <a:normAutofit fontScale="77500" lnSpcReduction="20000"/>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Font typeface="Wingdings" panose="05000000000000000000" pitchFamily="2" charset="2"/>
              <a:buNone/>
            </a:pPr>
            <a:r>
              <a:rPr lang="da-DK" sz="2300" dirty="0">
                <a:solidFill>
                  <a:srgbClr val="4B355D"/>
                </a:solidFill>
                <a:latin typeface="Bahnschrift" panose="020B0502040204020203" pitchFamily="34" charset="0"/>
              </a:rPr>
              <a:t>Med vores undervisning vil vi sikre den administrative kernefaglighed.</a:t>
            </a:r>
            <a:br>
              <a:rPr lang="da-DK" sz="2300" dirty="0">
                <a:solidFill>
                  <a:srgbClr val="4B355D"/>
                </a:solidFill>
                <a:latin typeface="Bahnschrift" panose="020B0502040204020203" pitchFamily="34" charset="0"/>
              </a:rPr>
            </a:br>
            <a:endParaRPr lang="da-DK" sz="2300" dirty="0">
              <a:solidFill>
                <a:srgbClr val="4B355D"/>
              </a:solidFill>
              <a:latin typeface="Bahnschrift" panose="020B0502040204020203" pitchFamily="34" charset="0"/>
            </a:endParaRPr>
          </a:p>
          <a:p>
            <a:pPr marL="0" indent="0">
              <a:buClr>
                <a:schemeClr val="bg1"/>
              </a:buClr>
              <a:buFont typeface="Wingdings" panose="05000000000000000000" pitchFamily="2" charset="2"/>
              <a:buNone/>
            </a:pPr>
            <a:r>
              <a:rPr lang="da-DK" sz="2300" b="1" dirty="0">
                <a:solidFill>
                  <a:srgbClr val="4B355D"/>
                </a:solidFill>
                <a:latin typeface="Bahnschrift" panose="020B0502040204020203" pitchFamily="34" charset="0"/>
              </a:rPr>
              <a:t>Derfor vægtes følgende i vores undervisning:</a:t>
            </a:r>
            <a:br>
              <a:rPr lang="da-DK" sz="2300" b="1" dirty="0">
                <a:solidFill>
                  <a:srgbClr val="4B355D"/>
                </a:solidFill>
                <a:latin typeface="Bahnschrift" panose="020B0502040204020203" pitchFamily="34" charset="0"/>
              </a:rPr>
            </a:br>
            <a:endParaRPr lang="da-DK" sz="2300" b="1" dirty="0">
              <a:solidFill>
                <a:srgbClr val="4B355D"/>
              </a:solidFill>
              <a:latin typeface="Bahnschrift" panose="020B0502040204020203" pitchFamily="34" charset="0"/>
            </a:endParaRPr>
          </a:p>
          <a:p>
            <a:pPr lvl="1">
              <a:lnSpc>
                <a:spcPct val="120000"/>
              </a:lnSpc>
              <a:buClr>
                <a:srgbClr val="614776"/>
              </a:buClr>
              <a:buFont typeface="Arial" panose="020B0604020202020204" pitchFamily="34" charset="0"/>
              <a:buChar char="•"/>
            </a:pPr>
            <a:r>
              <a:rPr lang="da-DK" sz="2100" dirty="0">
                <a:solidFill>
                  <a:srgbClr val="4B355D"/>
                </a:solidFill>
                <a:latin typeface="Bahnschrift" panose="020B0502040204020203" pitchFamily="34" charset="0"/>
              </a:rPr>
              <a:t>Daglige diskussioner i plenum. Teoretiske og praksisnære.</a:t>
            </a:r>
          </a:p>
          <a:p>
            <a:pPr lvl="1">
              <a:lnSpc>
                <a:spcPct val="120000"/>
              </a:lnSpc>
              <a:buClr>
                <a:srgbClr val="614776"/>
              </a:buClr>
              <a:buFont typeface="Arial" panose="020B0604020202020204" pitchFamily="34" charset="0"/>
              <a:buChar char="•"/>
            </a:pPr>
            <a:r>
              <a:rPr lang="da-DK" sz="2100" dirty="0">
                <a:solidFill>
                  <a:srgbClr val="4B355D"/>
                </a:solidFill>
                <a:latin typeface="Bahnschrift" panose="020B0502040204020203" pitchFamily="34" charset="0"/>
              </a:rPr>
              <a:t>Refleksioner mellem teori og din virksomhed i plenum og individuelt</a:t>
            </a:r>
          </a:p>
          <a:p>
            <a:pPr lvl="1">
              <a:lnSpc>
                <a:spcPct val="120000"/>
              </a:lnSpc>
              <a:buClr>
                <a:srgbClr val="614776"/>
              </a:buClr>
              <a:buFont typeface="Arial" panose="020B0604020202020204" pitchFamily="34" charset="0"/>
              <a:buChar char="•"/>
            </a:pPr>
            <a:r>
              <a:rPr lang="da-DK" sz="2100" dirty="0">
                <a:solidFill>
                  <a:srgbClr val="4B355D"/>
                </a:solidFill>
                <a:latin typeface="Bahnschrift" panose="020B0502040204020203" pitchFamily="34" charset="0"/>
              </a:rPr>
              <a:t>Øvelser</a:t>
            </a:r>
          </a:p>
          <a:p>
            <a:pPr lvl="1">
              <a:lnSpc>
                <a:spcPct val="120000"/>
              </a:lnSpc>
              <a:buClr>
                <a:srgbClr val="614776"/>
              </a:buClr>
              <a:buFont typeface="Arial" panose="020B0604020202020204" pitchFamily="34" charset="0"/>
              <a:buChar char="•"/>
            </a:pPr>
            <a:r>
              <a:rPr lang="da-DK" sz="2100" dirty="0">
                <a:solidFill>
                  <a:srgbClr val="4B355D"/>
                </a:solidFill>
                <a:latin typeface="Bahnschrift" panose="020B0502040204020203" pitchFamily="34" charset="0"/>
              </a:rPr>
              <a:t>Artikler</a:t>
            </a:r>
          </a:p>
          <a:p>
            <a:pPr lvl="1">
              <a:lnSpc>
                <a:spcPct val="120000"/>
              </a:lnSpc>
              <a:buClr>
                <a:srgbClr val="614776"/>
              </a:buClr>
              <a:buFont typeface="Arial" panose="020B0604020202020204" pitchFamily="34" charset="0"/>
              <a:buChar char="•"/>
            </a:pPr>
            <a:r>
              <a:rPr lang="da-DK" sz="2100" dirty="0">
                <a:solidFill>
                  <a:srgbClr val="4B355D"/>
                </a:solidFill>
                <a:latin typeface="Bahnschrift" panose="020B0502040204020203" pitchFamily="34" charset="0"/>
              </a:rPr>
              <a:t>Evt. virksomhedsbesøg</a:t>
            </a:r>
          </a:p>
          <a:p>
            <a:pPr lvl="1">
              <a:lnSpc>
                <a:spcPct val="120000"/>
              </a:lnSpc>
              <a:buClr>
                <a:srgbClr val="614776"/>
              </a:buClr>
              <a:buFont typeface="Arial" panose="020B0604020202020204" pitchFamily="34" charset="0"/>
              <a:buChar char="•"/>
            </a:pPr>
            <a:r>
              <a:rPr lang="da-DK" sz="2100" dirty="0">
                <a:solidFill>
                  <a:srgbClr val="4B355D"/>
                </a:solidFill>
                <a:latin typeface="Bahnschrift" panose="020B0502040204020203" pitchFamily="34" charset="0"/>
              </a:rPr>
              <a:t>Du skal påregne hjemmearbejde</a:t>
            </a:r>
          </a:p>
          <a:p>
            <a:pPr marL="0" indent="0">
              <a:buFont typeface="Wingdings" panose="05000000000000000000" pitchFamily="2" charset="2"/>
              <a:buNone/>
            </a:pPr>
            <a:endParaRPr lang="da-DK" dirty="0"/>
          </a:p>
          <a:p>
            <a:pPr marL="0" indent="0">
              <a:buFont typeface="Wingdings" panose="05000000000000000000" pitchFamily="2" charset="2"/>
              <a:buNone/>
            </a:pPr>
            <a:endParaRPr lang="da-DK" dirty="0"/>
          </a:p>
          <a:p>
            <a:pPr marL="0" indent="0">
              <a:buNone/>
            </a:pPr>
            <a:r>
              <a:rPr lang="da-DK" dirty="0">
                <a:solidFill>
                  <a:srgbClr val="4B355D"/>
                </a:solidFill>
                <a:latin typeface="Bahnschrift" panose="020B0502040204020203" pitchFamily="34" charset="0"/>
              </a:rPr>
              <a:t>Medbring materiale fra egen virksomhed når det fremgår af pensaplanen </a:t>
            </a:r>
            <a:r>
              <a:rPr lang="da-DK" dirty="0">
                <a:solidFill>
                  <a:srgbClr val="4B355D"/>
                </a:solidFill>
                <a:latin typeface="Bahnschrift" panose="020B0502040204020203" pitchFamily="34" charset="0"/>
                <a:sym typeface="Wingdings" panose="05000000000000000000" pitchFamily="2" charset="2"/>
              </a:rPr>
              <a:t> </a:t>
            </a:r>
            <a:endParaRPr lang="da-DK" dirty="0">
              <a:solidFill>
                <a:srgbClr val="4B355D"/>
              </a:solidFill>
              <a:latin typeface="Bahnschrift" panose="020B0502040204020203" pitchFamily="34" charset="0"/>
            </a:endParaRPr>
          </a:p>
          <a:p>
            <a:pPr>
              <a:buFont typeface="Wingdings" panose="05000000000000000000" pitchFamily="2" charset="2"/>
              <a:buChar char="Ø"/>
            </a:pPr>
            <a:endParaRPr lang="da-DK" dirty="0"/>
          </a:p>
          <a:p>
            <a:pPr>
              <a:buFont typeface="Wingdings" panose="05000000000000000000" pitchFamily="2" charset="2"/>
              <a:buChar char="Ø"/>
            </a:pPr>
            <a:endParaRPr lang="da-DK" dirty="0"/>
          </a:p>
        </p:txBody>
      </p:sp>
      <p:pic>
        <p:nvPicPr>
          <p:cNvPr id="9" name="Grafik 8" descr="Klasseværelse">
            <a:extLst>
              <a:ext uri="{FF2B5EF4-FFF2-40B4-BE49-F238E27FC236}">
                <a16:creationId xmlns:a16="http://schemas.microsoft.com/office/drawing/2014/main" id="{1D49F22B-4F8D-4273-AED4-4CCE2B61DF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650" y="790401"/>
            <a:ext cx="650671" cy="650671"/>
          </a:xfrm>
          <a:prstGeom prst="rect">
            <a:avLst/>
          </a:prstGeom>
        </p:spPr>
      </p:pic>
      <p:pic>
        <p:nvPicPr>
          <p:cNvPr id="10" name="Billede 9">
            <a:extLst>
              <a:ext uri="{FF2B5EF4-FFF2-40B4-BE49-F238E27FC236}">
                <a16:creationId xmlns:a16="http://schemas.microsoft.com/office/drawing/2014/main" id="{2FAF8B04-E394-4C9E-B97B-3B9A0A1D3E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
        <p:nvSpPr>
          <p:cNvPr id="4" name="Pladsholder til slidenummer 3"/>
          <p:cNvSpPr>
            <a:spLocks noGrp="1"/>
          </p:cNvSpPr>
          <p:nvPr>
            <p:ph type="sldNum" sz="quarter" idx="12"/>
          </p:nvPr>
        </p:nvSpPr>
        <p:spPr/>
        <p:txBody>
          <a:bodyPr/>
          <a:lstStyle/>
          <a:p>
            <a:fld id="{E94956E9-C9BB-4A42-8F5B-E48AA9AA1C17}" type="slidenum">
              <a:rPr lang="da-DK" smtClean="0"/>
              <a:t>9</a:t>
            </a:fld>
            <a:endParaRPr lang="da-DK"/>
          </a:p>
        </p:txBody>
      </p:sp>
    </p:spTree>
    <p:extLst>
      <p:ext uri="{BB962C8B-B14F-4D97-AF65-F5344CB8AC3E}">
        <p14:creationId xmlns:p14="http://schemas.microsoft.com/office/powerpoint/2010/main" val="780691803"/>
      </p:ext>
    </p:extLst>
  </p:cSld>
  <p:clrMapOvr>
    <a:masterClrMapping/>
  </p:clrMapOvr>
</p:sld>
</file>

<file path=ppt/theme/theme1.xml><?xml version="1.0" encoding="utf-8"?>
<a:theme xmlns:a="http://schemas.openxmlformats.org/drawingml/2006/main" name="Rybners Tekniske Skole">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ybners">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handelsskolen [Skrivebeskyttet]" id="{C1A749DF-D376-44C8-992B-745028199699}" vid="{4A655D60-0748-46EF-9F04-CD95A82642FC}"/>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powerpoint-handelsskolen</Template>
  <TotalTime>5070</TotalTime>
  <Words>2799</Words>
  <Application>Microsoft Office PowerPoint</Application>
  <PresentationFormat>Skærmshow (4:3)</PresentationFormat>
  <Paragraphs>363</Paragraphs>
  <Slides>42</Slides>
  <Notes>5</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42</vt:i4>
      </vt:variant>
    </vt:vector>
  </HeadingPairs>
  <TitlesOfParts>
    <vt:vector size="49" baseType="lpstr">
      <vt:lpstr>Arial</vt:lpstr>
      <vt:lpstr>Bahnschrift</vt:lpstr>
      <vt:lpstr>Calibri</vt:lpstr>
      <vt:lpstr>Soho Gothic Std</vt:lpstr>
      <vt:lpstr>Verdana</vt:lpstr>
      <vt:lpstr>Wingdings</vt:lpstr>
      <vt:lpstr>Rybners Tekniske Skole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Fagprøve</vt:lpstr>
      <vt:lpstr>PowerPoint-præsentation</vt:lpstr>
      <vt:lpstr>PowerPoint-præsentation</vt:lpstr>
      <vt:lpstr>  Undervisning</vt:lpstr>
      <vt:lpstr>PowerPoint-præsentation</vt:lpstr>
      <vt:lpstr>PowerPoint-præsentation</vt:lpstr>
      <vt:lpstr>PowerPoint-præsentation</vt:lpstr>
      <vt:lpstr>PowerPoint-præsentation</vt:lpstr>
      <vt:lpstr>PowerPoint-præsentation</vt:lpstr>
      <vt:lpstr>www.lærepladsen.dk</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Rybners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Tine Elisabeth Bay Nielsen</dc:creator>
  <cp:lastModifiedBy>Tenna Smedegaard Jørgensen</cp:lastModifiedBy>
  <cp:revision>181</cp:revision>
  <cp:lastPrinted>2016-10-11T05:24:46Z</cp:lastPrinted>
  <dcterms:created xsi:type="dcterms:W3CDTF">2015-08-18T07:04:01Z</dcterms:created>
  <dcterms:modified xsi:type="dcterms:W3CDTF">2023-09-21T11:39:06Z</dcterms:modified>
</cp:coreProperties>
</file>