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0" r:id="rId2"/>
    <p:sldId id="261" r:id="rId3"/>
    <p:sldId id="360" r:id="rId4"/>
    <p:sldId id="287" r:id="rId5"/>
    <p:sldId id="351" r:id="rId6"/>
    <p:sldId id="350" r:id="rId7"/>
    <p:sldId id="302" r:id="rId8"/>
    <p:sldId id="315" r:id="rId9"/>
    <p:sldId id="317" r:id="rId10"/>
    <p:sldId id="301" r:id="rId11"/>
    <p:sldId id="357" r:id="rId12"/>
    <p:sldId id="279" r:id="rId13"/>
    <p:sldId id="298" r:id="rId14"/>
    <p:sldId id="356" r:id="rId15"/>
    <p:sldId id="319" r:id="rId16"/>
    <p:sldId id="318" r:id="rId17"/>
    <p:sldId id="320" r:id="rId18"/>
    <p:sldId id="322" r:id="rId19"/>
    <p:sldId id="348" r:id="rId20"/>
    <p:sldId id="359" r:id="rId21"/>
    <p:sldId id="353" r:id="rId22"/>
    <p:sldId id="358" r:id="rId23"/>
    <p:sldId id="335" r:id="rId24"/>
    <p:sldId id="339" r:id="rId25"/>
    <p:sldId id="316" r:id="rId26"/>
    <p:sldId id="324" r:id="rId27"/>
    <p:sldId id="336" r:id="rId28"/>
    <p:sldId id="337" r:id="rId29"/>
    <p:sldId id="325" r:id="rId30"/>
    <p:sldId id="347" r:id="rId31"/>
    <p:sldId id="354" r:id="rId32"/>
    <p:sldId id="263" r:id="rId33"/>
    <p:sldId id="285" r:id="rId34"/>
    <p:sldId id="270" r:id="rId35"/>
    <p:sldId id="271" r:id="rId36"/>
    <p:sldId id="272" r:id="rId37"/>
    <p:sldId id="273" r:id="rId38"/>
    <p:sldId id="274" r:id="rId39"/>
    <p:sldId id="281" r:id="rId40"/>
    <p:sldId id="355" r:id="rId41"/>
    <p:sldId id="312" r:id="rId42"/>
    <p:sldId id="310" r:id="rId43"/>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Bjerre Lauridsen" initials="CBL" lastIdx="0" clrIdx="0">
    <p:extLst>
      <p:ext uri="{19B8F6BF-5375-455C-9EA6-DF929625EA0E}">
        <p15:presenceInfo xmlns:p15="http://schemas.microsoft.com/office/powerpoint/2012/main" userId="S-1-5-21-3929212477-3056242831-3360861313-2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8D6"/>
    <a:srgbClr val="4B355D"/>
    <a:srgbClr val="A187B7"/>
    <a:srgbClr val="614776"/>
    <a:srgbClr val="CF598C"/>
    <a:srgbClr val="ECC562"/>
    <a:srgbClr val="88A3DE"/>
    <a:srgbClr val="66C8A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5688" autoAdjust="0"/>
  </p:normalViewPr>
  <p:slideViewPr>
    <p:cSldViewPr snapToGrid="0">
      <p:cViewPr varScale="1">
        <p:scale>
          <a:sx n="58" d="100"/>
          <a:sy n="58" d="100"/>
        </p:scale>
        <p:origin x="1772" y="48"/>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2"/>
            <a:ext cx="2945659"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850444" y="2"/>
            <a:ext cx="2945659"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17-09-2024</a:t>
            </a:fld>
            <a:endParaRPr lang="da-DK"/>
          </a:p>
        </p:txBody>
      </p:sp>
      <p:sp>
        <p:nvSpPr>
          <p:cNvPr id="4" name="Pladsholder til sidefod 3"/>
          <p:cNvSpPr>
            <a:spLocks noGrp="1"/>
          </p:cNvSpPr>
          <p:nvPr>
            <p:ph type="ftr" sz="quarter" idx="2"/>
          </p:nvPr>
        </p:nvSpPr>
        <p:spPr>
          <a:xfrm>
            <a:off x="1" y="9428587"/>
            <a:ext cx="2945659"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4" y="9428587"/>
            <a:ext cx="2945659"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2"/>
            <a:ext cx="2945659"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850444" y="2"/>
            <a:ext cx="2945659"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17-09-2024</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79768" y="4777197"/>
            <a:ext cx="543814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945659"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7"/>
            <a:ext cx="2945659"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17-09-2024</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17-09-2024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17-09-2024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17-09-2024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17-09-2024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17-09-2024</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17-09-2024</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17-09-2024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17-09-2024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17-09-2024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17-09-2024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17-09-2024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17-09-2024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17-09-2024</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sv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forlaget94.dk/" TargetMode="Externa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axo.com/dk/kommunikation-i-praksis_heidi-andersenmarianne-leth-joernoe_paperback_9788759332894"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hyperlink" Target="https://www.saxo.com/dk/kernen-i-projektledelse_bjarnekousholt_haeftet_9788750058212?gclid=CjwKCAjwyaWZBhBGEiwACslQowroH2PSnEXWehZ57h2hZXLogYqeVjk4cNhQKgTUDUZovkv9PrIS-RoCKhMQAvD_Bw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5.svg"/></Relationships>
</file>

<file path=ppt/slides/_rels/slide2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6.svg"/><Relationship Id="rId2" Type="http://schemas.openxmlformats.org/officeDocument/2006/relationships/hyperlink" Target="https://www.uvm.dk/uddannelsessystemet/overblik-over-det-danske-uddannelsessystem"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60.png"/><Relationship Id="rId4" Type="http://schemas.openxmlformats.org/officeDocument/2006/relationships/image" Target="../media/image59.sv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praktikpladsen.dk/"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64.svg"/></Relationships>
</file>

<file path=ppt/slides/_rels/slide3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hyperlink" Target="https://viden.stil.dk/pages/viewpage.action?pageId=1717268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9.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4.png"/><Relationship Id="rId11" Type="http://schemas.openxmlformats.org/officeDocument/2006/relationships/image" Target="../media/image12.jpeg"/><Relationship Id="rId5" Type="http://schemas.openxmlformats.org/officeDocument/2006/relationships/image" Target="../media/image73.png"/><Relationship Id="rId10" Type="http://schemas.openxmlformats.org/officeDocument/2006/relationships/image" Target="../media/image68.svg"/><Relationship Id="rId4" Type="http://schemas.openxmlformats.org/officeDocument/2006/relationships/image" Target="../media/image72.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9.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68.sv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78.sv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68.sv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9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uddannelsesnaevnet.dk/virksomheder/planer-for-oplaering"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355D"/>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E94956E9-C9BB-4A42-8F5B-E48AA9AA1C17}" type="slidenum">
              <a:rPr lang="da-DK" smtClean="0"/>
              <a:t>1</a:t>
            </a:fld>
            <a:endParaRPr lang="da-DK"/>
          </a:p>
        </p:txBody>
      </p:sp>
      <p:sp>
        <p:nvSpPr>
          <p:cNvPr id="9" name="Rektangel 8">
            <a:extLst>
              <a:ext uri="{FF2B5EF4-FFF2-40B4-BE49-F238E27FC236}">
                <a16:creationId xmlns:a16="http://schemas.microsoft.com/office/drawing/2014/main" id="{326D62BF-E43F-4F85-83E6-C0671ED6AD5A}"/>
              </a:ext>
            </a:extLst>
          </p:cNvPr>
          <p:cNvSpPr/>
          <p:nvPr/>
        </p:nvSpPr>
        <p:spPr>
          <a:xfrm>
            <a:off x="0" y="0"/>
            <a:ext cx="9144000" cy="6858001"/>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 y="964479"/>
            <a:ext cx="9144000" cy="3132106"/>
          </a:xfrm>
        </p:spPr>
        <p:txBody>
          <a:bodyPr>
            <a:normAutofit fontScale="90000"/>
          </a:bodyPr>
          <a:lstStyle/>
          <a:p>
            <a:pPr algn="ctr"/>
            <a:br>
              <a:rPr lang="da-DK" dirty="0"/>
            </a:br>
            <a:br>
              <a:rPr lang="da-DK" dirty="0"/>
            </a:br>
            <a:r>
              <a:rPr lang="da-DK" dirty="0">
                <a:solidFill>
                  <a:schemeClr val="bg1"/>
                </a:solidFill>
                <a:latin typeface="Bahnschrift" panose="020B0502040204020203" pitchFamily="34" charset="0"/>
              </a:rPr>
              <a:t>Velkommen til informationsmøde</a:t>
            </a:r>
            <a:br>
              <a:rPr lang="da-DK" dirty="0">
                <a:solidFill>
                  <a:schemeClr val="bg1"/>
                </a:solidFill>
                <a:latin typeface="Bahnschrift" panose="020B0502040204020203" pitchFamily="34" charset="0"/>
              </a:rPr>
            </a:br>
            <a:br>
              <a:rPr lang="da-DK" dirty="0">
                <a:solidFill>
                  <a:schemeClr val="bg1"/>
                </a:solidFill>
                <a:latin typeface="Bahnschrift" panose="020B0502040204020203" pitchFamily="34" charset="0"/>
              </a:rPr>
            </a:br>
            <a:br>
              <a:rPr lang="da-DK" dirty="0">
                <a:solidFill>
                  <a:schemeClr val="bg1"/>
                </a:solidFill>
                <a:latin typeface="Bahnschrift" panose="020B0502040204020203" pitchFamily="34" charset="0"/>
              </a:rPr>
            </a:br>
            <a:r>
              <a:rPr lang="da-DK" sz="5300" dirty="0">
                <a:solidFill>
                  <a:schemeClr val="bg1"/>
                </a:solidFill>
                <a:latin typeface="Bahnschrift" panose="020B0502040204020203" pitchFamily="34" charset="0"/>
              </a:rPr>
              <a:t>Kontoruddannelse</a:t>
            </a:r>
            <a:r>
              <a:rPr lang="da-DK" sz="4400" dirty="0">
                <a:solidFill>
                  <a:schemeClr val="bg1"/>
                </a:solidFill>
                <a:latin typeface="Bahnschrift" panose="020B0502040204020203" pitchFamily="34" charset="0"/>
              </a:rPr>
              <a:t> </a:t>
            </a:r>
            <a:br>
              <a:rPr lang="da-DK" sz="4400" dirty="0">
                <a:solidFill>
                  <a:schemeClr val="bg1"/>
                </a:solidFill>
                <a:latin typeface="Bahnschrift" panose="020B0502040204020203" pitchFamily="34" charset="0"/>
              </a:rPr>
            </a:br>
            <a:r>
              <a:rPr lang="da-DK" sz="2700" dirty="0">
                <a:solidFill>
                  <a:schemeClr val="bg1"/>
                </a:solidFill>
                <a:latin typeface="Bahnschrift" panose="020B0502040204020203" pitchFamily="34" charset="0"/>
              </a:rPr>
              <a:t>med speciale i</a:t>
            </a:r>
            <a:br>
              <a:rPr lang="da-DK" sz="4400" dirty="0">
                <a:solidFill>
                  <a:schemeClr val="bg1"/>
                </a:solidFill>
                <a:latin typeface="Bahnschrift" panose="020B0502040204020203" pitchFamily="34" charset="0"/>
              </a:rPr>
            </a:br>
            <a:r>
              <a:rPr lang="da-DK" sz="4400" b="1" dirty="0">
                <a:solidFill>
                  <a:schemeClr val="bg1"/>
                </a:solidFill>
                <a:latin typeface="Bahnschrift" panose="020B0502040204020203" pitchFamily="34" charset="0"/>
              </a:rPr>
              <a:t>Offentlig administration</a:t>
            </a: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p:txBody>
      </p:sp>
      <p:pic>
        <p:nvPicPr>
          <p:cNvPr id="7" name="Billede 6">
            <a:extLst>
              <a:ext uri="{FF2B5EF4-FFF2-40B4-BE49-F238E27FC236}">
                <a16:creationId xmlns:a16="http://schemas.microsoft.com/office/drawing/2014/main" id="{64E04617-3FDA-45EA-A549-B4817EA3C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36" y="5557705"/>
            <a:ext cx="1921327" cy="624125"/>
          </a:xfrm>
          <a:prstGeom prst="rect">
            <a:avLst/>
          </a:prstGeom>
        </p:spPr>
      </p:pic>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467A2DC-1E51-4D55-92F7-F9279D69D346}"/>
              </a:ext>
            </a:extLst>
          </p:cNvPr>
          <p:cNvSpPr/>
          <p:nvPr/>
        </p:nvSpPr>
        <p:spPr>
          <a:xfrm>
            <a:off x="0" y="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367406" y="834180"/>
            <a:ext cx="7147944" cy="650671"/>
          </a:xfrm>
        </p:spPr>
        <p:txBody>
          <a:bodyPr/>
          <a:lstStyle/>
          <a:p>
            <a:r>
              <a:rPr lang="da-DK" dirty="0">
                <a:solidFill>
                  <a:srgbClr val="4B355D"/>
                </a:solidFill>
                <a:effectLst/>
                <a:latin typeface="Bahnschrift" panose="020B0502040204020203" pitchFamily="34" charset="0"/>
              </a:rPr>
              <a:t>Undervisningen</a:t>
            </a:r>
          </a:p>
        </p:txBody>
      </p:sp>
      <p:sp>
        <p:nvSpPr>
          <p:cNvPr id="3" name="Pladsholder til indhold 2"/>
          <p:cNvSpPr>
            <a:spLocks noGrp="1"/>
          </p:cNvSpPr>
          <p:nvPr>
            <p:ph idx="1"/>
          </p:nvPr>
        </p:nvSpPr>
        <p:spPr>
          <a:xfrm>
            <a:off x="628650" y="1865954"/>
            <a:ext cx="7886700" cy="3740179"/>
          </a:xfrm>
          <a:noFill/>
        </p:spPr>
        <p:txBody>
          <a:bodyPr>
            <a:normAutofit fontScale="92500" lnSpcReduction="10000"/>
          </a:bodyPr>
          <a:lstStyle/>
          <a:p>
            <a:pPr marL="0" indent="0">
              <a:buClr>
                <a:schemeClr val="bg1"/>
              </a:buClr>
              <a:buNone/>
            </a:pPr>
            <a:r>
              <a:rPr lang="da-DK" dirty="0">
                <a:solidFill>
                  <a:srgbClr val="4B355D"/>
                </a:solidFill>
                <a:latin typeface="Bahnschrift" panose="020B0502040204020203" pitchFamily="34" charset="0"/>
              </a:rPr>
              <a:t>Med vores undervisning vil vi sikre den administrative kernefaglighed.</a:t>
            </a:r>
            <a:br>
              <a:rPr lang="da-DK" dirty="0">
                <a:solidFill>
                  <a:srgbClr val="4B355D"/>
                </a:solidFill>
                <a:latin typeface="Bahnschrift" panose="020B0502040204020203" pitchFamily="34" charset="0"/>
              </a:rPr>
            </a:br>
            <a:endParaRPr lang="da-DK" dirty="0">
              <a:solidFill>
                <a:srgbClr val="4B355D"/>
              </a:solidFill>
              <a:latin typeface="Bahnschrift" panose="020B0502040204020203" pitchFamily="34" charset="0"/>
            </a:endParaRPr>
          </a:p>
          <a:p>
            <a:pPr marL="0" indent="0">
              <a:buClr>
                <a:schemeClr val="bg1"/>
              </a:buClr>
              <a:buNone/>
            </a:pPr>
            <a:r>
              <a:rPr lang="da-DK" b="1" dirty="0">
                <a:solidFill>
                  <a:srgbClr val="4B355D"/>
                </a:solidFill>
                <a:latin typeface="Bahnschrift" panose="020B0502040204020203" pitchFamily="34" charset="0"/>
              </a:rPr>
              <a:t>Derfor vægtes følgende i vores undervisning:</a:t>
            </a:r>
            <a:br>
              <a:rPr lang="da-DK" b="1" dirty="0">
                <a:solidFill>
                  <a:srgbClr val="4B355D"/>
                </a:solidFill>
                <a:latin typeface="Bahnschrift" panose="020B0502040204020203" pitchFamily="34" charset="0"/>
              </a:rPr>
            </a:br>
            <a:endParaRPr lang="da-DK" b="1" dirty="0">
              <a:solidFill>
                <a:srgbClr val="4B355D"/>
              </a:solidFill>
              <a:latin typeface="Bahnschrift" panose="020B0502040204020203" pitchFamily="34" charset="0"/>
            </a:endParaRP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Daglige diskussioner i plenum. Teoretiske og praksisnære.</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Refleksioner mellem teori og din virksomhed i plenum og individuelt</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Opgaver i etablerede DISC-grupper/individuel</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Øvelser</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Artikler</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Cases med virksomheder og virksomhedsbesøg</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Du skal påregne hjemmearbejde</a:t>
            </a:r>
          </a:p>
          <a:p>
            <a:pPr marL="0" indent="0">
              <a:buNone/>
            </a:pPr>
            <a:endParaRPr lang="da-DK" dirty="0"/>
          </a:p>
          <a:p>
            <a:pPr marL="0" indent="0">
              <a:buNone/>
            </a:pPr>
            <a:endParaRPr lang="da-DK" dirty="0"/>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pic>
        <p:nvPicPr>
          <p:cNvPr id="8" name="Grafik 7" descr="Klasseværelse">
            <a:extLst>
              <a:ext uri="{FF2B5EF4-FFF2-40B4-BE49-F238E27FC236}">
                <a16:creationId xmlns:a16="http://schemas.microsoft.com/office/drawing/2014/main" id="{95A667CA-CAF1-48A8-8B50-390F3966D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34180"/>
            <a:ext cx="650671" cy="650671"/>
          </a:xfrm>
          <a:prstGeom prst="rect">
            <a:avLst/>
          </a:prstGeom>
        </p:spPr>
      </p:pic>
      <p:sp>
        <p:nvSpPr>
          <p:cNvPr id="7" name="Rektangel 6">
            <a:extLst>
              <a:ext uri="{FF2B5EF4-FFF2-40B4-BE49-F238E27FC236}">
                <a16:creationId xmlns:a16="http://schemas.microsoft.com/office/drawing/2014/main" id="{6BEB7DA3-039A-456B-B9C3-5B2B6265AA4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1369EE8B-755A-4F5E-B252-4E5D25234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01531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D8BC0EB-BAAE-4D4E-8F3E-085C35469F65}"/>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0C2D94A-5BA5-45A4-8D4F-6151D100B621}"/>
              </a:ext>
            </a:extLst>
          </p:cNvPr>
          <p:cNvSpPr>
            <a:spLocks noGrp="1"/>
          </p:cNvSpPr>
          <p:nvPr>
            <p:ph type="title"/>
          </p:nvPr>
        </p:nvSpPr>
        <p:spPr>
          <a:xfrm>
            <a:off x="1189302" y="688278"/>
            <a:ext cx="7886700" cy="491138"/>
          </a:xfrm>
        </p:spPr>
        <p:txBody>
          <a:bodyPr>
            <a:normAutofit fontScale="90000"/>
          </a:bodyPr>
          <a:lstStyle/>
          <a:p>
            <a:r>
              <a:rPr lang="da-DK" sz="3200" dirty="0">
                <a:effectLst/>
              </a:rPr>
              <a:t>De 6 skoleophold</a:t>
            </a:r>
          </a:p>
        </p:txBody>
      </p:sp>
      <p:pic>
        <p:nvPicPr>
          <p:cNvPr id="34" name="Grafik 33" descr="Dagsplan">
            <a:extLst>
              <a:ext uri="{FF2B5EF4-FFF2-40B4-BE49-F238E27FC236}">
                <a16:creationId xmlns:a16="http://schemas.microsoft.com/office/drawing/2014/main" id="{94A6A13D-D6A1-4A9C-9B3F-0536FA71D6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426" y="568818"/>
            <a:ext cx="626879" cy="626879"/>
          </a:xfrm>
          <a:prstGeom prst="rect">
            <a:avLst/>
          </a:prstGeom>
        </p:spPr>
      </p:pic>
      <p:grpSp>
        <p:nvGrpSpPr>
          <p:cNvPr id="49" name="Gruppe 48">
            <a:extLst>
              <a:ext uri="{FF2B5EF4-FFF2-40B4-BE49-F238E27FC236}">
                <a16:creationId xmlns:a16="http://schemas.microsoft.com/office/drawing/2014/main" id="{0EB5A0D4-4EE8-4338-9462-18F317DC9FE4}"/>
              </a:ext>
            </a:extLst>
          </p:cNvPr>
          <p:cNvGrpSpPr/>
          <p:nvPr/>
        </p:nvGrpSpPr>
        <p:grpSpPr>
          <a:xfrm>
            <a:off x="441721" y="1764515"/>
            <a:ext cx="1243694" cy="3912775"/>
            <a:chOff x="131839" y="1640942"/>
            <a:chExt cx="1243694" cy="3912775"/>
          </a:xfrm>
        </p:grpSpPr>
        <p:sp>
          <p:nvSpPr>
            <p:cNvPr id="6" name="Rektangel 5">
              <a:extLst>
                <a:ext uri="{FF2B5EF4-FFF2-40B4-BE49-F238E27FC236}">
                  <a16:creationId xmlns:a16="http://schemas.microsoft.com/office/drawing/2014/main" id="{8910D855-85C2-491E-A482-E8CC52565E1A}"/>
                </a:ext>
              </a:extLst>
            </p:cNvPr>
            <p:cNvSpPr/>
            <p:nvPr/>
          </p:nvSpPr>
          <p:spPr>
            <a:xfrm>
              <a:off x="131839" y="2531600"/>
              <a:ext cx="1243694"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61E120CD-1B4B-45EE-ABD0-7944EDB987F5}"/>
                </a:ext>
              </a:extLst>
            </p:cNvPr>
            <p:cNvSpPr/>
            <p:nvPr/>
          </p:nvSpPr>
          <p:spPr>
            <a:xfrm>
              <a:off x="133163" y="2674689"/>
              <a:ext cx="1241046" cy="1785104"/>
            </a:xfrm>
            <a:prstGeom prst="rect">
              <a:avLst/>
            </a:prstGeom>
          </p:spPr>
          <p:txBody>
            <a:bodyPr wrap="square">
              <a:spAutoFit/>
            </a:bodyPr>
            <a:lstStyle/>
            <a:p>
              <a:pPr algn="ct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lgn="ctr"/>
              <a:r>
                <a:rPr lang="da-DK" sz="1400" b="1" dirty="0">
                  <a:solidFill>
                    <a:schemeClr val="bg1"/>
                  </a:solidFill>
                  <a:latin typeface="Bahnschrift" panose="020B0502040204020203" pitchFamily="34" charset="0"/>
                </a:rPr>
                <a:t>uge 49 og 50, </a:t>
              </a: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2024</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lgn="ctr"/>
              <a:r>
                <a:rPr lang="da-DK" sz="1200" b="1" dirty="0">
                  <a:solidFill>
                    <a:schemeClr val="bg1"/>
                  </a:solidFill>
                  <a:latin typeface="Bahnschrift" panose="020B0502040204020203" pitchFamily="34" charset="0"/>
                </a:rPr>
                <a:t>Politisk styring</a:t>
              </a:r>
              <a:endParaRPr lang="da-DK" sz="1200" dirty="0">
                <a:latin typeface="Bahnschrift" panose="020B0502040204020203" pitchFamily="34" charset="0"/>
              </a:endParaRPr>
            </a:p>
          </p:txBody>
        </p:sp>
        <p:sp>
          <p:nvSpPr>
            <p:cNvPr id="35" name="Ellipse 34">
              <a:extLst>
                <a:ext uri="{FF2B5EF4-FFF2-40B4-BE49-F238E27FC236}">
                  <a16:creationId xmlns:a16="http://schemas.microsoft.com/office/drawing/2014/main" id="{37E603AB-8BBC-46C0-AE15-FB82599CDC1E}"/>
                </a:ext>
              </a:extLst>
            </p:cNvPr>
            <p:cNvSpPr/>
            <p:nvPr/>
          </p:nvSpPr>
          <p:spPr>
            <a:xfrm>
              <a:off x="451775"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1</a:t>
              </a:r>
            </a:p>
          </p:txBody>
        </p:sp>
      </p:grpSp>
      <p:grpSp>
        <p:nvGrpSpPr>
          <p:cNvPr id="48" name="Gruppe 47">
            <a:extLst>
              <a:ext uri="{FF2B5EF4-FFF2-40B4-BE49-F238E27FC236}">
                <a16:creationId xmlns:a16="http://schemas.microsoft.com/office/drawing/2014/main" id="{AE478F6B-2DFF-43D1-88EE-4ECD6087504C}"/>
              </a:ext>
            </a:extLst>
          </p:cNvPr>
          <p:cNvGrpSpPr/>
          <p:nvPr/>
        </p:nvGrpSpPr>
        <p:grpSpPr>
          <a:xfrm>
            <a:off x="1784125" y="1764515"/>
            <a:ext cx="1264219" cy="3912775"/>
            <a:chOff x="1631700" y="1640942"/>
            <a:chExt cx="1264219" cy="3912775"/>
          </a:xfrm>
        </p:grpSpPr>
        <p:sp>
          <p:nvSpPr>
            <p:cNvPr id="28" name="Rektangel 27">
              <a:extLst>
                <a:ext uri="{FF2B5EF4-FFF2-40B4-BE49-F238E27FC236}">
                  <a16:creationId xmlns:a16="http://schemas.microsoft.com/office/drawing/2014/main" id="{B639F786-80D0-43B5-9183-4B7086681F26}"/>
                </a:ext>
              </a:extLst>
            </p:cNvPr>
            <p:cNvSpPr/>
            <p:nvPr/>
          </p:nvSpPr>
          <p:spPr>
            <a:xfrm>
              <a:off x="1631700" y="2531600"/>
              <a:ext cx="1264219"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FCFDCFB2-68AC-45DE-BE88-5DF81B8C31A8}"/>
                </a:ext>
              </a:extLst>
            </p:cNvPr>
            <p:cNvSpPr/>
            <p:nvPr/>
          </p:nvSpPr>
          <p:spPr>
            <a:xfrm>
              <a:off x="1631700" y="2674689"/>
              <a:ext cx="1264219" cy="2523768"/>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3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10, 11, 12, 2025</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Borgeren </a:t>
              </a:r>
              <a:br>
                <a:rPr lang="da-DK" sz="12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i centrum</a:t>
              </a:r>
              <a:br>
                <a:rPr lang="da-DK" sz="1200" b="1" dirty="0">
                  <a:solidFill>
                    <a:schemeClr val="bg1"/>
                  </a:solidFill>
                  <a:latin typeface="Bahnschrift" panose="020B0502040204020203" pitchFamily="34" charset="0"/>
                </a:rPr>
              </a:br>
              <a:br>
                <a:rPr lang="da-DK" sz="1200" b="1"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herefter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AU-eksamen</a:t>
              </a:r>
            </a:p>
          </p:txBody>
        </p:sp>
        <p:sp>
          <p:nvSpPr>
            <p:cNvPr id="39" name="Ellipse 38">
              <a:extLst>
                <a:ext uri="{FF2B5EF4-FFF2-40B4-BE49-F238E27FC236}">
                  <a16:creationId xmlns:a16="http://schemas.microsoft.com/office/drawing/2014/main" id="{24EA5DD6-5B13-438F-8A7B-60A39E6F766A}"/>
                </a:ext>
              </a:extLst>
            </p:cNvPr>
            <p:cNvSpPr/>
            <p:nvPr/>
          </p:nvSpPr>
          <p:spPr>
            <a:xfrm>
              <a:off x="1961898"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2</a:t>
              </a:r>
            </a:p>
          </p:txBody>
        </p:sp>
      </p:grpSp>
      <p:grpSp>
        <p:nvGrpSpPr>
          <p:cNvPr id="47" name="Gruppe 46">
            <a:extLst>
              <a:ext uri="{FF2B5EF4-FFF2-40B4-BE49-F238E27FC236}">
                <a16:creationId xmlns:a16="http://schemas.microsoft.com/office/drawing/2014/main" id="{2E142FD6-AD34-4420-B99B-47FD5E95FD1A}"/>
              </a:ext>
            </a:extLst>
          </p:cNvPr>
          <p:cNvGrpSpPr/>
          <p:nvPr/>
        </p:nvGrpSpPr>
        <p:grpSpPr>
          <a:xfrm>
            <a:off x="3150976" y="1764515"/>
            <a:ext cx="1264219" cy="3912775"/>
            <a:chOff x="3166294" y="1640942"/>
            <a:chExt cx="1264219" cy="3912775"/>
          </a:xfrm>
        </p:grpSpPr>
        <p:sp>
          <p:nvSpPr>
            <p:cNvPr id="29" name="Rektangel 28">
              <a:extLst>
                <a:ext uri="{FF2B5EF4-FFF2-40B4-BE49-F238E27FC236}">
                  <a16:creationId xmlns:a16="http://schemas.microsoft.com/office/drawing/2014/main" id="{DC439F09-A67A-45C6-BCE0-8C5B8DCA6A68}"/>
                </a:ext>
              </a:extLst>
            </p:cNvPr>
            <p:cNvSpPr/>
            <p:nvPr/>
          </p:nvSpPr>
          <p:spPr>
            <a:xfrm>
              <a:off x="3166294" y="2531600"/>
              <a:ext cx="1264219"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0C611D25-9A85-4F58-A155-61CE4443B28A}"/>
                </a:ext>
              </a:extLst>
            </p:cNvPr>
            <p:cNvSpPr/>
            <p:nvPr/>
          </p:nvSpPr>
          <p:spPr>
            <a:xfrm>
              <a:off x="3166294" y="2674689"/>
              <a:ext cx="1264219" cy="1754326"/>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18, 19  2025</a:t>
              </a: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 </a:t>
              </a:r>
              <a:r>
                <a:rPr lang="da-DK" sz="1200" b="1" dirty="0">
                  <a:solidFill>
                    <a:schemeClr val="bg1"/>
                  </a:solidFill>
                  <a:latin typeface="Bahnschrift" panose="020B0502040204020203" pitchFamily="34" charset="0"/>
                </a:rPr>
                <a:t>Kommunikation og formidling</a:t>
              </a:r>
            </a:p>
          </p:txBody>
        </p:sp>
        <p:sp>
          <p:nvSpPr>
            <p:cNvPr id="40" name="Ellipse 39">
              <a:extLst>
                <a:ext uri="{FF2B5EF4-FFF2-40B4-BE49-F238E27FC236}">
                  <a16:creationId xmlns:a16="http://schemas.microsoft.com/office/drawing/2014/main" id="{E37174CB-0CE1-4103-AF57-1F93E7608567}"/>
                </a:ext>
              </a:extLst>
            </p:cNvPr>
            <p:cNvSpPr/>
            <p:nvPr/>
          </p:nvSpPr>
          <p:spPr>
            <a:xfrm>
              <a:off x="3496492"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3</a:t>
              </a:r>
            </a:p>
          </p:txBody>
        </p:sp>
      </p:grpSp>
      <p:grpSp>
        <p:nvGrpSpPr>
          <p:cNvPr id="46" name="Gruppe 45">
            <a:extLst>
              <a:ext uri="{FF2B5EF4-FFF2-40B4-BE49-F238E27FC236}">
                <a16:creationId xmlns:a16="http://schemas.microsoft.com/office/drawing/2014/main" id="{10DFAB43-730A-4498-B74B-AD696392EADD}"/>
              </a:ext>
            </a:extLst>
          </p:cNvPr>
          <p:cNvGrpSpPr/>
          <p:nvPr/>
        </p:nvGrpSpPr>
        <p:grpSpPr>
          <a:xfrm>
            <a:off x="4521475" y="1764515"/>
            <a:ext cx="1299882" cy="3912775"/>
            <a:chOff x="4673982" y="1640942"/>
            <a:chExt cx="1299882" cy="3912775"/>
          </a:xfrm>
        </p:grpSpPr>
        <p:sp>
          <p:nvSpPr>
            <p:cNvPr id="30" name="Rektangel 29">
              <a:extLst>
                <a:ext uri="{FF2B5EF4-FFF2-40B4-BE49-F238E27FC236}">
                  <a16:creationId xmlns:a16="http://schemas.microsoft.com/office/drawing/2014/main" id="{4638E1AC-BACF-4D5B-ADDE-B9D4403AA7FA}"/>
                </a:ext>
              </a:extLst>
            </p:cNvPr>
            <p:cNvSpPr/>
            <p:nvPr/>
          </p:nvSpPr>
          <p:spPr>
            <a:xfrm>
              <a:off x="4675354" y="2531600"/>
              <a:ext cx="1298510"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6E548757-9C2D-40B8-A198-33B2E0A2D69C}"/>
                </a:ext>
              </a:extLst>
            </p:cNvPr>
            <p:cNvSpPr/>
            <p:nvPr/>
          </p:nvSpPr>
          <p:spPr>
            <a:xfrm>
              <a:off x="4673982" y="2674689"/>
              <a:ext cx="1298511" cy="2708434"/>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36 og 37, 2025</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Kommunikation </a:t>
              </a:r>
              <a:br>
                <a:rPr lang="da-DK" sz="12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i praksis </a:t>
              </a:r>
              <a:br>
                <a:rPr lang="da-DK" sz="1200" b="1" dirty="0">
                  <a:solidFill>
                    <a:schemeClr val="bg1"/>
                  </a:solidFill>
                  <a:latin typeface="Bahnschrift" panose="020B0502040204020203" pitchFamily="34" charset="0"/>
                </a:rPr>
              </a:br>
              <a:br>
                <a:rPr lang="da-DK" sz="1200" b="1"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herefter mulighed for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AU-eksamen</a:t>
              </a:r>
            </a:p>
          </p:txBody>
        </p:sp>
        <p:sp>
          <p:nvSpPr>
            <p:cNvPr id="41" name="Ellipse 40">
              <a:extLst>
                <a:ext uri="{FF2B5EF4-FFF2-40B4-BE49-F238E27FC236}">
                  <a16:creationId xmlns:a16="http://schemas.microsoft.com/office/drawing/2014/main" id="{D8942402-5042-4647-86C2-4BFB71BF8642}"/>
                </a:ext>
              </a:extLst>
            </p:cNvPr>
            <p:cNvSpPr/>
            <p:nvPr/>
          </p:nvSpPr>
          <p:spPr>
            <a:xfrm>
              <a:off x="5022698"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4</a:t>
              </a:r>
            </a:p>
          </p:txBody>
        </p:sp>
      </p:grpSp>
      <p:grpSp>
        <p:nvGrpSpPr>
          <p:cNvPr id="45" name="Gruppe 44">
            <a:extLst>
              <a:ext uri="{FF2B5EF4-FFF2-40B4-BE49-F238E27FC236}">
                <a16:creationId xmlns:a16="http://schemas.microsoft.com/office/drawing/2014/main" id="{0AB4E02D-0A49-423B-B89A-45FAC9B5E396}"/>
              </a:ext>
            </a:extLst>
          </p:cNvPr>
          <p:cNvGrpSpPr/>
          <p:nvPr/>
        </p:nvGrpSpPr>
        <p:grpSpPr>
          <a:xfrm>
            <a:off x="5933997" y="1764515"/>
            <a:ext cx="1298510" cy="3912775"/>
            <a:chOff x="6151518" y="1640942"/>
            <a:chExt cx="1298510" cy="3912775"/>
          </a:xfrm>
        </p:grpSpPr>
        <p:sp>
          <p:nvSpPr>
            <p:cNvPr id="31" name="Rektangel 30">
              <a:extLst>
                <a:ext uri="{FF2B5EF4-FFF2-40B4-BE49-F238E27FC236}">
                  <a16:creationId xmlns:a16="http://schemas.microsoft.com/office/drawing/2014/main" id="{D48C2A33-32CC-4ECA-83F4-0E5D71368998}"/>
                </a:ext>
              </a:extLst>
            </p:cNvPr>
            <p:cNvSpPr/>
            <p:nvPr/>
          </p:nvSpPr>
          <p:spPr>
            <a:xfrm>
              <a:off x="6151518" y="2531600"/>
              <a:ext cx="1298510"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FB4D328-9048-4489-8A28-4CCAAA369EE2}"/>
                </a:ext>
              </a:extLst>
            </p:cNvPr>
            <p:cNvSpPr/>
            <p:nvPr/>
          </p:nvSpPr>
          <p:spPr>
            <a:xfrm>
              <a:off x="6161866" y="2674689"/>
              <a:ext cx="1277814" cy="1969770"/>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46 og 47, 2025</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Innovation og kvalitet</a:t>
              </a:r>
            </a:p>
          </p:txBody>
        </p:sp>
        <p:sp>
          <p:nvSpPr>
            <p:cNvPr id="42" name="Ellipse 41">
              <a:extLst>
                <a:ext uri="{FF2B5EF4-FFF2-40B4-BE49-F238E27FC236}">
                  <a16:creationId xmlns:a16="http://schemas.microsoft.com/office/drawing/2014/main" id="{7FBDBEE4-D243-44AF-BE49-93345A32078F}"/>
                </a:ext>
              </a:extLst>
            </p:cNvPr>
            <p:cNvSpPr/>
            <p:nvPr/>
          </p:nvSpPr>
          <p:spPr>
            <a:xfrm>
              <a:off x="6498862"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5</a:t>
              </a:r>
            </a:p>
          </p:txBody>
        </p:sp>
      </p:grpSp>
      <p:grpSp>
        <p:nvGrpSpPr>
          <p:cNvPr id="44" name="Gruppe 43">
            <a:extLst>
              <a:ext uri="{FF2B5EF4-FFF2-40B4-BE49-F238E27FC236}">
                <a16:creationId xmlns:a16="http://schemas.microsoft.com/office/drawing/2014/main" id="{7DD24256-29D3-485C-A842-9DB64A7FB1CA}"/>
              </a:ext>
            </a:extLst>
          </p:cNvPr>
          <p:cNvGrpSpPr/>
          <p:nvPr/>
        </p:nvGrpSpPr>
        <p:grpSpPr>
          <a:xfrm>
            <a:off x="7338787" y="1764515"/>
            <a:ext cx="1298510" cy="3912775"/>
            <a:chOff x="7693497" y="1640942"/>
            <a:chExt cx="1298510" cy="3912775"/>
          </a:xfrm>
        </p:grpSpPr>
        <p:sp>
          <p:nvSpPr>
            <p:cNvPr id="32" name="Rektangel 31">
              <a:extLst>
                <a:ext uri="{FF2B5EF4-FFF2-40B4-BE49-F238E27FC236}">
                  <a16:creationId xmlns:a16="http://schemas.microsoft.com/office/drawing/2014/main" id="{79EEB1FE-EA61-4E4C-803F-00D34FDEFB89}"/>
                </a:ext>
              </a:extLst>
            </p:cNvPr>
            <p:cNvSpPr/>
            <p:nvPr/>
          </p:nvSpPr>
          <p:spPr>
            <a:xfrm>
              <a:off x="7693497" y="2531600"/>
              <a:ext cx="1298510"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AA1D8231-3B3F-441A-A80A-5B879E1254A4}"/>
                </a:ext>
              </a:extLst>
            </p:cNvPr>
            <p:cNvSpPr/>
            <p:nvPr/>
          </p:nvSpPr>
          <p:spPr>
            <a:xfrm>
              <a:off x="7693497" y="2674689"/>
              <a:ext cx="1279602" cy="2708434"/>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3 uger</a:t>
              </a:r>
            </a:p>
            <a:p>
              <a:pPr algn="ctr">
                <a:buClr>
                  <a:schemeClr val="bg1"/>
                </a:buClr>
              </a:pP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lgn="ctr">
                <a:buClr>
                  <a:schemeClr val="bg1"/>
                </a:buClr>
              </a:pPr>
              <a:r>
                <a:rPr lang="da-DK" sz="1400" b="1" dirty="0">
                  <a:solidFill>
                    <a:schemeClr val="bg1"/>
                  </a:solidFill>
                  <a:latin typeface="Bahnschrift" panose="020B0502040204020203" pitchFamily="34" charset="0"/>
                </a:rPr>
                <a:t>uge 4,5 og 6, 2026</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Samarbejde </a:t>
              </a:r>
              <a:br>
                <a:rPr lang="da-DK" sz="12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og fagprøve </a:t>
              </a:r>
              <a:br>
                <a:rPr lang="da-DK" sz="1200" b="1" dirty="0">
                  <a:solidFill>
                    <a:schemeClr val="bg1"/>
                  </a:solidFill>
                  <a:latin typeface="Bahnschrift" panose="020B0502040204020203" pitchFamily="34" charset="0"/>
                </a:rPr>
              </a:br>
              <a:br>
                <a:rPr lang="da-DK" sz="1200" b="1"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herefter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AU-eksamen i projektledelse</a:t>
              </a:r>
            </a:p>
          </p:txBody>
        </p:sp>
        <p:sp>
          <p:nvSpPr>
            <p:cNvPr id="43" name="Ellipse 42">
              <a:extLst>
                <a:ext uri="{FF2B5EF4-FFF2-40B4-BE49-F238E27FC236}">
                  <a16:creationId xmlns:a16="http://schemas.microsoft.com/office/drawing/2014/main" id="{79324BE4-D43A-49F6-A8FD-8658197BB3B0}"/>
                </a:ext>
              </a:extLst>
            </p:cNvPr>
            <p:cNvSpPr/>
            <p:nvPr/>
          </p:nvSpPr>
          <p:spPr>
            <a:xfrm>
              <a:off x="8040841"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6</a:t>
              </a:r>
            </a:p>
          </p:txBody>
        </p:sp>
      </p:grpSp>
      <p:pic>
        <p:nvPicPr>
          <p:cNvPr id="36" name="Billede 35">
            <a:extLst>
              <a:ext uri="{FF2B5EF4-FFF2-40B4-BE49-F238E27FC236}">
                <a16:creationId xmlns:a16="http://schemas.microsoft.com/office/drawing/2014/main" id="{02A57E74-79E6-4B16-BCE2-BF60EEAAC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8082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034564C-40FF-40DE-A960-053F835BC902}"/>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07320" y="593697"/>
            <a:ext cx="7886700" cy="621116"/>
          </a:xfrm>
        </p:spPr>
        <p:txBody>
          <a:bodyPr>
            <a:normAutofit/>
          </a:bodyPr>
          <a:lstStyle/>
          <a:p>
            <a:pPr algn="l"/>
            <a:r>
              <a:rPr lang="da-DK" sz="3200" b="1" dirty="0">
                <a:solidFill>
                  <a:srgbClr val="CF598C"/>
                </a:solidFill>
                <a:latin typeface="Bahnschrift" panose="020B0502040204020203" pitchFamily="34" charset="0"/>
              </a:rPr>
              <a:t>D</a:t>
            </a:r>
            <a:r>
              <a:rPr lang="da-DK" sz="3200" b="1" dirty="0">
                <a:solidFill>
                  <a:srgbClr val="ECC562"/>
                </a:solidFill>
                <a:latin typeface="Bahnschrift" panose="020B0502040204020203" pitchFamily="34" charset="0"/>
              </a:rPr>
              <a:t>I</a:t>
            </a:r>
            <a:r>
              <a:rPr lang="da-DK" sz="3200" b="1" dirty="0">
                <a:solidFill>
                  <a:srgbClr val="66C8A0"/>
                </a:solidFill>
                <a:latin typeface="Bahnschrift" panose="020B0502040204020203" pitchFamily="34" charset="0"/>
              </a:rPr>
              <a:t>S</a:t>
            </a:r>
            <a:r>
              <a:rPr lang="da-DK" sz="3200" b="1" dirty="0">
                <a:solidFill>
                  <a:srgbClr val="88A3DE"/>
                </a:solidFill>
                <a:latin typeface="Bahnschrift" panose="020B0502040204020203" pitchFamily="34" charset="0"/>
              </a:rPr>
              <a:t>C</a:t>
            </a:r>
            <a:r>
              <a:rPr lang="da-DK" sz="3200" b="1" dirty="0">
                <a:solidFill>
                  <a:schemeClr val="bg1"/>
                </a:solidFill>
                <a:latin typeface="Bahnschrift" panose="020B0502040204020203" pitchFamily="34" charset="0"/>
              </a:rPr>
              <a:t>-</a:t>
            </a:r>
            <a:r>
              <a:rPr lang="da-DK" sz="3200" dirty="0">
                <a:solidFill>
                  <a:schemeClr val="bg1"/>
                </a:solidFill>
                <a:latin typeface="Bahnschrift" panose="020B0502040204020203" pitchFamily="34" charset="0"/>
              </a:rPr>
              <a:t>profiler</a:t>
            </a:r>
          </a:p>
        </p:txBody>
      </p:sp>
      <p:sp>
        <p:nvSpPr>
          <p:cNvPr id="3" name="Pladsholder til indhold 2"/>
          <p:cNvSpPr>
            <a:spLocks noGrp="1"/>
          </p:cNvSpPr>
          <p:nvPr>
            <p:ph idx="1"/>
          </p:nvPr>
        </p:nvSpPr>
        <p:spPr>
          <a:xfrm>
            <a:off x="786204" y="1646516"/>
            <a:ext cx="7596493" cy="4309667"/>
          </a:xfrm>
          <a:noFill/>
          <a:ln>
            <a:noFill/>
          </a:ln>
        </p:spPr>
        <p:txBody>
          <a:bodyPr>
            <a:normAutofit/>
          </a:bodyPr>
          <a:lstStyle/>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Underviser er Certificeret i Extended DISC (</a:t>
            </a:r>
            <a:r>
              <a:rPr lang="da-DK" sz="1700" dirty="0" err="1">
                <a:solidFill>
                  <a:schemeClr val="bg1"/>
                </a:solidFill>
                <a:latin typeface="Bahnschrift" panose="020B0502040204020203" pitchFamily="34" charset="0"/>
              </a:rPr>
              <a:t>FinxS</a:t>
            </a:r>
            <a:r>
              <a:rPr lang="da-DK" sz="17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På første skoleophold laver vi en discprofil på eleven. </a:t>
            </a:r>
            <a:br>
              <a:rPr lang="da-DK" sz="1700" dirty="0">
                <a:solidFill>
                  <a:schemeClr val="bg1"/>
                </a:solidFill>
                <a:latin typeface="Bahnschrift" panose="020B0502040204020203" pitchFamily="34" charset="0"/>
              </a:rPr>
            </a:br>
            <a:r>
              <a:rPr lang="da-DK" sz="1700" dirty="0">
                <a:solidFill>
                  <a:schemeClr val="bg1"/>
                </a:solidFill>
                <a:latin typeface="Bahnschrift" panose="020B0502040204020203" pitchFamily="34" charset="0"/>
              </a:rPr>
              <a:t>Eleverne får forståelse af de forskellige mennesketyper og hvorfor de agerer som de gør.</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Eleverne kommer til at lære at bruge DISC i forhold til gruppearbejde og dens sammensætning.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Vi gør opmærksom på at DISC-profilen er elevens personlige eje.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Det er derfor elevens beslutning at fremvise den.</a:t>
            </a:r>
            <a:br>
              <a:rPr lang="da-DK" sz="1700" dirty="0">
                <a:solidFill>
                  <a:schemeClr val="bg1"/>
                </a:solidFill>
                <a:latin typeface="Bahnschrift" panose="020B0502040204020203" pitchFamily="34" charset="0"/>
              </a:rPr>
            </a:b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Kr. 230 pr. DISC-profil</a:t>
            </a:r>
            <a:endParaRPr lang="da-DK" dirty="0"/>
          </a:p>
          <a:p>
            <a:endParaRPr lang="da-DK" dirty="0"/>
          </a:p>
          <a:p>
            <a:endParaRPr lang="da-DK" dirty="0"/>
          </a:p>
          <a:p>
            <a:endParaRPr lang="da-DK" dirty="0"/>
          </a:p>
        </p:txBody>
      </p:sp>
      <p:pic>
        <p:nvPicPr>
          <p:cNvPr id="7" name="Grafik 6" descr="Mål">
            <a:extLst>
              <a:ext uri="{FF2B5EF4-FFF2-40B4-BE49-F238E27FC236}">
                <a16:creationId xmlns:a16="http://schemas.microsoft.com/office/drawing/2014/main" id="{E8239E54-EDD6-469D-A2BF-653490D300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204" y="611397"/>
            <a:ext cx="621116" cy="621116"/>
          </a:xfrm>
          <a:prstGeom prst="rect">
            <a:avLst/>
          </a:prstGeom>
        </p:spPr>
      </p:pic>
      <p:pic>
        <p:nvPicPr>
          <p:cNvPr id="9" name="Billede 8">
            <a:extLst>
              <a:ext uri="{FF2B5EF4-FFF2-40B4-BE49-F238E27FC236}">
                <a16:creationId xmlns:a16="http://schemas.microsoft.com/office/drawing/2014/main" id="{6C1B514B-EC66-469D-97DA-91A39FD9E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5168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412F4D3-6A29-4FEA-80E9-4BAA752144E5}"/>
              </a:ext>
            </a:extLst>
          </p:cNvPr>
          <p:cNvSpPr/>
          <p:nvPr/>
        </p:nvSpPr>
        <p:spPr>
          <a:xfrm>
            <a:off x="0" y="0"/>
            <a:ext cx="9144000" cy="114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291905" y="1104406"/>
            <a:ext cx="2483664" cy="429527"/>
          </a:xfrm>
        </p:spPr>
        <p:txBody>
          <a:bodyPr>
            <a:normAutofit fontScale="90000"/>
          </a:bodyPr>
          <a:lstStyle/>
          <a:p>
            <a:pPr algn="l"/>
            <a:r>
              <a:rPr lang="da-DK" sz="3200" dirty="0">
                <a:solidFill>
                  <a:srgbClr val="4B355D"/>
                </a:solidFill>
                <a:latin typeface="Bahnschrift" panose="020B0502040204020203" pitchFamily="34" charset="0"/>
              </a:rPr>
              <a:t>Fagprøve</a:t>
            </a:r>
          </a:p>
        </p:txBody>
      </p:sp>
      <p:sp>
        <p:nvSpPr>
          <p:cNvPr id="3" name="Pladsholder til indhold 2"/>
          <p:cNvSpPr>
            <a:spLocks noGrp="1"/>
          </p:cNvSpPr>
          <p:nvPr>
            <p:ph idx="1"/>
          </p:nvPr>
        </p:nvSpPr>
        <p:spPr>
          <a:xfrm>
            <a:off x="628650" y="1963025"/>
            <a:ext cx="7886700" cy="3607266"/>
          </a:xfrm>
          <a:noFill/>
          <a:ln>
            <a:noFill/>
          </a:ln>
        </p:spPr>
        <p:txBody>
          <a:bodyPr>
            <a:normAutofit/>
          </a:bodyPr>
          <a:lstStyle/>
          <a:p>
            <a:pPr>
              <a:buFont typeface="Arial" panose="020B0604020202020204" pitchFamily="34" charset="0"/>
              <a:buChar char="•"/>
            </a:pPr>
            <a:r>
              <a:rPr lang="da-DK" sz="1800" dirty="0">
                <a:solidFill>
                  <a:srgbClr val="4B355D"/>
                </a:solidFill>
                <a:latin typeface="Bahnschrift" panose="020B0502040204020203" pitchFamily="34" charset="0"/>
              </a:rPr>
              <a:t>Når vi skal lave undersøgelser og skriver større opgaver, er det vigtigt at kunne indsamle forskellige informationer til at belyse emnet.</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Samtidig er det af stor betydning, at vi kan vurdere kilderne, hvor vi får vores informationer fra og ikke mindst er det i vores daglige arbejde vigtigt at kunne strukturere de indsamlede data.</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Til fagprøven er det meget vigtigt at kunne mestre ovennævnte punkter, da det giver en god struktur og et sagligt indhold på en overskuelig måde.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Ny ordning - 1 uge til fagprøve </a:t>
            </a:r>
            <a:r>
              <a:rPr lang="da-DK" sz="1300" dirty="0">
                <a:solidFill>
                  <a:srgbClr val="4B355D"/>
                </a:solidFill>
                <a:latin typeface="Bahnschrift" panose="020B0502040204020203" pitchFamily="34" charset="0"/>
              </a:rPr>
              <a:t>(4 skrivedage + 1 eksamensdag)</a:t>
            </a:r>
          </a:p>
          <a:p>
            <a:pPr lvl="1"/>
            <a:endParaRPr lang="da-DK" sz="1300" dirty="0"/>
          </a:p>
          <a:p>
            <a:endParaRPr lang="da-DK" dirty="0"/>
          </a:p>
          <a:p>
            <a:endParaRPr lang="da-DK" dirty="0"/>
          </a:p>
        </p:txBody>
      </p:sp>
      <p:pic>
        <p:nvPicPr>
          <p:cNvPr id="9" name="Grafik 8" descr="Dokument">
            <a:extLst>
              <a:ext uri="{FF2B5EF4-FFF2-40B4-BE49-F238E27FC236}">
                <a16:creationId xmlns:a16="http://schemas.microsoft.com/office/drawing/2014/main" id="{85E2396D-D4F7-42C6-9F63-35C50FCF68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209" y="943238"/>
            <a:ext cx="590696" cy="590696"/>
          </a:xfrm>
          <a:prstGeom prst="rect">
            <a:avLst/>
          </a:prstGeom>
        </p:spPr>
      </p:pic>
      <p:sp>
        <p:nvSpPr>
          <p:cNvPr id="7" name="Rektangel 6">
            <a:extLst>
              <a:ext uri="{FF2B5EF4-FFF2-40B4-BE49-F238E27FC236}">
                <a16:creationId xmlns:a16="http://schemas.microsoft.com/office/drawing/2014/main" id="{1E85556F-FE45-4750-9906-E120B52A719F}"/>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DF6914F6-A525-483C-AEE3-48EEFF65D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78305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96C264E-9A7E-4B1A-8928-65C9BBB463B0}"/>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705C8492-30C0-4424-AE68-745CA84E37FE}"/>
              </a:ext>
            </a:extLst>
          </p:cNvPr>
          <p:cNvSpPr>
            <a:spLocks noGrp="1"/>
          </p:cNvSpPr>
          <p:nvPr>
            <p:ph type="ctrTitle"/>
          </p:nvPr>
        </p:nvSpPr>
        <p:spPr>
          <a:xfrm>
            <a:off x="1652631" y="1113668"/>
            <a:ext cx="7886700" cy="668847"/>
          </a:xfrm>
        </p:spPr>
        <p:txBody>
          <a:bodyPr>
            <a:normAutofit/>
          </a:bodyPr>
          <a:lstStyle/>
          <a:p>
            <a:pPr algn="l"/>
            <a:r>
              <a:rPr lang="da-DK" sz="3200" dirty="0">
                <a:solidFill>
                  <a:schemeClr val="bg1"/>
                </a:solidFill>
                <a:latin typeface="Bahnschrift" panose="020B0502040204020203" pitchFamily="34" charset="0"/>
              </a:rPr>
              <a:t>Uddannelsesbevis	</a:t>
            </a:r>
          </a:p>
        </p:txBody>
      </p:sp>
      <p:sp>
        <p:nvSpPr>
          <p:cNvPr id="4" name="Pladsholder til indhold 3">
            <a:extLst>
              <a:ext uri="{FF2B5EF4-FFF2-40B4-BE49-F238E27FC236}">
                <a16:creationId xmlns:a16="http://schemas.microsoft.com/office/drawing/2014/main" id="{6D0FBF58-BE66-4366-B813-8C109BE5C4D1}"/>
              </a:ext>
            </a:extLst>
          </p:cNvPr>
          <p:cNvSpPr>
            <a:spLocks noGrp="1"/>
          </p:cNvSpPr>
          <p:nvPr>
            <p:ph idx="1"/>
          </p:nvPr>
        </p:nvSpPr>
        <p:spPr>
          <a:xfrm>
            <a:off x="1363211" y="2666402"/>
            <a:ext cx="6417578" cy="1936022"/>
          </a:xfrm>
        </p:spPr>
        <p:txBody>
          <a:bodyPr/>
          <a:lstStyle/>
          <a:p>
            <a:pPr>
              <a:buClr>
                <a:schemeClr val="bg1"/>
              </a:buClr>
              <a:buFont typeface="Arial" panose="020B0604020202020204" pitchFamily="34" charset="0"/>
              <a:buChar char="•"/>
            </a:pPr>
            <a:r>
              <a:rPr lang="da-DK" dirty="0">
                <a:solidFill>
                  <a:schemeClr val="bg1"/>
                </a:solidFill>
                <a:latin typeface="Bahnschrift" panose="020B0502040204020203" pitchFamily="34" charset="0"/>
              </a:rPr>
              <a:t>Fremsendes via digital post, i dagene efter eleven er udlært. </a:t>
            </a:r>
          </a:p>
          <a:p>
            <a:pPr>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dirty="0">
                <a:solidFill>
                  <a:schemeClr val="bg1"/>
                </a:solidFill>
                <a:latin typeface="Bahnschrift" panose="020B0502040204020203" pitchFamily="34" charset="0"/>
              </a:rPr>
              <a:t> Eleven modtager ikke uddannelsesbeviset når fagprøveeksamen er gennemført. </a:t>
            </a:r>
          </a:p>
        </p:txBody>
      </p:sp>
      <p:pic>
        <p:nvPicPr>
          <p:cNvPr id="7" name="Grafik 6" descr="Eksamensbevis">
            <a:extLst>
              <a:ext uri="{FF2B5EF4-FFF2-40B4-BE49-F238E27FC236}">
                <a16:creationId xmlns:a16="http://schemas.microsoft.com/office/drawing/2014/main" id="{A76BCEF1-055A-45F4-97B4-16225991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71" y="1112531"/>
            <a:ext cx="792760" cy="792760"/>
          </a:xfrm>
          <a:prstGeom prst="rect">
            <a:avLst/>
          </a:prstGeom>
        </p:spPr>
      </p:pic>
      <p:pic>
        <p:nvPicPr>
          <p:cNvPr id="9" name="Billede 8">
            <a:extLst>
              <a:ext uri="{FF2B5EF4-FFF2-40B4-BE49-F238E27FC236}">
                <a16:creationId xmlns:a16="http://schemas.microsoft.com/office/drawing/2014/main" id="{EABA1303-08AC-459D-A141-72E1216F70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57990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20F4621-0CA5-4EB0-A175-32BE4D4C1D52}"/>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560804" y="831175"/>
            <a:ext cx="7886700" cy="475028"/>
          </a:xfrm>
        </p:spPr>
        <p:txBody>
          <a:bodyPr>
            <a:normAutofit fontScale="90000"/>
          </a:bodyPr>
          <a:lstStyle/>
          <a:p>
            <a:r>
              <a:rPr lang="da-DK" sz="3200" dirty="0">
                <a:latin typeface="Bahnschrift" panose="020B0502040204020203" pitchFamily="34" charset="0"/>
              </a:rPr>
              <a:t>Grundbøger til bundne fag</a:t>
            </a:r>
            <a:endParaRPr lang="da-DK" sz="1300" dirty="0">
              <a:latin typeface="Bahnschrift" panose="020B0502040204020203" pitchFamily="34" charset="0"/>
            </a:endParaRPr>
          </a:p>
        </p:txBody>
      </p:sp>
      <p:sp>
        <p:nvSpPr>
          <p:cNvPr id="12" name="Rektangel 11">
            <a:extLst>
              <a:ext uri="{FF2B5EF4-FFF2-40B4-BE49-F238E27FC236}">
                <a16:creationId xmlns:a16="http://schemas.microsoft.com/office/drawing/2014/main" id="{E7F12072-9723-4CD6-AE3A-BA8FDF11E378}"/>
              </a:ext>
            </a:extLst>
          </p:cNvPr>
          <p:cNvSpPr/>
          <p:nvPr/>
        </p:nvSpPr>
        <p:spPr>
          <a:xfrm>
            <a:off x="1261689" y="5650409"/>
            <a:ext cx="7578979" cy="338554"/>
          </a:xfrm>
          <a:prstGeom prst="rect">
            <a:avLst/>
          </a:prstGeom>
        </p:spPr>
        <p:txBody>
          <a:bodyPr wrap="square">
            <a:spAutoFit/>
          </a:bodyPr>
          <a:lstStyle/>
          <a:p>
            <a:r>
              <a:rPr lang="da-DK" sz="1600" dirty="0">
                <a:solidFill>
                  <a:schemeClr val="bg1"/>
                </a:solidFill>
                <a:latin typeface="Bahnschrift" panose="020B0502040204020203" pitchFamily="34" charset="0"/>
              </a:rPr>
              <a:t>https://shop.f94.dk/vare-kategori/forlaget94/offentlig-administration/</a:t>
            </a:r>
            <a:endParaRPr lang="da-DK" sz="1600" dirty="0">
              <a:solidFill>
                <a:schemeClr val="bg1"/>
              </a:solidFill>
            </a:endParaRPr>
          </a:p>
        </p:txBody>
      </p:sp>
      <p:pic>
        <p:nvPicPr>
          <p:cNvPr id="14" name="Grafik 13" descr="Bøger">
            <a:extLst>
              <a:ext uri="{FF2B5EF4-FFF2-40B4-BE49-F238E27FC236}">
                <a16:creationId xmlns:a16="http://schemas.microsoft.com/office/drawing/2014/main" id="{8511722E-1AC9-47AC-990E-FEE084423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715" y="724201"/>
            <a:ext cx="688977" cy="688977"/>
          </a:xfrm>
          <a:prstGeom prst="rect">
            <a:avLst/>
          </a:prstGeom>
        </p:spPr>
      </p:pic>
      <p:pic>
        <p:nvPicPr>
          <p:cNvPr id="16" name="Grafik 15" descr="Link">
            <a:extLst>
              <a:ext uri="{FF2B5EF4-FFF2-40B4-BE49-F238E27FC236}">
                <a16:creationId xmlns:a16="http://schemas.microsoft.com/office/drawing/2014/main" id="{473DEDAD-9160-4670-9F7D-EB76497890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138" y="5650409"/>
            <a:ext cx="369332" cy="369332"/>
          </a:xfrm>
          <a:prstGeom prst="rect">
            <a:avLst/>
          </a:prstGeom>
        </p:spPr>
      </p:pic>
      <p:pic>
        <p:nvPicPr>
          <p:cNvPr id="15" name="Billede 14">
            <a:extLst>
              <a:ext uri="{FF2B5EF4-FFF2-40B4-BE49-F238E27FC236}">
                <a16:creationId xmlns:a16="http://schemas.microsoft.com/office/drawing/2014/main" id="{7D422DDC-9A6A-4E6E-9569-D7FE8FEA91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3" name="Billede 2">
            <a:extLst>
              <a:ext uri="{FF2B5EF4-FFF2-40B4-BE49-F238E27FC236}">
                <a16:creationId xmlns:a16="http://schemas.microsoft.com/office/drawing/2014/main" id="{9CBA94A7-4F61-431B-9E8D-291A459FCE13}"/>
              </a:ext>
            </a:extLst>
          </p:cNvPr>
          <p:cNvPicPr>
            <a:picLocks noChangeAspect="1"/>
          </p:cNvPicPr>
          <p:nvPr/>
        </p:nvPicPr>
        <p:blipFill>
          <a:blip r:embed="rId7"/>
          <a:stretch>
            <a:fillRect/>
          </a:stretch>
        </p:blipFill>
        <p:spPr>
          <a:xfrm>
            <a:off x="874138" y="1833411"/>
            <a:ext cx="2277384" cy="3215667"/>
          </a:xfrm>
          <a:prstGeom prst="rect">
            <a:avLst/>
          </a:prstGeom>
        </p:spPr>
      </p:pic>
      <p:pic>
        <p:nvPicPr>
          <p:cNvPr id="4" name="Billede 3">
            <a:extLst>
              <a:ext uri="{FF2B5EF4-FFF2-40B4-BE49-F238E27FC236}">
                <a16:creationId xmlns:a16="http://schemas.microsoft.com/office/drawing/2014/main" id="{86DBBC6A-61B4-4C11-A39B-3C62CC006BB2}"/>
              </a:ext>
            </a:extLst>
          </p:cNvPr>
          <p:cNvPicPr>
            <a:picLocks noChangeAspect="1"/>
          </p:cNvPicPr>
          <p:nvPr/>
        </p:nvPicPr>
        <p:blipFill>
          <a:blip r:embed="rId8"/>
          <a:stretch>
            <a:fillRect/>
          </a:stretch>
        </p:blipFill>
        <p:spPr>
          <a:xfrm>
            <a:off x="3359519" y="1821166"/>
            <a:ext cx="2277385" cy="3215668"/>
          </a:xfrm>
          <a:prstGeom prst="rect">
            <a:avLst/>
          </a:prstGeom>
        </p:spPr>
      </p:pic>
      <p:pic>
        <p:nvPicPr>
          <p:cNvPr id="5" name="Billede 4">
            <a:extLst>
              <a:ext uri="{FF2B5EF4-FFF2-40B4-BE49-F238E27FC236}">
                <a16:creationId xmlns:a16="http://schemas.microsoft.com/office/drawing/2014/main" id="{3CD91820-5BC5-4307-8997-FA0B59B6D50F}"/>
              </a:ext>
            </a:extLst>
          </p:cNvPr>
          <p:cNvPicPr>
            <a:picLocks noChangeAspect="1"/>
          </p:cNvPicPr>
          <p:nvPr/>
        </p:nvPicPr>
        <p:blipFill>
          <a:blip r:embed="rId9"/>
          <a:stretch>
            <a:fillRect/>
          </a:stretch>
        </p:blipFill>
        <p:spPr>
          <a:xfrm>
            <a:off x="5879676" y="1820190"/>
            <a:ext cx="2277384" cy="3216644"/>
          </a:xfrm>
          <a:prstGeom prst="rect">
            <a:avLst/>
          </a:prstGeom>
        </p:spPr>
      </p:pic>
    </p:spTree>
    <p:extLst>
      <p:ext uri="{BB962C8B-B14F-4D97-AF65-F5344CB8AC3E}">
        <p14:creationId xmlns:p14="http://schemas.microsoft.com/office/powerpoint/2010/main" val="186885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B98960-C285-4F8D-A98F-424A411F0C63}"/>
              </a:ext>
            </a:extLst>
          </p:cNvPr>
          <p:cNvSpPr/>
          <p:nvPr/>
        </p:nvSpPr>
        <p:spPr>
          <a:xfrm>
            <a:off x="0" y="0"/>
            <a:ext cx="9144000" cy="130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257300" y="900138"/>
            <a:ext cx="7886700" cy="521999"/>
          </a:xfrm>
        </p:spPr>
        <p:txBody>
          <a:bodyPr>
            <a:noAutofit/>
          </a:bodyPr>
          <a:lstStyle/>
          <a:p>
            <a:pPr algn="l"/>
            <a:br>
              <a:rPr lang="da-DK" sz="3200" dirty="0">
                <a:solidFill>
                  <a:schemeClr val="bg1"/>
                </a:solidFill>
                <a:latin typeface="Bahnschrift" panose="020B0502040204020203" pitchFamily="34" charset="0"/>
              </a:rPr>
            </a:br>
            <a:r>
              <a:rPr lang="da-DK" sz="3000" dirty="0">
                <a:solidFill>
                  <a:srgbClr val="4B355D"/>
                </a:solidFill>
                <a:latin typeface="Bahnschrift" panose="020B0502040204020203" pitchFamily="34" charset="0"/>
              </a:rPr>
              <a:t>Undervisningsmaterialer</a:t>
            </a:r>
          </a:p>
        </p:txBody>
      </p:sp>
      <p:sp>
        <p:nvSpPr>
          <p:cNvPr id="4" name="Pladsholder til indhold 3"/>
          <p:cNvSpPr>
            <a:spLocks noGrp="1"/>
          </p:cNvSpPr>
          <p:nvPr>
            <p:ph idx="1"/>
          </p:nvPr>
        </p:nvSpPr>
        <p:spPr>
          <a:xfrm>
            <a:off x="987672" y="1867021"/>
            <a:ext cx="7168655" cy="3817538"/>
          </a:xfrm>
        </p:spPr>
        <p:txBody>
          <a:bodyPr>
            <a:normAutofit/>
          </a:bodyPr>
          <a:lstStyle/>
          <a:p>
            <a:pPr marL="0" indent="0">
              <a:buNone/>
            </a:pPr>
            <a:r>
              <a:rPr lang="da-DK" sz="2000" b="1" u="sng" dirty="0">
                <a:solidFill>
                  <a:srgbClr val="4B355D"/>
                </a:solidFill>
                <a:latin typeface="Bahnschrift" panose="020B0502040204020203" pitchFamily="34" charset="0"/>
              </a:rPr>
              <a:t>Eleverne skal selv anskaffe bøgerne – skal købes på én gang</a:t>
            </a:r>
            <a:br>
              <a:rPr lang="da-DK" sz="2000" b="1" u="sng" dirty="0">
                <a:solidFill>
                  <a:srgbClr val="A187B7"/>
                </a:solidFill>
                <a:latin typeface="Bahnschrift" panose="020B0502040204020203" pitchFamily="34" charset="0"/>
              </a:rPr>
            </a:br>
            <a:br>
              <a:rPr lang="da-DK" sz="1800" b="1" u="sng" dirty="0">
                <a:solidFill>
                  <a:srgbClr val="92D050"/>
                </a:solidFill>
                <a:latin typeface="Bahnschrift" panose="020B0502040204020203" pitchFamily="34" charset="0"/>
              </a:rPr>
            </a:br>
            <a:br>
              <a:rPr lang="da-DK" sz="1800" b="1" u="sng" dirty="0">
                <a:solidFill>
                  <a:srgbClr val="92D050"/>
                </a:solidFill>
                <a:latin typeface="Bahnschrift" panose="020B0502040204020203" pitchFamily="34" charset="0"/>
              </a:rPr>
            </a:br>
            <a:r>
              <a:rPr lang="da-DK" sz="1800" dirty="0">
                <a:solidFill>
                  <a:srgbClr val="4B355D"/>
                </a:solidFill>
                <a:latin typeface="Bahnschrift" panose="020B0502040204020203" pitchFamily="34" charset="0"/>
              </a:rPr>
              <a:t>Bøger købes hos </a:t>
            </a:r>
            <a:r>
              <a:rPr lang="da-DK" sz="1800" dirty="0">
                <a:solidFill>
                  <a:srgbClr val="4B355D"/>
                </a:solidFill>
                <a:latin typeface="Bahnschrift" panose="020B0502040204020203" pitchFamily="34" charset="0"/>
                <a:hlinkClick r:id="rId2">
                  <a:extLst>
                    <a:ext uri="{A12FA001-AC4F-418D-AE19-62706E023703}">
                      <ahyp:hlinkClr xmlns:ahyp="http://schemas.microsoft.com/office/drawing/2018/hyperlinkcolor" val="tx"/>
                    </a:ext>
                  </a:extLst>
                </a:hlinkClick>
              </a:rPr>
              <a:t>www.forlaget94.dk</a:t>
            </a:r>
            <a:endParaRPr lang="da-DK" sz="1800" dirty="0">
              <a:solidFill>
                <a:srgbClr val="4B355D"/>
              </a:solidFill>
              <a:latin typeface="Bahnschrift" panose="020B0502040204020203" pitchFamily="34" charset="0"/>
            </a:endParaRP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Grundbog: </a:t>
            </a:r>
            <a:r>
              <a:rPr lang="da-DK" b="1" dirty="0">
                <a:solidFill>
                  <a:srgbClr val="92D050"/>
                </a:solidFill>
                <a:latin typeface="Bahnschrift" panose="020B0502040204020203" pitchFamily="34" charset="0"/>
              </a:rPr>
              <a:t>Min arbejdsplads i det offentlige 1</a:t>
            </a:r>
            <a:r>
              <a:rPr lang="da-DK" b="1" dirty="0">
                <a:solidFill>
                  <a:srgbClr val="4B355D"/>
                </a:solidFill>
                <a:latin typeface="Bahnschrift" panose="020B0502040204020203" pitchFamily="34" charset="0"/>
              </a:rPr>
              <a:t> - kr. 411,25</a:t>
            </a: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Grundbog: </a:t>
            </a:r>
            <a:r>
              <a:rPr lang="da-DK" b="1" dirty="0">
                <a:solidFill>
                  <a:schemeClr val="accent1"/>
                </a:solidFill>
                <a:latin typeface="Bahnschrift" panose="020B0502040204020203" pitchFamily="34" charset="0"/>
              </a:rPr>
              <a:t>Min arbejdsplads i det offentlige 2</a:t>
            </a:r>
            <a:r>
              <a:rPr lang="da-DK" b="1" dirty="0">
                <a:solidFill>
                  <a:srgbClr val="4B355D"/>
                </a:solidFill>
                <a:latin typeface="Bahnschrift" panose="020B0502040204020203" pitchFamily="34" charset="0"/>
              </a:rPr>
              <a:t> - kr. 411,25</a:t>
            </a: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Grundbog: </a:t>
            </a:r>
            <a:r>
              <a:rPr lang="da-DK" b="1" dirty="0">
                <a:solidFill>
                  <a:schemeClr val="accent2"/>
                </a:solidFill>
                <a:latin typeface="Bahnschrift" panose="020B0502040204020203" pitchFamily="34" charset="0"/>
              </a:rPr>
              <a:t>Min arbejdsplads i det offentlige 3</a:t>
            </a:r>
            <a:r>
              <a:rPr lang="da-DK" b="1" dirty="0">
                <a:solidFill>
                  <a:srgbClr val="4B355D"/>
                </a:solidFill>
                <a:latin typeface="Bahnschrift" panose="020B0502040204020203" pitchFamily="34" charset="0"/>
              </a:rPr>
              <a:t> - kr. 411,25</a:t>
            </a: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https://shop.f94.dk/vare-kategori/forlaget94/offentlig-administration/</a:t>
            </a:r>
          </a:p>
          <a:p>
            <a:pPr lvl="2">
              <a:buFont typeface="Arial" panose="020B0604020202020204" pitchFamily="34" charset="0"/>
              <a:buChar char="•"/>
            </a:pPr>
            <a:endParaRPr lang="da-DK" b="1" dirty="0">
              <a:solidFill>
                <a:srgbClr val="4B355D"/>
              </a:solidFill>
              <a:latin typeface="Bahnschrift" panose="020B0502040204020203" pitchFamily="34" charset="0"/>
            </a:endParaRPr>
          </a:p>
          <a:p>
            <a:pPr marL="0" indent="0">
              <a:buNone/>
            </a:pPr>
            <a:r>
              <a:rPr lang="da-DK" sz="1800" dirty="0">
                <a:solidFill>
                  <a:srgbClr val="4B355D"/>
                </a:solidFill>
                <a:latin typeface="Bahnschrift" panose="020B0502040204020203" pitchFamily="34" charset="0"/>
              </a:rPr>
              <a:t>Undervisningsplatform: </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500" dirty="0">
                <a:solidFill>
                  <a:srgbClr val="4B355D"/>
                </a:solidFill>
                <a:latin typeface="Bahnschrift" panose="020B0502040204020203" pitchFamily="34" charset="0"/>
              </a:rPr>
              <a:t>Alt undervisningsmateriale bliver tilgængelig på: </a:t>
            </a:r>
            <a:r>
              <a:rPr lang="da-DK" sz="1500" b="1" dirty="0">
                <a:solidFill>
                  <a:srgbClr val="4B355D"/>
                </a:solidFill>
                <a:latin typeface="Bahnschrift" panose="020B0502040204020203" pitchFamily="34" charset="0"/>
              </a:rPr>
              <a:t>Moodle.Rybners.dk</a:t>
            </a:r>
            <a:r>
              <a:rPr lang="da-DK" sz="1500" dirty="0">
                <a:solidFill>
                  <a:srgbClr val="4B355D"/>
                </a:solidFill>
                <a:latin typeface="Bahnschrift" panose="020B0502040204020203" pitchFamily="34" charset="0"/>
              </a:rPr>
              <a:t> </a:t>
            </a:r>
            <a:br>
              <a:rPr lang="da-DK" sz="1500" dirty="0">
                <a:solidFill>
                  <a:srgbClr val="4B355D"/>
                </a:solidFill>
                <a:latin typeface="Bahnschrift" panose="020B0502040204020203" pitchFamily="34" charset="0"/>
              </a:rPr>
            </a:br>
            <a:r>
              <a:rPr lang="da-DK" sz="1500" dirty="0">
                <a:solidFill>
                  <a:srgbClr val="4B355D"/>
                </a:solidFill>
                <a:latin typeface="Bahnschrift" panose="020B0502040204020203" pitchFamily="34" charset="0"/>
              </a:rPr>
              <a:t>ca. 10 dage før skoleopholdet. </a:t>
            </a:r>
          </a:p>
        </p:txBody>
      </p:sp>
      <p:pic>
        <p:nvPicPr>
          <p:cNvPr id="7" name="Grafik 6" descr="Kontrolliste">
            <a:extLst>
              <a:ext uri="{FF2B5EF4-FFF2-40B4-BE49-F238E27FC236}">
                <a16:creationId xmlns:a16="http://schemas.microsoft.com/office/drawing/2014/main" id="{1DA5E9CD-8639-4DEE-A3C1-648E8D812E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24" y="840247"/>
            <a:ext cx="604007" cy="604007"/>
          </a:xfrm>
          <a:prstGeom prst="rect">
            <a:avLst/>
          </a:prstGeom>
        </p:spPr>
      </p:pic>
      <p:sp>
        <p:nvSpPr>
          <p:cNvPr id="8" name="Rektangel 7">
            <a:extLst>
              <a:ext uri="{FF2B5EF4-FFF2-40B4-BE49-F238E27FC236}">
                <a16:creationId xmlns:a16="http://schemas.microsoft.com/office/drawing/2014/main" id="{964AE02B-519D-4541-83D7-CD6113C8F9DF}"/>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FC3B330A-7736-4E96-B41A-DD9D89C7E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79320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AE5A6B-0B38-49B5-8583-BB23305852BE}"/>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73749" y="930563"/>
            <a:ext cx="7886700" cy="668794"/>
          </a:xfrm>
        </p:spPr>
        <p:txBody>
          <a:bodyPr>
            <a:normAutofit/>
          </a:bodyPr>
          <a:lstStyle/>
          <a:p>
            <a:r>
              <a:rPr lang="da-DK" sz="3200" dirty="0">
                <a:latin typeface="Bahnschrift" panose="020B0502040204020203" pitchFamily="34" charset="0"/>
              </a:rPr>
              <a:t>AU ”Borgeren i centrum”</a:t>
            </a:r>
          </a:p>
        </p:txBody>
      </p:sp>
      <p:sp>
        <p:nvSpPr>
          <p:cNvPr id="3" name="Pladsholder til indhold 2"/>
          <p:cNvSpPr>
            <a:spLocks noGrp="1"/>
          </p:cNvSpPr>
          <p:nvPr>
            <p:ph sz="half" idx="1"/>
          </p:nvPr>
        </p:nvSpPr>
        <p:spPr>
          <a:xfrm>
            <a:off x="4457144" y="2072376"/>
            <a:ext cx="4421741" cy="2390242"/>
          </a:xfrm>
        </p:spPr>
        <p:txBody>
          <a:bodyPr>
            <a:normAutofit lnSpcReduction="10000"/>
          </a:bodyPr>
          <a:lstStyle/>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10 ECTS akademifag</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Et valgfag fra Akademiuddannelsen i offentlig forvaltning og administration</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”Borgeren i centrum”</a:t>
            </a:r>
            <a:endParaRPr lang="da-DK" sz="20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rPr>
              <a:t>Kr. 350,-</a:t>
            </a: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rPr>
              <a:t>https://www.kommuneforlaget.dk/productinput.aspx?catid=3228&amp;tid=31613</a:t>
            </a:r>
          </a:p>
        </p:txBody>
      </p:sp>
      <p:sp>
        <p:nvSpPr>
          <p:cNvPr id="9" name="Rektangel 8"/>
          <p:cNvSpPr/>
          <p:nvPr/>
        </p:nvSpPr>
        <p:spPr>
          <a:xfrm>
            <a:off x="673749" y="2072376"/>
            <a:ext cx="3599401" cy="3754874"/>
          </a:xfrm>
          <a:prstGeom prst="rect">
            <a:avLst/>
          </a:prstGeom>
        </p:spPr>
        <p:txBody>
          <a:bodyPr wrap="square">
            <a:spAutoFit/>
          </a:bodyPr>
          <a:lstStyle/>
          <a:p>
            <a:r>
              <a:rPr lang="da-DK" sz="1400" dirty="0">
                <a:solidFill>
                  <a:schemeClr val="bg1"/>
                </a:solidFill>
                <a:latin typeface="Bahnschrift" panose="020B0502040204020203" pitchFamily="34" charset="0"/>
              </a:rPr>
              <a:t>Borgeren i centrum i det offentlige Danmark handler om mødet mellem borgeren og den offentlige sektor.</a:t>
            </a:r>
            <a:br>
              <a:rPr lang="da-DK" sz="1400" dirty="0">
                <a:solidFill>
                  <a:schemeClr val="bg1"/>
                </a:solidFill>
                <a:latin typeface="Bahnschrift" panose="020B0502040204020203" pitchFamily="34" charset="0"/>
              </a:rPr>
            </a:br>
            <a:br>
              <a:rPr lang="da-DK" sz="1400" dirty="0">
                <a:solidFill>
                  <a:schemeClr val="bg1"/>
                </a:solidFill>
                <a:latin typeface="Bahnschrift" panose="020B0502040204020203" pitchFamily="34" charset="0"/>
              </a:rPr>
            </a:br>
            <a:r>
              <a:rPr lang="da-DK" sz="1400" dirty="0">
                <a:solidFill>
                  <a:schemeClr val="bg1"/>
                </a:solidFill>
                <a:latin typeface="Bahnschrift" panose="020B0502040204020203" pitchFamily="34" charset="0"/>
              </a:rPr>
              <a:t>Hvad kendetegner god borgerservice?</a:t>
            </a:r>
            <a:br>
              <a:rPr lang="da-DK" sz="1400" dirty="0">
                <a:solidFill>
                  <a:schemeClr val="bg1"/>
                </a:solidFill>
                <a:latin typeface="Bahnschrift" panose="020B0502040204020203" pitchFamily="34" charset="0"/>
              </a:rPr>
            </a:br>
            <a:br>
              <a:rPr lang="da-DK" sz="1400" dirty="0">
                <a:solidFill>
                  <a:schemeClr val="bg1"/>
                </a:solidFill>
                <a:latin typeface="Bahnschrift" panose="020B0502040204020203" pitchFamily="34" charset="0"/>
              </a:rPr>
            </a:br>
            <a:r>
              <a:rPr lang="da-DK" sz="1400" dirty="0">
                <a:solidFill>
                  <a:schemeClr val="bg1"/>
                </a:solidFill>
                <a:latin typeface="Bahnschrift" panose="020B0502040204020203" pitchFamily="34" charset="0"/>
              </a:rPr>
              <a:t>Hvordan sikrer den offentlige sektor et menneskeligt ansigt, hvor borgeren­ og mennesket kommer først? Mødet mellem borgeren og de offentligt ansatte medarbejdere er hver gang et sandhedens øjeblik - hvor borgeren både vurderer kvaliteten af den konkrete ydelse og sin samlede oplevelse af den offentlige sektor. </a:t>
            </a:r>
          </a:p>
          <a:p>
            <a:endParaRPr lang="da-DK" sz="1400" dirty="0">
              <a:solidFill>
                <a:schemeClr val="bg1"/>
              </a:solidFill>
              <a:effectLst/>
              <a:latin typeface="Bahnschrift" panose="020B0502040204020203" pitchFamily="34" charset="0"/>
            </a:endParaRPr>
          </a:p>
          <a:p>
            <a:r>
              <a:rPr lang="da-DK" sz="1400" dirty="0">
                <a:solidFill>
                  <a:schemeClr val="bg1"/>
                </a:solidFill>
                <a:latin typeface="Bahnschrift" panose="020B0502040204020203" pitchFamily="34" charset="0"/>
              </a:rPr>
              <a:t>* Der tages forbehold for prisændringer. </a:t>
            </a:r>
            <a:endParaRPr lang="da-DK" sz="1400" dirty="0">
              <a:solidFill>
                <a:schemeClr val="bg1"/>
              </a:solidFill>
              <a:effectLst/>
              <a:latin typeface="Bahnschrift" panose="020B0502040204020203" pitchFamily="34" charset="0"/>
            </a:endParaRPr>
          </a:p>
        </p:txBody>
      </p:sp>
      <p:sp>
        <p:nvSpPr>
          <p:cNvPr id="4" name="Ellipse 3"/>
          <p:cNvSpPr/>
          <p:nvPr/>
        </p:nvSpPr>
        <p:spPr>
          <a:xfrm>
            <a:off x="7295058" y="753986"/>
            <a:ext cx="1567159" cy="1546183"/>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chemeClr val="bg1"/>
                </a:solidFill>
                <a:latin typeface="Bahnschrift" panose="020B0502040204020203" pitchFamily="34" charset="0"/>
              </a:rPr>
              <a:t>1. og 2.  </a:t>
            </a:r>
            <a:r>
              <a:rPr lang="da-DK" sz="1300" b="1" dirty="0">
                <a:solidFill>
                  <a:schemeClr val="bg1"/>
                </a:solidFill>
                <a:latin typeface="Bahnschrift" panose="020B0502040204020203" pitchFamily="34" charset="0"/>
              </a:rPr>
              <a:t>skoleophold</a:t>
            </a:r>
          </a:p>
        </p:txBody>
      </p:sp>
      <p:pic>
        <p:nvPicPr>
          <p:cNvPr id="1026" name="Picture 2" descr="Borgeren i centrum">
            <a:extLst>
              <a:ext uri="{FF2B5EF4-FFF2-40B4-BE49-F238E27FC236}">
                <a16:creationId xmlns:a16="http://schemas.microsoft.com/office/drawing/2014/main" id="{9E0FC63A-ECA2-4549-BC92-F84B57BB3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002" y="4764738"/>
            <a:ext cx="1072517" cy="1536307"/>
          </a:xfrm>
          <a:prstGeom prst="rect">
            <a:avLst/>
          </a:prstGeom>
          <a:noFill/>
          <a:extLst>
            <a:ext uri="{909E8E84-426E-40DD-AFC4-6F175D3DCCD1}">
              <a14:hiddenFill xmlns:a14="http://schemas.microsoft.com/office/drawing/2010/main">
                <a:solidFill>
                  <a:srgbClr val="FFFFFF"/>
                </a:solidFill>
              </a14:hiddenFill>
            </a:ext>
          </a:extLst>
        </p:spPr>
      </p:pic>
      <p:sp>
        <p:nvSpPr>
          <p:cNvPr id="11" name="Pil: nedad 10">
            <a:extLst>
              <a:ext uri="{FF2B5EF4-FFF2-40B4-BE49-F238E27FC236}">
                <a16:creationId xmlns:a16="http://schemas.microsoft.com/office/drawing/2014/main" id="{D6855511-D1D4-47AC-996C-2D40A4B17085}"/>
              </a:ext>
            </a:extLst>
          </p:cNvPr>
          <p:cNvSpPr/>
          <p:nvPr/>
        </p:nvSpPr>
        <p:spPr>
          <a:xfrm>
            <a:off x="7234692" y="4559220"/>
            <a:ext cx="636872" cy="1368217"/>
          </a:xfrm>
          <a:prstGeom prst="downArrow">
            <a:avLst>
              <a:gd name="adj1" fmla="val 50000"/>
              <a:gd name="adj2" fmla="val 50000"/>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atin typeface="Bahnschrift" panose="020B0502040204020203" pitchFamily="34" charset="0"/>
              </a:rPr>
              <a:t>2022</a:t>
            </a:r>
          </a:p>
        </p:txBody>
      </p:sp>
      <p:sp>
        <p:nvSpPr>
          <p:cNvPr id="12" name="Ellipse 11">
            <a:extLst>
              <a:ext uri="{FF2B5EF4-FFF2-40B4-BE49-F238E27FC236}">
                <a16:creationId xmlns:a16="http://schemas.microsoft.com/office/drawing/2014/main" id="{20B078F6-583F-439E-9337-B688DED37556}"/>
              </a:ext>
            </a:extLst>
          </p:cNvPr>
          <p:cNvSpPr/>
          <p:nvPr/>
        </p:nvSpPr>
        <p:spPr>
          <a:xfrm>
            <a:off x="6473422" y="318502"/>
            <a:ext cx="1079706" cy="1040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Bahnschrift" panose="020B0502040204020203" pitchFamily="34" charset="0"/>
              </a:rPr>
              <a:t>10 ECTS point</a:t>
            </a:r>
          </a:p>
        </p:txBody>
      </p:sp>
    </p:spTree>
    <p:extLst>
      <p:ext uri="{BB962C8B-B14F-4D97-AF65-F5344CB8AC3E}">
        <p14:creationId xmlns:p14="http://schemas.microsoft.com/office/powerpoint/2010/main" val="35011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0FF2156-3081-46B3-803B-E1B8117ACE3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358492" y="603465"/>
            <a:ext cx="7886700" cy="557842"/>
          </a:xfrm>
        </p:spPr>
        <p:txBody>
          <a:bodyPr>
            <a:normAutofit/>
          </a:bodyPr>
          <a:lstStyle/>
          <a:p>
            <a:r>
              <a:rPr lang="da-DK" sz="3200" dirty="0">
                <a:effectLst/>
                <a:latin typeface="Bahnschrift" panose="020B0502040204020203" pitchFamily="34" charset="0"/>
              </a:rPr>
              <a:t>”Borgeren i centrum”</a:t>
            </a:r>
          </a:p>
        </p:txBody>
      </p:sp>
      <p:sp>
        <p:nvSpPr>
          <p:cNvPr id="3" name="Rektangel 2">
            <a:extLst>
              <a:ext uri="{FF2B5EF4-FFF2-40B4-BE49-F238E27FC236}">
                <a16:creationId xmlns:a16="http://schemas.microsoft.com/office/drawing/2014/main" id="{B526DDB9-8456-4700-866F-377DF8FF0A1F}"/>
              </a:ext>
            </a:extLst>
          </p:cNvPr>
          <p:cNvSpPr/>
          <p:nvPr/>
        </p:nvSpPr>
        <p:spPr>
          <a:xfrm>
            <a:off x="494023" y="1595039"/>
            <a:ext cx="8021327" cy="4493538"/>
          </a:xfrm>
          <a:prstGeom prst="rect">
            <a:avLst/>
          </a:prstGeom>
        </p:spPr>
        <p:txBody>
          <a:bodyPr wrap="square">
            <a:spAutoFit/>
          </a:bodyPr>
          <a:lstStyle/>
          <a:p>
            <a:pPr marL="228600" indent="-228600">
              <a:buFont typeface="+mj-lt"/>
              <a:buAutoNum type="arabicPeriod"/>
            </a:pPr>
            <a:r>
              <a:rPr lang="da-DK" sz="1100" dirty="0">
                <a:solidFill>
                  <a:schemeClr val="bg1"/>
                </a:solidFill>
                <a:latin typeface="Bahnschrift" panose="020B0502040204020203" pitchFamily="34" charset="0"/>
              </a:rPr>
              <a:t>Eleven forstå borgerbegrebet og dets varianter. Desuden skal de studerende opnå forståelse for den særlige relation, der er mellem borger og myndighed i kraft af den magt, myndigheden kan udøve.</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forstå borgernes mangfoldighed gennem brug af forskellige borgertyper/</a:t>
            </a:r>
            <a:r>
              <a:rPr lang="da-DK" sz="1100" dirty="0" err="1">
                <a:solidFill>
                  <a:schemeClr val="bg1"/>
                </a:solidFill>
                <a:latin typeface="Bahnschrift" panose="020B0502040204020203" pitchFamily="34" charset="0"/>
              </a:rPr>
              <a:t>personas</a:t>
            </a:r>
            <a:r>
              <a:rPr lang="da-DK" sz="1100" dirty="0">
                <a:solidFill>
                  <a:schemeClr val="bg1"/>
                </a:solidFill>
                <a:latin typeface="Bahnschrift" panose="020B0502040204020203" pitchFamily="34" charset="0"/>
              </a:rPr>
              <a:t>.</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viden om metoder og værktøjer, som kan hjælpe i afklaringen af borgerens situation og behov.</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kendskab til elementær servicepsykologi og kunne anvende den i praksis.</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kendskab til de forskellige kommunikationsplatforme, herunder forstå de særlige muligheder og udfordringer.</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kendskab til de nationale, regionale og kommunale digitaliserings-strategier og til, hvad de betyder for praksis f.eks. på egen arbejdsplads.</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forstå, hvad god service er, og kunne praktisere den ud fra de givne rammer.</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analysere og vurdere henvendelsens karakter og anvende denne viden for at levere den bedste og mest effektive service i den enkelte situation.</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viden om egne, lokale politikker og strategier på digitaliseringsområdet områder og kunne vurdere, hvilken betydning de har i praksis for den service, der leveres på egen arbejdsplads.</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anvende og medbetjene på alle selvbetjeningsløsninger og in-formationsportaler.</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vurdere, hvilke behov borgeren måtte have ud over at få løst den konkrete opgave (helhedsorienteret vejledning) kunne yde råd og vejledning i forbindelse med de ydelser, der er relevante ud fra borgerens livssituation.</a:t>
            </a:r>
            <a:endParaRPr lang="da-DK" sz="1100" b="0" i="0" dirty="0">
              <a:solidFill>
                <a:schemeClr val="bg1"/>
              </a:solidFill>
              <a:effectLst/>
              <a:latin typeface="Bahnschrift" panose="020B0502040204020203" pitchFamily="34" charset="0"/>
            </a:endParaRPr>
          </a:p>
        </p:txBody>
      </p:sp>
      <p:pic>
        <p:nvPicPr>
          <p:cNvPr id="7" name="Grafik 6" descr="Universel adgang">
            <a:extLst>
              <a:ext uri="{FF2B5EF4-FFF2-40B4-BE49-F238E27FC236}">
                <a16:creationId xmlns:a16="http://schemas.microsoft.com/office/drawing/2014/main" id="{34334C63-CB85-4976-BD3C-F9DA1347A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93" y="504619"/>
            <a:ext cx="755534" cy="755534"/>
          </a:xfrm>
          <a:prstGeom prst="rect">
            <a:avLst/>
          </a:prstGeom>
        </p:spPr>
      </p:pic>
      <p:pic>
        <p:nvPicPr>
          <p:cNvPr id="9" name="Billede 8">
            <a:extLst>
              <a:ext uri="{FF2B5EF4-FFF2-40B4-BE49-F238E27FC236}">
                <a16:creationId xmlns:a16="http://schemas.microsoft.com/office/drawing/2014/main" id="{32684D9B-F451-48C4-8976-E59DFD470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74176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ABEC05D-77A9-4C42-8724-9BEB8E5740C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69927" y="851850"/>
            <a:ext cx="7886700" cy="1016500"/>
          </a:xfrm>
        </p:spPr>
        <p:txBody>
          <a:bodyPr>
            <a:normAutofit/>
          </a:bodyPr>
          <a:lstStyle/>
          <a:p>
            <a:r>
              <a:rPr lang="da-DK" sz="3200" dirty="0">
                <a:latin typeface="Bahnschrift" panose="020B0502040204020203" pitchFamily="34" charset="0"/>
              </a:rPr>
              <a:t>AU – ”Kommunikation i praksis”</a:t>
            </a:r>
          </a:p>
        </p:txBody>
      </p:sp>
      <p:sp>
        <p:nvSpPr>
          <p:cNvPr id="3" name="Pladsholder til indhold 2"/>
          <p:cNvSpPr>
            <a:spLocks noGrp="1"/>
          </p:cNvSpPr>
          <p:nvPr>
            <p:ph sz="half" idx="1"/>
          </p:nvPr>
        </p:nvSpPr>
        <p:spPr>
          <a:xfrm>
            <a:off x="5083275" y="2219873"/>
            <a:ext cx="3132819" cy="3420246"/>
          </a:xfrm>
        </p:spPr>
        <p:txBody>
          <a:bodyPr>
            <a:normAutofit/>
          </a:bodyPr>
          <a:lstStyle/>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Et obligatorisk modul fra akademiuddannelsen i ”Kommunikation og Formidling”</a:t>
            </a:r>
          </a:p>
          <a:p>
            <a:pPr>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”Kommunikation i praksis”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Kr. 314,95,-</a:t>
            </a:r>
          </a:p>
          <a:p>
            <a:pPr lvl="1">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https://www.saxo.com/dk/kommunikation-i-praksis_heidi-andersenmarianne-leth-joernoe_paperback_9788759332894</a:t>
            </a:r>
            <a:endParaRPr lang="da-DK" sz="1200" dirty="0">
              <a:solidFill>
                <a:schemeClr val="bg1"/>
              </a:solidFill>
              <a:latin typeface="Bahnschrift" panose="020B0502040204020203" pitchFamily="34" charset="0"/>
            </a:endParaRPr>
          </a:p>
          <a:p>
            <a:endParaRPr lang="da-DK" dirty="0"/>
          </a:p>
        </p:txBody>
      </p:sp>
      <p:sp>
        <p:nvSpPr>
          <p:cNvPr id="4" name="Rektangel 3"/>
          <p:cNvSpPr/>
          <p:nvPr/>
        </p:nvSpPr>
        <p:spPr>
          <a:xfrm>
            <a:off x="628650" y="2214178"/>
            <a:ext cx="3884627" cy="1384995"/>
          </a:xfrm>
          <a:prstGeom prst="rect">
            <a:avLst/>
          </a:prstGeom>
        </p:spPr>
        <p:txBody>
          <a:bodyPr wrap="square">
            <a:spAutoFit/>
          </a:bodyPr>
          <a:lstStyle/>
          <a:p>
            <a:r>
              <a:rPr lang="da-DK" sz="1400" dirty="0">
                <a:solidFill>
                  <a:schemeClr val="bg1"/>
                </a:solidFill>
                <a:latin typeface="Bahnschrift" panose="020B0502040204020203" pitchFamily="34" charset="0"/>
              </a:rPr>
              <a:t>Kommunikation er på mange måder et vigtigt område, og i "Kommunikation i praksis" får du som studerende et indblik i de processer og overvejelser, der er knyttet til kommunikation, hvad end der er tale om skriftlig, verbal eller digital kommunikation.  </a:t>
            </a:r>
          </a:p>
        </p:txBody>
      </p:sp>
      <p:pic>
        <p:nvPicPr>
          <p:cNvPr id="7" name="Billede 6"/>
          <p:cNvPicPr>
            <a:picLocks noChangeAspect="1"/>
          </p:cNvPicPr>
          <p:nvPr/>
        </p:nvPicPr>
        <p:blipFill>
          <a:blip r:embed="rId3"/>
          <a:stretch>
            <a:fillRect/>
          </a:stretch>
        </p:blipFill>
        <p:spPr>
          <a:xfrm>
            <a:off x="3180068" y="3755636"/>
            <a:ext cx="1333209" cy="2102676"/>
          </a:xfrm>
          <a:prstGeom prst="rect">
            <a:avLst/>
          </a:prstGeom>
        </p:spPr>
      </p:pic>
      <p:sp>
        <p:nvSpPr>
          <p:cNvPr id="8" name="Ellipse 7">
            <a:extLst>
              <a:ext uri="{FF2B5EF4-FFF2-40B4-BE49-F238E27FC236}">
                <a16:creationId xmlns:a16="http://schemas.microsoft.com/office/drawing/2014/main" id="{A4D979B5-E7CF-4419-B01B-CC657651FD53}"/>
              </a:ext>
            </a:extLst>
          </p:cNvPr>
          <p:cNvSpPr/>
          <p:nvPr/>
        </p:nvSpPr>
        <p:spPr>
          <a:xfrm>
            <a:off x="7295982" y="764414"/>
            <a:ext cx="1624467" cy="1550948"/>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solidFill>
                  <a:schemeClr val="bg1"/>
                </a:solidFill>
                <a:latin typeface="Bahnschrift" panose="020B0502040204020203" pitchFamily="34" charset="0"/>
              </a:rPr>
              <a:t>3. og 4.  </a:t>
            </a:r>
            <a:r>
              <a:rPr lang="da-DK" sz="1400" dirty="0">
                <a:solidFill>
                  <a:schemeClr val="bg1"/>
                </a:solidFill>
                <a:latin typeface="Bahnschrift" panose="020B0502040204020203" pitchFamily="34" charset="0"/>
              </a:rPr>
              <a:t>skoleophold</a:t>
            </a:r>
          </a:p>
        </p:txBody>
      </p:sp>
      <p:sp>
        <p:nvSpPr>
          <p:cNvPr id="9" name="Ellipse 8">
            <a:extLst>
              <a:ext uri="{FF2B5EF4-FFF2-40B4-BE49-F238E27FC236}">
                <a16:creationId xmlns:a16="http://schemas.microsoft.com/office/drawing/2014/main" id="{6B8DA874-431D-47D9-A28D-01F5E6AC00C5}"/>
              </a:ext>
            </a:extLst>
          </p:cNvPr>
          <p:cNvSpPr/>
          <p:nvPr/>
        </p:nvSpPr>
        <p:spPr>
          <a:xfrm>
            <a:off x="6649684" y="357366"/>
            <a:ext cx="1040272" cy="1016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Bahnschrift" panose="020B0502040204020203" pitchFamily="34" charset="0"/>
              </a:rPr>
              <a:t>10 ECTS point</a:t>
            </a:r>
          </a:p>
        </p:txBody>
      </p:sp>
      <p:sp>
        <p:nvSpPr>
          <p:cNvPr id="6" name="Rektangel 5">
            <a:extLst>
              <a:ext uri="{FF2B5EF4-FFF2-40B4-BE49-F238E27FC236}">
                <a16:creationId xmlns:a16="http://schemas.microsoft.com/office/drawing/2014/main" id="{6617657B-31BD-4DEA-909A-61274A93AC00}"/>
              </a:ext>
            </a:extLst>
          </p:cNvPr>
          <p:cNvSpPr/>
          <p:nvPr/>
        </p:nvSpPr>
        <p:spPr>
          <a:xfrm>
            <a:off x="634050" y="3755636"/>
            <a:ext cx="2546018" cy="2031325"/>
          </a:xfrm>
          <a:prstGeom prst="rect">
            <a:avLst/>
          </a:prstGeom>
        </p:spPr>
        <p:txBody>
          <a:bodyPr wrap="square">
            <a:spAutoFit/>
          </a:bodyPr>
          <a:lstStyle/>
          <a:p>
            <a:r>
              <a:rPr lang="da-DK" sz="1400" dirty="0">
                <a:solidFill>
                  <a:schemeClr val="bg1"/>
                </a:solidFill>
                <a:latin typeface="Bahnschrift" panose="020B0502040204020203" pitchFamily="34" charset="0"/>
              </a:rPr>
              <a:t>"Kommunikation i praksis" indeholder en oversigt over de forskellige former for kommunikation og detaljer omkring, hvad man skal huske og have fokus på, når man anvender de forskellige kommunikationsformer i praksis. </a:t>
            </a:r>
            <a:endParaRPr lang="da-DK" sz="1400" dirty="0"/>
          </a:p>
        </p:txBody>
      </p:sp>
      <p:pic>
        <p:nvPicPr>
          <p:cNvPr id="12" name="Billede 11">
            <a:extLst>
              <a:ext uri="{FF2B5EF4-FFF2-40B4-BE49-F238E27FC236}">
                <a16:creationId xmlns:a16="http://schemas.microsoft.com/office/drawing/2014/main" id="{06194357-C0A8-45AB-92D9-716D04FF5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678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3F7E58-3E7E-41CD-B7DF-26700122969F}"/>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424030" y="782077"/>
            <a:ext cx="6837552" cy="650147"/>
          </a:xfrm>
        </p:spPr>
        <p:txBody>
          <a:bodyPr/>
          <a:lstStyle/>
          <a:p>
            <a:r>
              <a:rPr lang="da-DK" sz="3200" dirty="0">
                <a:effectLst/>
                <a:latin typeface="Bahnschrift" panose="020B0502040204020203" pitchFamily="34" charset="0"/>
              </a:rPr>
              <a:t>Agenda</a:t>
            </a:r>
            <a:r>
              <a:rPr lang="da-DK" dirty="0">
                <a:latin typeface="Bahnschrift" panose="020B0502040204020203" pitchFamily="34" charset="0"/>
              </a:rPr>
              <a:t>	</a:t>
            </a:r>
          </a:p>
        </p:txBody>
      </p:sp>
      <p:sp>
        <p:nvSpPr>
          <p:cNvPr id="3" name="Pladsholder til indhold 2"/>
          <p:cNvSpPr>
            <a:spLocks noGrp="1"/>
          </p:cNvSpPr>
          <p:nvPr>
            <p:ph idx="1"/>
          </p:nvPr>
        </p:nvSpPr>
        <p:spPr>
          <a:xfrm>
            <a:off x="979415" y="1530626"/>
            <a:ext cx="7132740" cy="3913829"/>
          </a:xfrm>
        </p:spPr>
        <p:txBody>
          <a:bodyPr>
            <a:normAutofit fontScale="92500" lnSpcReduction="20000"/>
          </a:bodyPr>
          <a:lstStyle/>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08.30-10.00:</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Præsentation af personalet ved Rybners – Hovedforløb</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Elevforløb, tidligere og ny ordning og over 25 år</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Skoleophold</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DISC-profil</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Undervisning</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Fagprøve</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www.lærepladsen.dk</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Mødestruktur</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10.00-11.00 – mulighed for at drøfte oplæringsplan mv.  </a:t>
            </a:r>
          </a:p>
        </p:txBody>
      </p:sp>
      <p:pic>
        <p:nvPicPr>
          <p:cNvPr id="7" name="Grafik 6" descr="Kontrolliste">
            <a:extLst>
              <a:ext uri="{FF2B5EF4-FFF2-40B4-BE49-F238E27FC236}">
                <a16:creationId xmlns:a16="http://schemas.microsoft.com/office/drawing/2014/main" id="{64D5A494-D31C-4978-AA9C-4102F901F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883" y="782077"/>
            <a:ext cx="650147" cy="650147"/>
          </a:xfrm>
          <a:prstGeom prst="rect">
            <a:avLst/>
          </a:prstGeom>
        </p:spPr>
      </p:pic>
      <p:pic>
        <p:nvPicPr>
          <p:cNvPr id="6" name="Billede 5">
            <a:extLst>
              <a:ext uri="{FF2B5EF4-FFF2-40B4-BE49-F238E27FC236}">
                <a16:creationId xmlns:a16="http://schemas.microsoft.com/office/drawing/2014/main" id="{8B6E3835-73DA-4531-AB8E-654163790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0E6F71D-99DC-40E7-8C9C-B4A787D37A27}"/>
              </a:ext>
            </a:extLst>
          </p:cNvPr>
          <p:cNvSpPr/>
          <p:nvPr/>
        </p:nvSpPr>
        <p:spPr>
          <a:xfrm>
            <a:off x="0" y="0"/>
            <a:ext cx="9144000" cy="129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Z</a:t>
            </a:r>
          </a:p>
        </p:txBody>
      </p:sp>
      <p:sp>
        <p:nvSpPr>
          <p:cNvPr id="6" name="Titel 5">
            <a:extLst>
              <a:ext uri="{FF2B5EF4-FFF2-40B4-BE49-F238E27FC236}">
                <a16:creationId xmlns:a16="http://schemas.microsoft.com/office/drawing/2014/main" id="{4659FBA4-AEFF-459F-82BB-7870E49DEC53}"/>
              </a:ext>
            </a:extLst>
          </p:cNvPr>
          <p:cNvSpPr>
            <a:spLocks noGrp="1"/>
          </p:cNvSpPr>
          <p:nvPr>
            <p:ph type="title"/>
          </p:nvPr>
        </p:nvSpPr>
        <p:spPr>
          <a:xfrm>
            <a:off x="1333326" y="728686"/>
            <a:ext cx="7886700" cy="437505"/>
          </a:xfrm>
        </p:spPr>
        <p:txBody>
          <a:bodyPr>
            <a:normAutofit fontScale="90000"/>
          </a:bodyPr>
          <a:lstStyle/>
          <a:p>
            <a:r>
              <a:rPr lang="da-DK" sz="3200" dirty="0">
                <a:solidFill>
                  <a:srgbClr val="4B355D"/>
                </a:solidFill>
                <a:effectLst/>
                <a:latin typeface="Bahnschrift" panose="020B0502040204020203" pitchFamily="34" charset="0"/>
              </a:rPr>
              <a:t>”Kommunikation i praksis”</a:t>
            </a:r>
          </a:p>
        </p:txBody>
      </p:sp>
      <p:pic>
        <p:nvPicPr>
          <p:cNvPr id="8" name="Pladsholder til indhold 7">
            <a:extLst>
              <a:ext uri="{FF2B5EF4-FFF2-40B4-BE49-F238E27FC236}">
                <a16:creationId xmlns:a16="http://schemas.microsoft.com/office/drawing/2014/main" id="{8B68F9AA-36AD-4E37-B633-A016C995AC02}"/>
              </a:ext>
            </a:extLst>
          </p:cNvPr>
          <p:cNvPicPr>
            <a:picLocks noGrp="1" noChangeAspect="1"/>
          </p:cNvPicPr>
          <p:nvPr>
            <p:ph idx="1"/>
          </p:nvPr>
        </p:nvPicPr>
        <p:blipFill>
          <a:blip r:embed="rId2"/>
          <a:stretch>
            <a:fillRect/>
          </a:stretch>
        </p:blipFill>
        <p:spPr>
          <a:xfrm>
            <a:off x="932277" y="1482671"/>
            <a:ext cx="7762875" cy="4410075"/>
          </a:xfrm>
          <a:prstGeom prst="rect">
            <a:avLst/>
          </a:prstGeom>
        </p:spPr>
      </p:pic>
      <p:pic>
        <p:nvPicPr>
          <p:cNvPr id="4" name="Grafik 3" descr="Kundeanmeldelse">
            <a:extLst>
              <a:ext uri="{FF2B5EF4-FFF2-40B4-BE49-F238E27FC236}">
                <a16:creationId xmlns:a16="http://schemas.microsoft.com/office/drawing/2014/main" id="{EF7E6C14-0253-40F7-A685-45BB22280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401" y="637563"/>
            <a:ext cx="619752" cy="619752"/>
          </a:xfrm>
          <a:prstGeom prst="rect">
            <a:avLst/>
          </a:prstGeom>
        </p:spPr>
      </p:pic>
      <p:sp>
        <p:nvSpPr>
          <p:cNvPr id="7" name="Rektangel 6">
            <a:extLst>
              <a:ext uri="{FF2B5EF4-FFF2-40B4-BE49-F238E27FC236}">
                <a16:creationId xmlns:a16="http://schemas.microsoft.com/office/drawing/2014/main" id="{4454F5EE-FD77-46A9-9574-B711C829FCC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452FB7B8-5825-4E4A-99E8-A49CD47F3F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51441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70B834E-D843-4F8E-AFD7-332A82F7F33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EE8DA579-4E9A-40BF-86E6-DDB180823A44}"/>
              </a:ext>
            </a:extLst>
          </p:cNvPr>
          <p:cNvSpPr/>
          <p:nvPr/>
        </p:nvSpPr>
        <p:spPr>
          <a:xfrm>
            <a:off x="4572000" y="2309939"/>
            <a:ext cx="3190186" cy="1938992"/>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52DCDEA-7FEA-4D90-A302-064A63DCF11D}"/>
              </a:ext>
            </a:extLst>
          </p:cNvPr>
          <p:cNvSpPr>
            <a:spLocks noGrp="1"/>
          </p:cNvSpPr>
          <p:nvPr>
            <p:ph type="title"/>
          </p:nvPr>
        </p:nvSpPr>
        <p:spPr>
          <a:xfrm>
            <a:off x="895132" y="868807"/>
            <a:ext cx="7886700" cy="613319"/>
          </a:xfrm>
        </p:spPr>
        <p:txBody>
          <a:bodyPr>
            <a:normAutofit/>
          </a:bodyPr>
          <a:lstStyle/>
          <a:p>
            <a:r>
              <a:rPr lang="da-DK" sz="2800" dirty="0">
                <a:effectLst/>
                <a:latin typeface="Bahnschrift" panose="020B0502040204020203" pitchFamily="34" charset="0"/>
              </a:rPr>
              <a:t>AU - ”Projektarbejde”</a:t>
            </a:r>
          </a:p>
        </p:txBody>
      </p:sp>
      <p:pic>
        <p:nvPicPr>
          <p:cNvPr id="5" name="Pladsholder til indhold 4">
            <a:extLst>
              <a:ext uri="{FF2B5EF4-FFF2-40B4-BE49-F238E27FC236}">
                <a16:creationId xmlns:a16="http://schemas.microsoft.com/office/drawing/2014/main" id="{A72DD74D-6F37-41D6-A478-8EBB1AA3BCA9}"/>
              </a:ext>
            </a:extLst>
          </p:cNvPr>
          <p:cNvPicPr>
            <a:picLocks noGrp="1" noChangeAspect="1"/>
          </p:cNvPicPr>
          <p:nvPr>
            <p:ph idx="1"/>
          </p:nvPr>
        </p:nvPicPr>
        <p:blipFill>
          <a:blip r:embed="rId2"/>
          <a:stretch>
            <a:fillRect/>
          </a:stretch>
        </p:blipFill>
        <p:spPr>
          <a:xfrm>
            <a:off x="895132" y="2020081"/>
            <a:ext cx="1490772" cy="2228850"/>
          </a:xfrm>
          <a:prstGeom prst="rect">
            <a:avLst/>
          </a:prstGeom>
        </p:spPr>
      </p:pic>
      <p:sp>
        <p:nvSpPr>
          <p:cNvPr id="11" name="Ellipse 10">
            <a:extLst>
              <a:ext uri="{FF2B5EF4-FFF2-40B4-BE49-F238E27FC236}">
                <a16:creationId xmlns:a16="http://schemas.microsoft.com/office/drawing/2014/main" id="{9C175BAE-DFFC-4E51-B92B-B4E75261EB37}"/>
              </a:ext>
            </a:extLst>
          </p:cNvPr>
          <p:cNvSpPr/>
          <p:nvPr/>
        </p:nvSpPr>
        <p:spPr>
          <a:xfrm>
            <a:off x="7112296" y="670925"/>
            <a:ext cx="1570310" cy="1486525"/>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latin typeface="Bahnschrift" panose="020B0502040204020203" pitchFamily="34" charset="0"/>
              </a:rPr>
              <a:t>4. og 5. </a:t>
            </a:r>
            <a:r>
              <a:rPr lang="da-DK" sz="1200" dirty="0">
                <a:solidFill>
                  <a:schemeClr val="bg1"/>
                </a:solidFill>
                <a:latin typeface="Bahnschrift" panose="020B0502040204020203" pitchFamily="34" charset="0"/>
              </a:rPr>
              <a:t>Skoleophold</a:t>
            </a:r>
          </a:p>
        </p:txBody>
      </p:sp>
      <p:sp>
        <p:nvSpPr>
          <p:cNvPr id="12" name="Ellipse 11">
            <a:extLst>
              <a:ext uri="{FF2B5EF4-FFF2-40B4-BE49-F238E27FC236}">
                <a16:creationId xmlns:a16="http://schemas.microsoft.com/office/drawing/2014/main" id="{D6D51463-8006-4F1C-AF33-BE755D18BA2C}"/>
              </a:ext>
            </a:extLst>
          </p:cNvPr>
          <p:cNvSpPr/>
          <p:nvPr/>
        </p:nvSpPr>
        <p:spPr>
          <a:xfrm>
            <a:off x="6177559" y="329931"/>
            <a:ext cx="1145138" cy="109019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Bahnschrift" panose="020B0502040204020203" pitchFamily="34" charset="0"/>
              </a:rPr>
              <a:t>10 ECTS point</a:t>
            </a:r>
          </a:p>
        </p:txBody>
      </p:sp>
      <p:pic>
        <p:nvPicPr>
          <p:cNvPr id="2050" name="Picture 2" descr="Power i projekter og portefølje">
            <a:extLst>
              <a:ext uri="{FF2B5EF4-FFF2-40B4-BE49-F238E27FC236}">
                <a16:creationId xmlns:a16="http://schemas.microsoft.com/office/drawing/2014/main" id="{60559A89-A828-4966-82FC-BFFF80AF0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152" y="2020081"/>
            <a:ext cx="1485900"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EFA62BE-7080-4B5F-86BB-CE181A7E4EF5}"/>
              </a:ext>
            </a:extLst>
          </p:cNvPr>
          <p:cNvSpPr txBox="1"/>
          <p:nvPr/>
        </p:nvSpPr>
        <p:spPr>
          <a:xfrm>
            <a:off x="5888250" y="2448575"/>
            <a:ext cx="1798435" cy="1692771"/>
          </a:xfrm>
          <a:prstGeom prst="rect">
            <a:avLst/>
          </a:prstGeom>
          <a:noFill/>
        </p:spPr>
        <p:txBody>
          <a:bodyPr wrap="square" rtlCol="0">
            <a:spAutoFit/>
          </a:bodyPr>
          <a:lstStyle/>
          <a:p>
            <a:r>
              <a:rPr lang="da-DK" sz="1300" dirty="0">
                <a:solidFill>
                  <a:schemeClr val="bg1"/>
                </a:solidFill>
                <a:latin typeface="Bahnschrift" panose="020B0502040204020203" pitchFamily="34" charset="0"/>
              </a:rPr>
              <a:t>Denne bog anvendes som supplement til elever som ønsker at tage denne eksamen igennem Komponent. Komponent udbyder Kommunom uddannelsen. </a:t>
            </a:r>
          </a:p>
        </p:txBody>
      </p:sp>
      <p:sp>
        <p:nvSpPr>
          <p:cNvPr id="7" name="Rektangel 6">
            <a:extLst>
              <a:ext uri="{FF2B5EF4-FFF2-40B4-BE49-F238E27FC236}">
                <a16:creationId xmlns:a16="http://schemas.microsoft.com/office/drawing/2014/main" id="{D1AD3901-0F29-4349-82A3-346D9DDB973F}"/>
              </a:ext>
            </a:extLst>
          </p:cNvPr>
          <p:cNvSpPr/>
          <p:nvPr/>
        </p:nvSpPr>
        <p:spPr>
          <a:xfrm>
            <a:off x="801121" y="4509692"/>
            <a:ext cx="2703400" cy="1846659"/>
          </a:xfrm>
          <a:prstGeom prst="rect">
            <a:avLst/>
          </a:prstGeom>
        </p:spPr>
        <p:txBody>
          <a:bodyPr wrap="square">
            <a:spAutoFit/>
          </a:bodyPr>
          <a:lstStyle/>
          <a:p>
            <a:r>
              <a:rPr lang="da-DK" sz="1600" dirty="0">
                <a:solidFill>
                  <a:schemeClr val="bg1"/>
                </a:solidFill>
                <a:latin typeface="Bahnschrift" panose="020B0502040204020203" pitchFamily="34" charset="0"/>
              </a:rPr>
              <a:t>Kernen i projektledelse </a:t>
            </a:r>
          </a:p>
          <a:p>
            <a:r>
              <a:rPr lang="da-DK" sz="1600" dirty="0">
                <a:solidFill>
                  <a:schemeClr val="bg1"/>
                </a:solidFill>
                <a:latin typeface="Bahnschrift" panose="020B0502040204020203" pitchFamily="34" charset="0"/>
              </a:rPr>
              <a:t>kr. 229,95</a:t>
            </a:r>
          </a:p>
          <a:p>
            <a:endParaRPr lang="da-DK" sz="1600" dirty="0">
              <a:solidFill>
                <a:schemeClr val="bg1"/>
              </a:solidFill>
              <a:latin typeface="Bahnschrift" panose="020B0502040204020203" pitchFamily="34" charset="0"/>
            </a:endParaRPr>
          </a:p>
          <a:p>
            <a:r>
              <a:rPr lang="da-DK" sz="11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https://www.saxo.com/dk/kernen-i-projektledelse_bjarnekousholt_haeftet_9788750058212?gclid=CjwKCAjwyaWZBhBGEiwACslQowroH2PSnEXWehZ57h2hZXLogYqeVjk4cNhQKgTUDUZovkv9PrIS-RoCKhMQAvD_BwE</a:t>
            </a:r>
            <a:r>
              <a:rPr lang="da-DK" sz="1100" dirty="0">
                <a:solidFill>
                  <a:schemeClr val="bg1"/>
                </a:solidFill>
                <a:latin typeface="Bahnschrift" panose="020B0502040204020203" pitchFamily="34" charset="0"/>
              </a:rPr>
              <a:t> </a:t>
            </a:r>
          </a:p>
        </p:txBody>
      </p:sp>
      <p:sp>
        <p:nvSpPr>
          <p:cNvPr id="8" name="Rektangel 7">
            <a:extLst>
              <a:ext uri="{FF2B5EF4-FFF2-40B4-BE49-F238E27FC236}">
                <a16:creationId xmlns:a16="http://schemas.microsoft.com/office/drawing/2014/main" id="{44137382-1642-4CD3-8E32-5A35707DB96C}"/>
              </a:ext>
            </a:extLst>
          </p:cNvPr>
          <p:cNvSpPr/>
          <p:nvPr/>
        </p:nvSpPr>
        <p:spPr>
          <a:xfrm>
            <a:off x="4236797" y="4509692"/>
            <a:ext cx="3786238" cy="2015936"/>
          </a:xfrm>
          <a:prstGeom prst="rect">
            <a:avLst/>
          </a:prstGeom>
        </p:spPr>
        <p:txBody>
          <a:bodyPr wrap="square">
            <a:spAutoFit/>
          </a:bodyPr>
          <a:lstStyle/>
          <a:p>
            <a:r>
              <a:rPr lang="da-DK" sz="1600" dirty="0">
                <a:solidFill>
                  <a:schemeClr val="bg1"/>
                </a:solidFill>
                <a:latin typeface="Bahnschrift" panose="020B0502040204020203" pitchFamily="34" charset="0"/>
              </a:rPr>
              <a:t>Power i projekter </a:t>
            </a:r>
          </a:p>
          <a:p>
            <a:r>
              <a:rPr lang="da-DK" sz="1600" dirty="0">
                <a:solidFill>
                  <a:schemeClr val="bg1"/>
                </a:solidFill>
                <a:latin typeface="Bahnschrift" panose="020B0502040204020203" pitchFamily="34" charset="0"/>
              </a:rPr>
              <a:t>kr. 578,00</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r>
              <a:rPr lang="da-DK" sz="1100" dirty="0">
                <a:solidFill>
                  <a:schemeClr val="bg1"/>
                </a:solidFill>
                <a:latin typeface="Bahnschrift" panose="020B0502040204020203" pitchFamily="34" charset="0"/>
              </a:rPr>
              <a:t>https://www.plusbog.dk/power-i-projekter-og-portefoelje-niels-ahrengot-mette-lindegaard-attrup-9788757456325?affiliate=6433&amp;gad_source=3276474&amp;gad_source=1&amp;gclid=Cj0KCQjwrp-3BhDgARIsAEWJ6SzmHDzJxRo7e8WSfsZyMX-5Fv5xQzTczF5WMCKSJHhu8qg0HagRu9saAvaiEALw_wcB</a:t>
            </a:r>
          </a:p>
        </p:txBody>
      </p:sp>
      <p:pic>
        <p:nvPicPr>
          <p:cNvPr id="14" name="Grafik 13" descr="Link">
            <a:extLst>
              <a:ext uri="{FF2B5EF4-FFF2-40B4-BE49-F238E27FC236}">
                <a16:creationId xmlns:a16="http://schemas.microsoft.com/office/drawing/2014/main" id="{E3F3E2F3-92B4-44D0-A353-D1A3C6CD11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471" y="5318668"/>
            <a:ext cx="321039" cy="321039"/>
          </a:xfrm>
          <a:prstGeom prst="rect">
            <a:avLst/>
          </a:prstGeom>
        </p:spPr>
      </p:pic>
      <p:pic>
        <p:nvPicPr>
          <p:cNvPr id="16" name="Grafik 15" descr="Link">
            <a:extLst>
              <a:ext uri="{FF2B5EF4-FFF2-40B4-BE49-F238E27FC236}">
                <a16:creationId xmlns:a16="http://schemas.microsoft.com/office/drawing/2014/main" id="{D530D634-EE6E-43CD-8154-47D971A632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6825" y="5318668"/>
            <a:ext cx="321039" cy="321039"/>
          </a:xfrm>
          <a:prstGeom prst="rect">
            <a:avLst/>
          </a:prstGeom>
        </p:spPr>
      </p:pic>
      <p:pic>
        <p:nvPicPr>
          <p:cNvPr id="15" name="Billede 14">
            <a:extLst>
              <a:ext uri="{FF2B5EF4-FFF2-40B4-BE49-F238E27FC236}">
                <a16:creationId xmlns:a16="http://schemas.microsoft.com/office/drawing/2014/main" id="{5874AA0C-5E64-4527-AA9B-A626766787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21849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F7F3C7A-B5A0-420E-BBF2-51565EF5D0A5}"/>
              </a:ext>
            </a:extLst>
          </p:cNvPr>
          <p:cNvSpPr/>
          <p:nvPr/>
        </p:nvSpPr>
        <p:spPr>
          <a:xfrm>
            <a:off x="0" y="0"/>
            <a:ext cx="9144000" cy="126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DBFBC2A-2537-492D-A1F1-2E7668B5D2F3}"/>
              </a:ext>
            </a:extLst>
          </p:cNvPr>
          <p:cNvSpPr>
            <a:spLocks noGrp="1"/>
          </p:cNvSpPr>
          <p:nvPr>
            <p:ph type="title"/>
          </p:nvPr>
        </p:nvSpPr>
        <p:spPr>
          <a:xfrm>
            <a:off x="1425604" y="764040"/>
            <a:ext cx="7886700" cy="383194"/>
          </a:xfrm>
        </p:spPr>
        <p:txBody>
          <a:bodyPr>
            <a:normAutofit fontScale="90000"/>
          </a:bodyPr>
          <a:lstStyle/>
          <a:p>
            <a:r>
              <a:rPr lang="da-DK" sz="3200" dirty="0">
                <a:solidFill>
                  <a:srgbClr val="4B355D"/>
                </a:solidFill>
                <a:effectLst/>
                <a:latin typeface="Bahnschrift" panose="020B0502040204020203" pitchFamily="34" charset="0"/>
              </a:rPr>
              <a:t>”Projektarbejde”</a:t>
            </a:r>
          </a:p>
        </p:txBody>
      </p:sp>
      <p:pic>
        <p:nvPicPr>
          <p:cNvPr id="10" name="Billede 9">
            <a:extLst>
              <a:ext uri="{FF2B5EF4-FFF2-40B4-BE49-F238E27FC236}">
                <a16:creationId xmlns:a16="http://schemas.microsoft.com/office/drawing/2014/main" id="{A52C2E9B-9BE5-4909-80E5-E774E31F9DA0}"/>
              </a:ext>
            </a:extLst>
          </p:cNvPr>
          <p:cNvPicPr>
            <a:picLocks noChangeAspect="1"/>
          </p:cNvPicPr>
          <p:nvPr/>
        </p:nvPicPr>
        <p:blipFill>
          <a:blip r:embed="rId2"/>
          <a:stretch>
            <a:fillRect/>
          </a:stretch>
        </p:blipFill>
        <p:spPr>
          <a:xfrm>
            <a:off x="566926" y="1410137"/>
            <a:ext cx="7858125" cy="4171950"/>
          </a:xfrm>
          <a:prstGeom prst="rect">
            <a:avLst/>
          </a:prstGeom>
        </p:spPr>
      </p:pic>
      <p:pic>
        <p:nvPicPr>
          <p:cNvPr id="6" name="Grafik 5" descr="Klasseværelse">
            <a:extLst>
              <a:ext uri="{FF2B5EF4-FFF2-40B4-BE49-F238E27FC236}">
                <a16:creationId xmlns:a16="http://schemas.microsoft.com/office/drawing/2014/main" id="{2817D6DB-9F76-477B-9394-E057B7355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926" y="614900"/>
            <a:ext cx="690374" cy="690374"/>
          </a:xfrm>
          <a:prstGeom prst="rect">
            <a:avLst/>
          </a:prstGeom>
        </p:spPr>
      </p:pic>
      <p:sp>
        <p:nvSpPr>
          <p:cNvPr id="7" name="Rektangel 6">
            <a:extLst>
              <a:ext uri="{FF2B5EF4-FFF2-40B4-BE49-F238E27FC236}">
                <a16:creationId xmlns:a16="http://schemas.microsoft.com/office/drawing/2014/main" id="{7102E4E7-88E7-4410-AB70-973B9F418A11}"/>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70D18D59-2DD1-44B8-BA12-5395216E9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72302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05639B-6FD3-4F25-961B-80A3F843295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070B6AB8-578C-4554-B38F-25AE75F8866C}"/>
              </a:ext>
            </a:extLst>
          </p:cNvPr>
          <p:cNvSpPr txBox="1"/>
          <p:nvPr/>
        </p:nvSpPr>
        <p:spPr>
          <a:xfrm>
            <a:off x="1348530" y="2637743"/>
            <a:ext cx="6503565" cy="2308324"/>
          </a:xfrm>
          <a:prstGeom prst="rect">
            <a:avLst/>
          </a:prstGeom>
          <a:noFill/>
        </p:spPr>
        <p:txBody>
          <a:bodyPr wrap="square" rtlCol="0">
            <a:spAutoFit/>
          </a:bodyPr>
          <a:lstStyle/>
          <a:p>
            <a:r>
              <a:rPr lang="da-DK" dirty="0">
                <a:solidFill>
                  <a:schemeClr val="bg1"/>
                </a:solidFill>
                <a:latin typeface="Bahnschrift" panose="020B0502040204020203" pitchFamily="34" charset="0"/>
              </a:rPr>
              <a:t>For at få de 10 ECTS point, skal eleven op til privatisteksamen via Komponent. </a:t>
            </a:r>
          </a:p>
          <a:p>
            <a:r>
              <a:rPr lang="da-DK" dirty="0">
                <a:solidFill>
                  <a:schemeClr val="bg1"/>
                </a:solidFill>
                <a:latin typeface="Bahnschrift" panose="020B0502040204020203" pitchFamily="34" charset="0"/>
              </a:rPr>
              <a:t>Prisen er kr. 2700,- </a:t>
            </a: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r>
              <a:rPr lang="da-DK" dirty="0">
                <a:solidFill>
                  <a:schemeClr val="bg1"/>
                </a:solidFill>
                <a:latin typeface="Bahnschrift" panose="020B0502040204020203" pitchFamily="34" charset="0"/>
              </a:rPr>
              <a:t>Regningen sendes fra Rybners og direkte til Virksomheden/organisationen - ikke eleven. Faget er bundet, så du følger faget men det er frivilligt at gå op til den mundtlige eksamen, som giver de 10 ECTS point.</a:t>
            </a:r>
          </a:p>
        </p:txBody>
      </p:sp>
      <p:pic>
        <p:nvPicPr>
          <p:cNvPr id="8" name="Grafik 7" descr="Oprullet eksamensbevis">
            <a:extLst>
              <a:ext uri="{FF2B5EF4-FFF2-40B4-BE49-F238E27FC236}">
                <a16:creationId xmlns:a16="http://schemas.microsoft.com/office/drawing/2014/main" id="{A3B02724-BFF0-4565-89CC-533556266E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8530" y="1436615"/>
            <a:ext cx="914400" cy="914400"/>
          </a:xfrm>
          <a:prstGeom prst="rect">
            <a:avLst/>
          </a:prstGeom>
        </p:spPr>
      </p:pic>
      <p:pic>
        <p:nvPicPr>
          <p:cNvPr id="9" name="Billede 8">
            <a:extLst>
              <a:ext uri="{FF2B5EF4-FFF2-40B4-BE49-F238E27FC236}">
                <a16:creationId xmlns:a16="http://schemas.microsoft.com/office/drawing/2014/main" id="{39635761-0BEE-4244-81F7-53A6D89A2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49058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3338660-CE38-48C1-AD84-C5A78D60E7FB}"/>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452255" y="951393"/>
            <a:ext cx="7886700" cy="512538"/>
          </a:xfrm>
        </p:spPr>
        <p:txBody>
          <a:bodyPr>
            <a:normAutofit fontScale="90000"/>
          </a:bodyPr>
          <a:lstStyle/>
          <a:p>
            <a:r>
              <a:rPr lang="da-DK" sz="3200" dirty="0">
                <a:effectLst/>
                <a:latin typeface="Bahnschrift" panose="020B0502040204020203" pitchFamily="34" charset="0"/>
              </a:rPr>
              <a:t>Indkaldelse og pensumliste</a:t>
            </a:r>
          </a:p>
        </p:txBody>
      </p:sp>
      <p:sp>
        <p:nvSpPr>
          <p:cNvPr id="6" name="Rektangel 5"/>
          <p:cNvSpPr/>
          <p:nvPr/>
        </p:nvSpPr>
        <p:spPr>
          <a:xfrm>
            <a:off x="1227631" y="2172748"/>
            <a:ext cx="6688738" cy="3266538"/>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latin typeface="Bahnschrift" panose="020B0502040204020203" pitchFamily="34" charset="0"/>
              </a:rPr>
              <a:t>Du vil få din indkaldelse til skoleopholdene </a:t>
            </a:r>
            <a:br>
              <a:rPr lang="da-DK" sz="2000" dirty="0">
                <a:latin typeface="Bahnschrift" panose="020B0502040204020203" pitchFamily="34" charset="0"/>
              </a:rPr>
            </a:br>
            <a:r>
              <a:rPr lang="da-DK" sz="2000" dirty="0">
                <a:latin typeface="Bahnschrift" panose="020B0502040204020203" pitchFamily="34" charset="0"/>
              </a:rPr>
              <a:t>i din digitale postkasse.</a:t>
            </a:r>
            <a:br>
              <a:rPr lang="da-DK" sz="2000" dirty="0">
                <a:latin typeface="Bahnschrift" panose="020B0502040204020203" pitchFamily="34" charset="0"/>
              </a:rPr>
            </a:br>
            <a:endParaRPr lang="da-DK" sz="2000" dirty="0">
              <a:latin typeface="Bahnschrift" panose="020B0502040204020203" pitchFamily="34" charset="0"/>
            </a:endParaRPr>
          </a:p>
          <a:p>
            <a:pPr algn="ctr"/>
            <a:r>
              <a:rPr lang="da-DK" sz="2000" dirty="0">
                <a:latin typeface="Bahnschrift" panose="020B0502040204020203" pitchFamily="34" charset="0"/>
              </a:rPr>
              <a:t>Herudover vil du på moodle modtage en pensaliste.</a:t>
            </a:r>
          </a:p>
        </p:txBody>
      </p:sp>
      <p:pic>
        <p:nvPicPr>
          <p:cNvPr id="8" name="Billede 7">
            <a:extLst>
              <a:ext uri="{FF2B5EF4-FFF2-40B4-BE49-F238E27FC236}">
                <a16:creationId xmlns:a16="http://schemas.microsoft.com/office/drawing/2014/main" id="{125BE5D7-FD72-491C-8D38-6F90211C00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7" name="Grafik 6" descr="Postkasse">
            <a:extLst>
              <a:ext uri="{FF2B5EF4-FFF2-40B4-BE49-F238E27FC236}">
                <a16:creationId xmlns:a16="http://schemas.microsoft.com/office/drawing/2014/main" id="{43431FB5-92E7-4CDA-BC09-7C6155A22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7" y="754034"/>
            <a:ext cx="764358" cy="764358"/>
          </a:xfrm>
          <a:prstGeom prst="rect">
            <a:avLst/>
          </a:prstGeom>
        </p:spPr>
      </p:pic>
    </p:spTree>
    <p:extLst>
      <p:ext uri="{BB962C8B-B14F-4D97-AF65-F5344CB8AC3E}">
        <p14:creationId xmlns:p14="http://schemas.microsoft.com/office/powerpoint/2010/main" val="193237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7A802A4-405A-4AF7-BC87-2D41CA4469CC}"/>
              </a:ext>
            </a:extLst>
          </p:cNvPr>
          <p:cNvSpPr/>
          <p:nvPr/>
        </p:nvSpPr>
        <p:spPr>
          <a:xfrm>
            <a:off x="0" y="0"/>
            <a:ext cx="9144000" cy="145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35143" y="1143760"/>
            <a:ext cx="7591411" cy="561436"/>
          </a:xfrm>
        </p:spPr>
        <p:txBody>
          <a:bodyPr>
            <a:normAutofit fontScale="90000"/>
          </a:bodyPr>
          <a:lstStyle/>
          <a:p>
            <a:pPr algn="l"/>
            <a:br>
              <a:rPr lang="da-DK" dirty="0">
                <a:solidFill>
                  <a:srgbClr val="4B355D"/>
                </a:solidFill>
              </a:rPr>
            </a:br>
            <a:br>
              <a:rPr lang="da-DK" dirty="0">
                <a:solidFill>
                  <a:srgbClr val="4B355D"/>
                </a:solidFill>
              </a:rPr>
            </a:br>
            <a:r>
              <a:rPr lang="da-DK" sz="3600" dirty="0">
                <a:solidFill>
                  <a:srgbClr val="4B355D"/>
                </a:solidFill>
                <a:latin typeface="Bahnschrift" panose="020B0502040204020203" pitchFamily="34" charset="0"/>
              </a:rPr>
              <a:t>Undervisning</a:t>
            </a:r>
            <a:endParaRPr lang="da-DK" dirty="0">
              <a:solidFill>
                <a:srgbClr val="4B355D"/>
              </a:solidFill>
              <a:latin typeface="Bahnschrift" panose="020B0502040204020203" pitchFamily="34" charset="0"/>
            </a:endParaRPr>
          </a:p>
        </p:txBody>
      </p:sp>
      <p:sp>
        <p:nvSpPr>
          <p:cNvPr id="4" name="Pladsholder til indhold 3"/>
          <p:cNvSpPr>
            <a:spLocks noGrp="1"/>
          </p:cNvSpPr>
          <p:nvPr>
            <p:ph idx="1"/>
          </p:nvPr>
        </p:nvSpPr>
        <p:spPr>
          <a:xfrm>
            <a:off x="1159650" y="1553787"/>
            <a:ext cx="6824699" cy="3750426"/>
          </a:xfrm>
        </p:spPr>
        <p:txBody>
          <a:bodyPr>
            <a:normAutofit/>
          </a:bodyPr>
          <a:lstStyle/>
          <a:p>
            <a:endParaRPr lang="da-DK" dirty="0"/>
          </a:p>
          <a:p>
            <a:pPr lvl="2"/>
            <a:endParaRPr lang="da-DK" dirty="0"/>
          </a:p>
          <a:p>
            <a:pPr>
              <a:buFont typeface="Arial" panose="020B0604020202020204" pitchFamily="34" charset="0"/>
              <a:buChar char="•"/>
            </a:pPr>
            <a:r>
              <a:rPr lang="da-DK" sz="1800" dirty="0">
                <a:solidFill>
                  <a:srgbClr val="4B355D"/>
                </a:solidFill>
                <a:latin typeface="Bahnschrift" panose="020B0502040204020203" pitchFamily="34" charset="0"/>
              </a:rPr>
              <a:t>Undervisningsplatform:</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600" dirty="0">
                <a:solidFill>
                  <a:srgbClr val="4B355D"/>
                </a:solidFill>
                <a:latin typeface="Bahnschrift" panose="020B0502040204020203" pitchFamily="34" charset="0"/>
              </a:rPr>
              <a:t>Alt undervisningsmateriale ligger på </a:t>
            </a:r>
            <a:r>
              <a:rPr lang="da-DK" sz="1600" u="sng" dirty="0">
                <a:solidFill>
                  <a:srgbClr val="4B355D"/>
                </a:solidFill>
                <a:latin typeface="Bahnschrift" panose="020B0502040204020203" pitchFamily="34" charset="0"/>
              </a:rPr>
              <a:t>www. Moodle.Rybners.dk</a:t>
            </a:r>
          </a:p>
          <a:p>
            <a:pPr>
              <a:buFont typeface="Arial" panose="020B0604020202020204" pitchFamily="34" charset="0"/>
              <a:buChar char="•"/>
            </a:pPr>
            <a:endParaRPr lang="da-DK"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får I adgang ca. 10 dage før skoleophold</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ligger videoer, PowerPoint mm.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Indimellem vil der være behov for at køre onlineundervisning – dette vil blive aftalt nærmere med den pågældende underviser. </a:t>
            </a:r>
          </a:p>
        </p:txBody>
      </p:sp>
      <p:pic>
        <p:nvPicPr>
          <p:cNvPr id="7" name="Grafik 6" descr="Professor">
            <a:extLst>
              <a:ext uri="{FF2B5EF4-FFF2-40B4-BE49-F238E27FC236}">
                <a16:creationId xmlns:a16="http://schemas.microsoft.com/office/drawing/2014/main" id="{8B648E97-930C-44ED-92BE-49A88B44DA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64" y="1094973"/>
            <a:ext cx="590579" cy="590579"/>
          </a:xfrm>
          <a:prstGeom prst="rect">
            <a:avLst/>
          </a:prstGeom>
        </p:spPr>
      </p:pic>
      <p:sp>
        <p:nvSpPr>
          <p:cNvPr id="8" name="Rektangel 7">
            <a:extLst>
              <a:ext uri="{FF2B5EF4-FFF2-40B4-BE49-F238E27FC236}">
                <a16:creationId xmlns:a16="http://schemas.microsoft.com/office/drawing/2014/main" id="{EB3CE5E4-6F40-4040-A00C-7771F81BA1C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66862D66-28C9-4BFA-8A1D-CDDDC5CAF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90257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BF9D4E8-2344-4BAA-B7F5-A52D5405BC0D}"/>
              </a:ext>
            </a:extLst>
          </p:cNvPr>
          <p:cNvSpPr/>
          <p:nvPr/>
        </p:nvSpPr>
        <p:spPr>
          <a:xfrm>
            <a:off x="0" y="0"/>
            <a:ext cx="9143999" cy="6858000"/>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865582" y="930027"/>
            <a:ext cx="2503657" cy="452230"/>
          </a:xfrm>
        </p:spPr>
        <p:txBody>
          <a:bodyPr>
            <a:noAutofit/>
          </a:bodyPr>
          <a:lstStyle/>
          <a:p>
            <a:r>
              <a:rPr lang="da-DK" sz="2000" dirty="0">
                <a:effectLst/>
                <a:latin typeface="Bahnschrift" panose="020B0502040204020203" pitchFamily="34" charset="0"/>
              </a:rPr>
              <a:t>Det danske </a:t>
            </a:r>
            <a:br>
              <a:rPr lang="da-DK" sz="2000" dirty="0">
                <a:effectLst/>
                <a:latin typeface="Bahnschrift" panose="020B0502040204020203" pitchFamily="34" charset="0"/>
              </a:rPr>
            </a:br>
            <a:r>
              <a:rPr lang="da-DK" sz="2000" dirty="0">
                <a:effectLst/>
                <a:latin typeface="Bahnschrift" panose="020B0502040204020203" pitchFamily="34" charset="0"/>
              </a:rPr>
              <a:t>uddannelsessystem </a:t>
            </a:r>
          </a:p>
        </p:txBody>
      </p:sp>
      <p:sp>
        <p:nvSpPr>
          <p:cNvPr id="7" name="Rektangel 6">
            <a:extLst>
              <a:ext uri="{FF2B5EF4-FFF2-40B4-BE49-F238E27FC236}">
                <a16:creationId xmlns:a16="http://schemas.microsoft.com/office/drawing/2014/main" id="{5DE55BCB-C1F3-4552-9DF0-595B6C59DEA7}"/>
              </a:ext>
            </a:extLst>
          </p:cNvPr>
          <p:cNvSpPr/>
          <p:nvPr/>
        </p:nvSpPr>
        <p:spPr>
          <a:xfrm>
            <a:off x="346693" y="6069394"/>
            <a:ext cx="3104854" cy="592470"/>
          </a:xfrm>
          <a:prstGeom prst="rect">
            <a:avLst/>
          </a:prstGeom>
        </p:spPr>
        <p:txBody>
          <a:bodyPr wrap="square">
            <a:spAutoFit/>
          </a:bodyPr>
          <a:lstStyle/>
          <a:p>
            <a:r>
              <a:rPr lang="da-DK" sz="11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https://www.uvm.dk/uddannelsessystemet/overblik-over-det-danske-uddannelsessystem</a:t>
            </a:r>
            <a:endParaRPr lang="da-DK" sz="1100" dirty="0">
              <a:solidFill>
                <a:schemeClr val="bg1"/>
              </a:solidFill>
              <a:latin typeface="Bahnschrift" panose="020B0502040204020203" pitchFamily="34" charset="0"/>
            </a:endParaRPr>
          </a:p>
          <a:p>
            <a:endParaRPr lang="da-DK" sz="1050" dirty="0"/>
          </a:p>
        </p:txBody>
      </p:sp>
      <p:pic>
        <p:nvPicPr>
          <p:cNvPr id="13" name="Grafik 12" descr="Rygsæk">
            <a:extLst>
              <a:ext uri="{FF2B5EF4-FFF2-40B4-BE49-F238E27FC236}">
                <a16:creationId xmlns:a16="http://schemas.microsoft.com/office/drawing/2014/main" id="{308E133C-4AAC-40B6-8A71-491753F27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112" y="852559"/>
            <a:ext cx="592470" cy="592470"/>
          </a:xfrm>
          <a:prstGeom prst="rect">
            <a:avLst/>
          </a:prstGeom>
        </p:spPr>
      </p:pic>
      <p:pic>
        <p:nvPicPr>
          <p:cNvPr id="15" name="Billede 14">
            <a:extLst>
              <a:ext uri="{FF2B5EF4-FFF2-40B4-BE49-F238E27FC236}">
                <a16:creationId xmlns:a16="http://schemas.microsoft.com/office/drawing/2014/main" id="{1A07646E-C776-43B7-84AA-CF1887AE3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239" y="1148794"/>
            <a:ext cx="5263306" cy="5152109"/>
          </a:xfrm>
          <a:prstGeom prst="rect">
            <a:avLst/>
          </a:prstGeom>
        </p:spPr>
      </p:pic>
      <p:sp>
        <p:nvSpPr>
          <p:cNvPr id="23" name="Tekstfelt 22">
            <a:extLst>
              <a:ext uri="{FF2B5EF4-FFF2-40B4-BE49-F238E27FC236}">
                <a16:creationId xmlns:a16="http://schemas.microsoft.com/office/drawing/2014/main" id="{ECE88FDA-D71D-46E7-A132-DAED96796932}"/>
              </a:ext>
            </a:extLst>
          </p:cNvPr>
          <p:cNvSpPr txBox="1"/>
          <p:nvPr/>
        </p:nvSpPr>
        <p:spPr>
          <a:xfrm>
            <a:off x="2482117" y="2723761"/>
            <a:ext cx="751335" cy="338554"/>
          </a:xfrm>
          <a:prstGeom prst="rect">
            <a:avLst/>
          </a:prstGeom>
          <a:noFill/>
        </p:spPr>
        <p:txBody>
          <a:bodyPr wrap="square" rtlCol="0">
            <a:spAutoFit/>
          </a:bodyPr>
          <a:lstStyle/>
          <a:p>
            <a:pPr algn="ctr"/>
            <a:r>
              <a:rPr lang="da-DK" sz="1600" b="1" dirty="0">
                <a:solidFill>
                  <a:srgbClr val="92D050"/>
                </a:solidFill>
                <a:latin typeface="Bahnschrift" panose="020B0502040204020203" pitchFamily="34" charset="0"/>
              </a:rPr>
              <a:t>NIV. 5</a:t>
            </a:r>
          </a:p>
        </p:txBody>
      </p:sp>
      <p:sp>
        <p:nvSpPr>
          <p:cNvPr id="24" name="Tekstfelt 23">
            <a:extLst>
              <a:ext uri="{FF2B5EF4-FFF2-40B4-BE49-F238E27FC236}">
                <a16:creationId xmlns:a16="http://schemas.microsoft.com/office/drawing/2014/main" id="{7372254F-D519-4B1A-BA51-89C481EE8057}"/>
              </a:ext>
            </a:extLst>
          </p:cNvPr>
          <p:cNvSpPr txBox="1"/>
          <p:nvPr/>
        </p:nvSpPr>
        <p:spPr>
          <a:xfrm>
            <a:off x="2482117" y="2105750"/>
            <a:ext cx="751335" cy="338554"/>
          </a:xfrm>
          <a:prstGeom prst="rect">
            <a:avLst/>
          </a:prstGeom>
          <a:noFill/>
        </p:spPr>
        <p:txBody>
          <a:bodyPr wrap="square" rtlCol="0">
            <a:spAutoFit/>
          </a:bodyPr>
          <a:lstStyle/>
          <a:p>
            <a:pPr algn="ctr"/>
            <a:r>
              <a:rPr lang="da-DK" sz="1600" b="1" dirty="0">
                <a:solidFill>
                  <a:srgbClr val="92D050"/>
                </a:solidFill>
                <a:latin typeface="Bahnschrift" panose="020B0502040204020203" pitchFamily="34" charset="0"/>
              </a:rPr>
              <a:t>NIV. 6</a:t>
            </a:r>
          </a:p>
        </p:txBody>
      </p:sp>
      <p:sp>
        <p:nvSpPr>
          <p:cNvPr id="25" name="Tekstfelt 24">
            <a:extLst>
              <a:ext uri="{FF2B5EF4-FFF2-40B4-BE49-F238E27FC236}">
                <a16:creationId xmlns:a16="http://schemas.microsoft.com/office/drawing/2014/main" id="{37887638-E75A-40DF-8559-A1914AA6D87E}"/>
              </a:ext>
            </a:extLst>
          </p:cNvPr>
          <p:cNvSpPr txBox="1"/>
          <p:nvPr/>
        </p:nvSpPr>
        <p:spPr>
          <a:xfrm>
            <a:off x="6954473" y="2102749"/>
            <a:ext cx="751335" cy="338554"/>
          </a:xfrm>
          <a:prstGeom prst="rect">
            <a:avLst/>
          </a:prstGeom>
          <a:noFill/>
        </p:spPr>
        <p:txBody>
          <a:bodyPr wrap="square" rtlCol="0">
            <a:spAutoFit/>
          </a:bodyPr>
          <a:lstStyle/>
          <a:p>
            <a:r>
              <a:rPr lang="da-DK" sz="1600" b="1" dirty="0">
                <a:solidFill>
                  <a:srgbClr val="92D050"/>
                </a:solidFill>
                <a:latin typeface="Bahnschrift" panose="020B0502040204020203" pitchFamily="34" charset="0"/>
              </a:rPr>
              <a:t>NIV. 6</a:t>
            </a:r>
          </a:p>
        </p:txBody>
      </p:sp>
      <p:sp>
        <p:nvSpPr>
          <p:cNvPr id="26" name="Tekstfelt 25">
            <a:extLst>
              <a:ext uri="{FF2B5EF4-FFF2-40B4-BE49-F238E27FC236}">
                <a16:creationId xmlns:a16="http://schemas.microsoft.com/office/drawing/2014/main" id="{7B5F7DA1-3442-44FF-81E2-BE77D33E2A67}"/>
              </a:ext>
            </a:extLst>
          </p:cNvPr>
          <p:cNvSpPr txBox="1"/>
          <p:nvPr/>
        </p:nvSpPr>
        <p:spPr>
          <a:xfrm>
            <a:off x="6954473" y="2641791"/>
            <a:ext cx="1835883" cy="338554"/>
          </a:xfrm>
          <a:prstGeom prst="rect">
            <a:avLst/>
          </a:prstGeom>
          <a:noFill/>
        </p:spPr>
        <p:txBody>
          <a:bodyPr wrap="square" rtlCol="0">
            <a:spAutoFit/>
          </a:bodyPr>
          <a:lstStyle/>
          <a:p>
            <a:r>
              <a:rPr lang="da-DK" sz="1600" b="1" dirty="0">
                <a:solidFill>
                  <a:srgbClr val="92D050"/>
                </a:solidFill>
                <a:latin typeface="Bahnschrift" panose="020B0502040204020203" pitchFamily="34" charset="0"/>
              </a:rPr>
              <a:t>NIV. 5 </a:t>
            </a:r>
            <a:r>
              <a:rPr lang="da-DK" sz="1100" b="1" dirty="0">
                <a:solidFill>
                  <a:schemeClr val="bg1"/>
                </a:solidFill>
                <a:latin typeface="Bahnschrift" panose="020B0502040204020203" pitchFamily="34" charset="0"/>
              </a:rPr>
              <a:t>(60 ECTS-point)</a:t>
            </a:r>
          </a:p>
        </p:txBody>
      </p:sp>
      <p:pic>
        <p:nvPicPr>
          <p:cNvPr id="28" name="Grafik 27" descr="Link">
            <a:extLst>
              <a:ext uri="{FF2B5EF4-FFF2-40B4-BE49-F238E27FC236}">
                <a16:creationId xmlns:a16="http://schemas.microsoft.com/office/drawing/2014/main" id="{C612E6C9-74B0-4EEF-8D5A-44D7F990B3C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978" y="5772745"/>
            <a:ext cx="334253" cy="334253"/>
          </a:xfrm>
          <a:prstGeom prst="rect">
            <a:avLst/>
          </a:prstGeom>
        </p:spPr>
      </p:pic>
      <p:sp>
        <p:nvSpPr>
          <p:cNvPr id="5" name="Tekstfelt 4">
            <a:extLst>
              <a:ext uri="{FF2B5EF4-FFF2-40B4-BE49-F238E27FC236}">
                <a16:creationId xmlns:a16="http://schemas.microsoft.com/office/drawing/2014/main" id="{E058EA67-1590-C57C-04D2-601AFEE69981}"/>
              </a:ext>
            </a:extLst>
          </p:cNvPr>
          <p:cNvSpPr txBox="1"/>
          <p:nvPr/>
        </p:nvSpPr>
        <p:spPr>
          <a:xfrm>
            <a:off x="6954473" y="1698062"/>
            <a:ext cx="4572000" cy="369332"/>
          </a:xfrm>
          <a:prstGeom prst="rect">
            <a:avLst/>
          </a:prstGeom>
          <a:noFill/>
        </p:spPr>
        <p:txBody>
          <a:bodyPr wrap="square">
            <a:spAutoFit/>
          </a:bodyPr>
          <a:lstStyle/>
          <a:p>
            <a:r>
              <a:rPr lang="da-DK" sz="1800" b="1" dirty="0">
                <a:solidFill>
                  <a:srgbClr val="92D050"/>
                </a:solidFill>
                <a:latin typeface="Bahnschrift" panose="020B0502040204020203" pitchFamily="34" charset="0"/>
              </a:rPr>
              <a:t>NIV. 7</a:t>
            </a:r>
          </a:p>
        </p:txBody>
      </p:sp>
      <p:sp>
        <p:nvSpPr>
          <p:cNvPr id="6" name="Tekstfelt 5">
            <a:extLst>
              <a:ext uri="{FF2B5EF4-FFF2-40B4-BE49-F238E27FC236}">
                <a16:creationId xmlns:a16="http://schemas.microsoft.com/office/drawing/2014/main" id="{0177E4B3-CB85-EFAB-ED6D-2A60DFAD0E49}"/>
              </a:ext>
            </a:extLst>
          </p:cNvPr>
          <p:cNvSpPr txBox="1"/>
          <p:nvPr/>
        </p:nvSpPr>
        <p:spPr>
          <a:xfrm>
            <a:off x="2489980" y="1693877"/>
            <a:ext cx="4572000" cy="369332"/>
          </a:xfrm>
          <a:prstGeom prst="rect">
            <a:avLst/>
          </a:prstGeom>
          <a:noFill/>
        </p:spPr>
        <p:txBody>
          <a:bodyPr wrap="square">
            <a:spAutoFit/>
          </a:bodyPr>
          <a:lstStyle/>
          <a:p>
            <a:r>
              <a:rPr lang="da-DK" sz="1800" b="1" dirty="0">
                <a:solidFill>
                  <a:srgbClr val="92D050"/>
                </a:solidFill>
                <a:latin typeface="Bahnschrift" panose="020B0502040204020203" pitchFamily="34" charset="0"/>
              </a:rPr>
              <a:t>NIV. 7</a:t>
            </a:r>
          </a:p>
        </p:txBody>
      </p:sp>
    </p:spTree>
    <p:extLst>
      <p:ext uri="{BB962C8B-B14F-4D97-AF65-F5344CB8AC3E}">
        <p14:creationId xmlns:p14="http://schemas.microsoft.com/office/powerpoint/2010/main" val="104356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5B97BEC-461B-4101-994C-F696DF08F785}"/>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750551" y="813269"/>
            <a:ext cx="7642895" cy="1023644"/>
          </a:xfrm>
        </p:spPr>
        <p:txBody>
          <a:bodyPr>
            <a:normAutofit/>
          </a:bodyPr>
          <a:lstStyle/>
          <a:p>
            <a:pPr algn="ctr"/>
            <a:r>
              <a:rPr lang="da-DK" sz="2800" dirty="0">
                <a:effectLst/>
                <a:latin typeface="Bahnschrift" panose="020B0502040204020203" pitchFamily="34" charset="0"/>
              </a:rPr>
              <a:t>Skriv fra UCSYD, studievejleder </a:t>
            </a:r>
          </a:p>
        </p:txBody>
      </p:sp>
      <p:sp>
        <p:nvSpPr>
          <p:cNvPr id="3" name="Pladsholder til indhold 2"/>
          <p:cNvSpPr>
            <a:spLocks noGrp="1"/>
          </p:cNvSpPr>
          <p:nvPr>
            <p:ph idx="1"/>
          </p:nvPr>
        </p:nvSpPr>
        <p:spPr>
          <a:xfrm>
            <a:off x="939304" y="2373006"/>
            <a:ext cx="7265390" cy="3035504"/>
          </a:xfrm>
        </p:spPr>
        <p:txBody>
          <a:bodyPr>
            <a:normAutofit/>
          </a:bodyPr>
          <a:lstStyle/>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En erhvervsuddannelse med speciale er på niveau 4 i den danske kvalifikationsramme. Det er en studentereksamen også. </a:t>
            </a:r>
          </a:p>
          <a:p>
            <a:pPr marL="0" indent="0">
              <a:buClr>
                <a:schemeClr val="bg1"/>
              </a:buClr>
              <a:buNone/>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Det kvalificerer til optagelse på en akademiuddannelse såfremt de har minimum 2 års relevant erhvervserfaring efter endt uddannelse. Det kan godt være deres studentereksamen. </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Akademiuddannelserne er på niveau 5 og er forudsætning for at komme ind på en diplomuddannelse, som er niveau 6 og dermed bachelorniveau.</a:t>
            </a:r>
          </a:p>
        </p:txBody>
      </p:sp>
      <p:pic>
        <p:nvPicPr>
          <p:cNvPr id="7" name="Billede 6">
            <a:extLst>
              <a:ext uri="{FF2B5EF4-FFF2-40B4-BE49-F238E27FC236}">
                <a16:creationId xmlns:a16="http://schemas.microsoft.com/office/drawing/2014/main" id="{F2298050-F4D8-4687-A7C5-6888699DE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597256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D81287F-719D-48C2-9B0A-764CA7BEB29B}"/>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578840" y="920810"/>
            <a:ext cx="7952763" cy="1023644"/>
          </a:xfrm>
        </p:spPr>
        <p:txBody>
          <a:bodyPr>
            <a:normAutofit/>
          </a:bodyPr>
          <a:lstStyle/>
          <a:p>
            <a:pPr algn="ctr"/>
            <a:r>
              <a:rPr lang="da-DK" sz="2800" dirty="0">
                <a:effectLst/>
                <a:latin typeface="Bahnschrift" panose="020B0502040204020203" pitchFamily="34" charset="0"/>
              </a:rPr>
              <a:t>Skriv fra Erhvervsakademiet Sydvest - Esbjerg, Kim Skøtt</a:t>
            </a:r>
          </a:p>
        </p:txBody>
      </p:sp>
      <p:sp>
        <p:nvSpPr>
          <p:cNvPr id="3" name="Pladsholder til indhold 2"/>
          <p:cNvSpPr>
            <a:spLocks noGrp="1"/>
          </p:cNvSpPr>
          <p:nvPr>
            <p:ph idx="1"/>
          </p:nvPr>
        </p:nvSpPr>
        <p:spPr>
          <a:xfrm>
            <a:off x="826051" y="2134803"/>
            <a:ext cx="7491893" cy="3519377"/>
          </a:xfrm>
        </p:spPr>
        <p:txBody>
          <a:bodyPr/>
          <a:lstStyle/>
          <a:p>
            <a:endParaRPr lang="da-DK" dirty="0"/>
          </a:p>
          <a:p>
            <a:pPr>
              <a:buClr>
                <a:schemeClr val="bg1"/>
              </a:buClr>
              <a:buFont typeface="Arial" panose="020B0604020202020204" pitchFamily="34" charset="0"/>
              <a:buChar char="•"/>
            </a:pPr>
            <a:r>
              <a:rPr lang="da-DK" sz="2000" dirty="0">
                <a:solidFill>
                  <a:schemeClr val="bg1"/>
                </a:solidFill>
                <a:latin typeface="Bahnschrift" panose="020B0502040204020203" pitchFamily="34" charset="0"/>
              </a:rPr>
              <a:t>KVU = Kort videregående uddannelse på fuldtidsstudierne.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Det er her, at fx Markedsøkonomerne er placeret.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Niveau 5 uddannelse</a:t>
            </a:r>
          </a:p>
          <a:p>
            <a:pPr>
              <a:buClr>
                <a:schemeClr val="bg1"/>
              </a:buClr>
              <a:buFont typeface="Arial" panose="020B0604020202020204" pitchFamily="34" charset="0"/>
              <a:buChar char="•"/>
            </a:pPr>
            <a:endParaRPr lang="da-DK" sz="20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MVU</a:t>
            </a:r>
            <a:r>
              <a:rPr lang="da-DK" sz="1400" dirty="0">
                <a:solidFill>
                  <a:schemeClr val="bg1"/>
                </a:solidFill>
                <a:latin typeface="Bahnschrift" panose="020B0502040204020203" pitchFamily="34" charset="0"/>
              </a:rPr>
              <a:t> = Mellem videregående uddannelse. Det er bachelor niveau. Niveau 6 uddannelse</a:t>
            </a: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LVU</a:t>
            </a:r>
            <a:r>
              <a:rPr lang="da-DK" sz="1400" dirty="0">
                <a:solidFill>
                  <a:schemeClr val="bg1"/>
                </a:solidFill>
                <a:latin typeface="Bahnschrift" panose="020B0502040204020203" pitchFamily="34" charset="0"/>
              </a:rPr>
              <a:t> = Lang videregående uddannelse. Det er kandidatniveau. Niveau 7 uddannelse</a:t>
            </a:r>
          </a:p>
          <a:p>
            <a:pPr marL="0" indent="0">
              <a:buClr>
                <a:schemeClr val="bg1"/>
              </a:buClr>
              <a:buNone/>
            </a:pPr>
            <a:endParaRPr lang="da-DK" sz="2000" dirty="0">
              <a:solidFill>
                <a:schemeClr val="bg1"/>
              </a:solidFill>
              <a:latin typeface="Bahnschrift" panose="020B0502040204020203" pitchFamily="34" charset="0"/>
            </a:endParaRPr>
          </a:p>
        </p:txBody>
      </p:sp>
      <p:pic>
        <p:nvPicPr>
          <p:cNvPr id="7" name="Billede 6">
            <a:extLst>
              <a:ext uri="{FF2B5EF4-FFF2-40B4-BE49-F238E27FC236}">
                <a16:creationId xmlns:a16="http://schemas.microsoft.com/office/drawing/2014/main" id="{00D2AB49-D8B3-4EBC-BFC2-64D102F17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4634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B812390-6A07-481B-8C1B-1EB2F7B2F860}"/>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577655" y="603914"/>
            <a:ext cx="7886700" cy="1023644"/>
          </a:xfrm>
        </p:spPr>
        <p:txBody>
          <a:bodyPr>
            <a:normAutofit/>
          </a:bodyPr>
          <a:lstStyle/>
          <a:p>
            <a:r>
              <a:rPr lang="da-DK" sz="2800" dirty="0">
                <a:solidFill>
                  <a:srgbClr val="4B355D"/>
                </a:solidFill>
                <a:effectLst/>
                <a:latin typeface="Bahnschrift" panose="020B0502040204020203" pitchFamily="34" charset="0"/>
              </a:rPr>
              <a:t>HD</a:t>
            </a:r>
          </a:p>
        </p:txBody>
      </p:sp>
      <p:sp>
        <p:nvSpPr>
          <p:cNvPr id="3" name="Pladsholder til indhold 2"/>
          <p:cNvSpPr>
            <a:spLocks noGrp="1"/>
          </p:cNvSpPr>
          <p:nvPr>
            <p:ph idx="1"/>
          </p:nvPr>
        </p:nvSpPr>
        <p:spPr>
          <a:xfrm>
            <a:off x="1031583" y="1993900"/>
            <a:ext cx="7080833" cy="3471731"/>
          </a:xfrm>
        </p:spPr>
        <p:txBody>
          <a:bodyPr>
            <a:normAutofit lnSpcReduction="10000"/>
          </a:bodyPr>
          <a:lstStyle/>
          <a:p>
            <a:pPr>
              <a:buFont typeface="Arial" panose="020B0604020202020204" pitchFamily="34" charset="0"/>
              <a:buChar char="•"/>
            </a:pPr>
            <a:r>
              <a:rPr lang="da-DK" sz="1800" dirty="0">
                <a:solidFill>
                  <a:srgbClr val="4B355D"/>
                </a:solidFill>
                <a:latin typeface="Bahnschrift" panose="020B0502040204020203" pitchFamily="34" charset="0"/>
              </a:rPr>
              <a:t>Vigtigt at understrege HD er et andet system – en universitetsbaseret diplomuddannelsen.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HD1 svarer til Akademiuddannelserne</a:t>
            </a:r>
          </a:p>
          <a:p>
            <a:pPr>
              <a:buFont typeface="Arial" panose="020B0604020202020204" pitchFamily="34" charset="0"/>
              <a:buChar char="•"/>
            </a:pPr>
            <a:r>
              <a:rPr lang="da-DK" sz="1800" dirty="0">
                <a:solidFill>
                  <a:srgbClr val="4B355D"/>
                </a:solidFill>
                <a:latin typeface="Bahnschrift" panose="020B0502040204020203" pitchFamily="34" charset="0"/>
              </a:rPr>
              <a:t>HD2 svarer til Diplomuddannelserne (fx den merkantile diplomuddannelse, Diplom i ledelse etc.)</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Det er vigtigt at understrege, at en akademiuddannelse, som er en niveau 5 uddannelse, er på niveau med HD1, </a:t>
            </a:r>
            <a:r>
              <a:rPr lang="da-DK" sz="1600" u="sng" dirty="0">
                <a:solidFill>
                  <a:srgbClr val="4B355D"/>
                </a:solidFill>
                <a:latin typeface="Bahnschrift" panose="020B0502040204020203" pitchFamily="34" charset="0"/>
              </a:rPr>
              <a:t>MEN</a:t>
            </a:r>
            <a:r>
              <a:rPr lang="da-DK" sz="1600" dirty="0">
                <a:solidFill>
                  <a:srgbClr val="4B355D"/>
                </a:solidFill>
                <a:latin typeface="Bahnschrift" panose="020B0502040204020203" pitchFamily="34" charset="0"/>
              </a:rPr>
              <a:t> den giver ikke merit til at gå direkte ind på HD2. Der er et par enkelte akademiuddannelser, der med den rigtige fagsammensætning (kræver Erhvervsøkonomi, Erhvervsret, Globaløkonomi og Statistik) kan give studiekompetence til HD2.</a:t>
            </a:r>
          </a:p>
        </p:txBody>
      </p:sp>
      <p:pic>
        <p:nvPicPr>
          <p:cNvPr id="7" name="Grafik 6" descr="Studenterhue">
            <a:extLst>
              <a:ext uri="{FF2B5EF4-FFF2-40B4-BE49-F238E27FC236}">
                <a16:creationId xmlns:a16="http://schemas.microsoft.com/office/drawing/2014/main" id="{B4BB1A00-43ED-46A2-8091-4DAFB0D1A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650" y="781252"/>
            <a:ext cx="643855" cy="643855"/>
          </a:xfrm>
          <a:prstGeom prst="rect">
            <a:avLst/>
          </a:prstGeom>
        </p:spPr>
      </p:pic>
      <p:sp>
        <p:nvSpPr>
          <p:cNvPr id="8" name="Rektangel 7">
            <a:extLst>
              <a:ext uri="{FF2B5EF4-FFF2-40B4-BE49-F238E27FC236}">
                <a16:creationId xmlns:a16="http://schemas.microsoft.com/office/drawing/2014/main" id="{906BCBFF-4BEC-49A0-A321-4A3420A5C03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7CDA89B5-2BC9-4D8B-9F64-6DE0490C8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15252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9287FD9-C130-4018-BEFD-FEFB2E19D61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DCC0FA7-9F21-4934-8D5E-D16DEDC39C91}"/>
              </a:ext>
            </a:extLst>
          </p:cNvPr>
          <p:cNvSpPr/>
          <p:nvPr/>
        </p:nvSpPr>
        <p:spPr>
          <a:xfrm>
            <a:off x="0" y="-28221"/>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46545" y="857975"/>
            <a:ext cx="4299358" cy="568179"/>
          </a:xfrm>
        </p:spPr>
        <p:txBody>
          <a:bodyPr>
            <a:normAutofit fontScale="90000"/>
          </a:bodyPr>
          <a:lstStyle/>
          <a:p>
            <a:pPr algn="l"/>
            <a:r>
              <a:rPr lang="da-DK" sz="3600" dirty="0">
                <a:solidFill>
                  <a:srgbClr val="4B355D"/>
                </a:solidFill>
                <a:latin typeface="Bahnschrift" panose="020B0502040204020203" pitchFamily="34" charset="0"/>
              </a:rPr>
              <a:t>Kontaktinformationer</a:t>
            </a:r>
          </a:p>
        </p:txBody>
      </p:sp>
      <p:pic>
        <p:nvPicPr>
          <p:cNvPr id="4" name="Pladsholder til indhold 3">
            <a:extLst>
              <a:ext uri="{FF2B5EF4-FFF2-40B4-BE49-F238E27FC236}">
                <a16:creationId xmlns:a16="http://schemas.microsoft.com/office/drawing/2014/main" id="{2A7FD38F-7F4D-DEE7-747D-FD139992A110}"/>
              </a:ext>
            </a:extLst>
          </p:cNvPr>
          <p:cNvPicPr>
            <a:picLocks noGrp="1" noChangeAspect="1"/>
          </p:cNvPicPr>
          <p:nvPr>
            <p:ph idx="1"/>
          </p:nvPr>
        </p:nvPicPr>
        <p:blipFill>
          <a:blip r:embed="rId2"/>
          <a:stretch>
            <a:fillRect/>
          </a:stretch>
        </p:blipFill>
        <p:spPr>
          <a:xfrm>
            <a:off x="2152664" y="1633506"/>
            <a:ext cx="5015766" cy="4992941"/>
          </a:xfrm>
          <a:prstGeom prst="rect">
            <a:avLst/>
          </a:prstGeom>
        </p:spPr>
      </p:pic>
      <p:pic>
        <p:nvPicPr>
          <p:cNvPr id="13" name="Grafik 12" descr="Medarbejderskilt">
            <a:extLst>
              <a:ext uri="{FF2B5EF4-FFF2-40B4-BE49-F238E27FC236}">
                <a16:creationId xmlns:a16="http://schemas.microsoft.com/office/drawing/2014/main" id="{3856CB37-B35D-42CB-80F8-1896A58A8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091" y="746088"/>
            <a:ext cx="720898" cy="720898"/>
          </a:xfrm>
          <a:prstGeom prst="rect">
            <a:avLst/>
          </a:prstGeom>
        </p:spPr>
      </p:pic>
      <p:pic>
        <p:nvPicPr>
          <p:cNvPr id="9" name="Billede 8">
            <a:extLst>
              <a:ext uri="{FF2B5EF4-FFF2-40B4-BE49-F238E27FC236}">
                <a16:creationId xmlns:a16="http://schemas.microsoft.com/office/drawing/2014/main" id="{A220A1C4-A09F-4B9A-90DB-105FC3EBEF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67421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144138-DF3B-4F32-BCEA-0390FE21A13B}"/>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506100" y="1802245"/>
            <a:ext cx="8131799" cy="4033794"/>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Lærepladsen.dk er tænkt som én samlet indgang for virksomheder og elever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Udviklingen pågår fortsat</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endParaRPr>
          </a:p>
          <a:p>
            <a:pPr marL="0" indent="0">
              <a:buClr>
                <a:schemeClr val="bg1"/>
              </a:buClr>
              <a:buNone/>
            </a:pPr>
            <a:r>
              <a:rPr lang="da-DK" sz="1800" dirty="0">
                <a:solidFill>
                  <a:schemeClr val="bg1"/>
                </a:solidFill>
                <a:latin typeface="Bahnschrift" panose="020B0502040204020203" pitchFamily="34" charset="0"/>
              </a:rPr>
              <a:t>Lærepladsen.dk indeholder pt.:</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Oversigt på virksomhedens elever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Elevernes skoleperioder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Elevernes fravær i skoleperioder</a:t>
            </a:r>
          </a:p>
          <a:p>
            <a:pPr lvl="1">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Virksomhederne kan også:</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Se godkendelser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Oprette stillingsopslag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Fremsøge elevprofiler</a:t>
            </a:r>
            <a:endParaRPr lang="da-DK" sz="1600" dirty="0">
              <a:latin typeface="Bahnschrift" panose="020B0502040204020203" pitchFamily="34" charset="0"/>
            </a:endParaRPr>
          </a:p>
          <a:p>
            <a:pPr marL="342900" lvl="1" indent="0">
              <a:buNone/>
            </a:pPr>
            <a:endParaRPr lang="da-DK" dirty="0"/>
          </a:p>
        </p:txBody>
      </p:sp>
      <p:sp>
        <p:nvSpPr>
          <p:cNvPr id="6" name="Titel 1">
            <a:extLst>
              <a:ext uri="{FF2B5EF4-FFF2-40B4-BE49-F238E27FC236}">
                <a16:creationId xmlns:a16="http://schemas.microsoft.com/office/drawing/2014/main" id="{0D07A234-08D5-4797-9AD9-D11BBF5C1E32}"/>
              </a:ext>
            </a:extLst>
          </p:cNvPr>
          <p:cNvSpPr txBox="1">
            <a:spLocks/>
          </p:cNvSpPr>
          <p:nvPr/>
        </p:nvSpPr>
        <p:spPr>
          <a:xfrm>
            <a:off x="1551439" y="726740"/>
            <a:ext cx="7886700" cy="5216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effectLst/>
                <a:latin typeface="Bahnschrift" panose="020B0502040204020203" pitchFamily="34" charset="0"/>
              </a:rPr>
              <a:t>www.lærepladsen.dk</a:t>
            </a:r>
            <a:endParaRPr lang="da-DK" sz="2800" dirty="0">
              <a:effectLst/>
              <a:latin typeface="Bahnschrift" panose="020B0502040204020203" pitchFamily="34" charset="0"/>
            </a:endParaRPr>
          </a:p>
        </p:txBody>
      </p:sp>
      <p:pic>
        <p:nvPicPr>
          <p:cNvPr id="7" name="Grafik 6" descr="Internet">
            <a:extLst>
              <a:ext uri="{FF2B5EF4-FFF2-40B4-BE49-F238E27FC236}">
                <a16:creationId xmlns:a16="http://schemas.microsoft.com/office/drawing/2014/main" id="{7AD97A43-D9F6-4567-AB31-B7DE716DC0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870" y="600382"/>
            <a:ext cx="775981" cy="775981"/>
          </a:xfrm>
          <a:prstGeom prst="rect">
            <a:avLst/>
          </a:prstGeom>
        </p:spPr>
      </p:pic>
      <p:pic>
        <p:nvPicPr>
          <p:cNvPr id="8" name="Billede 7">
            <a:extLst>
              <a:ext uri="{FF2B5EF4-FFF2-40B4-BE49-F238E27FC236}">
                <a16:creationId xmlns:a16="http://schemas.microsoft.com/office/drawing/2014/main" id="{94949170-8D74-47FE-BE97-B2573E1183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269738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1EFE811-6121-495C-A92F-A591F8F47299}"/>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579AE54-5F2A-4AA5-AA4C-485876CFC42D}"/>
              </a:ext>
            </a:extLst>
          </p:cNvPr>
          <p:cNvSpPr>
            <a:spLocks noGrp="1"/>
          </p:cNvSpPr>
          <p:nvPr>
            <p:ph type="title"/>
          </p:nvPr>
        </p:nvSpPr>
        <p:spPr>
          <a:xfrm>
            <a:off x="1551439" y="726740"/>
            <a:ext cx="7886700" cy="521638"/>
          </a:xfrm>
        </p:spPr>
        <p:txBody>
          <a:bodyPr>
            <a:normAutofit/>
          </a:bodyPr>
          <a:lstStyle/>
          <a:p>
            <a:r>
              <a:rPr lang="da-DK" sz="2800" dirty="0">
                <a:effectLst/>
                <a:latin typeface="Bahnschrift" panose="020B0502040204020203" pitchFamily="34" charset="0"/>
              </a:rPr>
              <a:t>www.lærepladsen.dk</a:t>
            </a:r>
          </a:p>
        </p:txBody>
      </p:sp>
      <p:sp>
        <p:nvSpPr>
          <p:cNvPr id="3" name="Pladsholder til indhold 2">
            <a:extLst>
              <a:ext uri="{FF2B5EF4-FFF2-40B4-BE49-F238E27FC236}">
                <a16:creationId xmlns:a16="http://schemas.microsoft.com/office/drawing/2014/main" id="{51E209EA-F3F5-42F7-913E-833F025FF058}"/>
              </a:ext>
            </a:extLst>
          </p:cNvPr>
          <p:cNvSpPr>
            <a:spLocks noGrp="1"/>
          </p:cNvSpPr>
          <p:nvPr>
            <p:ph idx="1"/>
          </p:nvPr>
        </p:nvSpPr>
        <p:spPr>
          <a:xfrm>
            <a:off x="834442" y="1863282"/>
            <a:ext cx="7475115" cy="4118995"/>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Adgang for virksomheder med medarbejdersignatur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Følgende kontaktoplysninger kan redigeres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Kontaktperson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E-mailadresse</a:t>
            </a:r>
          </a:p>
          <a:p>
            <a:pPr lvl="2">
              <a:buClr>
                <a:schemeClr val="bg1"/>
              </a:buClr>
              <a:buFont typeface="Arial" panose="020B0604020202020204" pitchFamily="34" charset="0"/>
              <a:buChar char="•"/>
            </a:pPr>
            <a:r>
              <a:rPr lang="da-DK" sz="1200" dirty="0">
                <a:solidFill>
                  <a:schemeClr val="bg1"/>
                </a:solidFill>
                <a:latin typeface="Bahnschrift" panose="020B0502040204020203" pitchFamily="34" charset="0"/>
              </a:rPr>
              <a:t>Hvis der ikke oplyses e-mailadresse i Lærepladsen.dk, hentes mailadresse fra CVR-registret</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Telefonnummer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Hjemmeside </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Elever har adgang med </a:t>
            </a:r>
            <a:r>
              <a:rPr lang="da-DK" sz="1600" dirty="0" err="1">
                <a:solidFill>
                  <a:schemeClr val="bg1"/>
                </a:solidFill>
                <a:latin typeface="Bahnschrift" panose="020B0502040204020203" pitchFamily="34" charset="0"/>
              </a:rPr>
              <a:t>MitID</a:t>
            </a:r>
            <a:r>
              <a:rPr lang="da-DK" sz="1600" dirty="0">
                <a:solidFill>
                  <a:schemeClr val="bg1"/>
                </a:solidFill>
                <a:latin typeface="Bahnschrift" panose="020B0502040204020203" pitchFamily="34" charset="0"/>
              </a:rPr>
              <a:t>, men har flere oplysninger på </a:t>
            </a:r>
            <a:r>
              <a:rPr lang="da-DK" sz="1600" dirty="0" err="1">
                <a:solidFill>
                  <a:schemeClr val="bg1"/>
                </a:solidFill>
                <a:latin typeface="Bahnschrift" panose="020B0502040204020203" pitchFamily="34" charset="0"/>
              </a:rPr>
              <a:t>Moodle</a:t>
            </a: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Fremtiden bringer: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Tillæg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Praktikerklæring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Ophævelse </a:t>
            </a:r>
          </a:p>
        </p:txBody>
      </p:sp>
      <p:pic>
        <p:nvPicPr>
          <p:cNvPr id="7" name="Grafik 6" descr="Internet">
            <a:extLst>
              <a:ext uri="{FF2B5EF4-FFF2-40B4-BE49-F238E27FC236}">
                <a16:creationId xmlns:a16="http://schemas.microsoft.com/office/drawing/2014/main" id="{313863EA-B5FB-424F-830B-D47BFFAE2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870" y="600382"/>
            <a:ext cx="775981" cy="775981"/>
          </a:xfrm>
          <a:prstGeom prst="rect">
            <a:avLst/>
          </a:prstGeom>
        </p:spPr>
      </p:pic>
      <p:sp>
        <p:nvSpPr>
          <p:cNvPr id="8" name="Ellipse 7">
            <a:hlinkClick r:id="rId4"/>
            <a:extLst>
              <a:ext uri="{FF2B5EF4-FFF2-40B4-BE49-F238E27FC236}">
                <a16:creationId xmlns:a16="http://schemas.microsoft.com/office/drawing/2014/main" id="{AAC238D4-D1D7-407B-9181-6F59A9D3D56B}"/>
              </a:ext>
            </a:extLst>
          </p:cNvPr>
          <p:cNvSpPr/>
          <p:nvPr/>
        </p:nvSpPr>
        <p:spPr>
          <a:xfrm>
            <a:off x="6953424" y="4750205"/>
            <a:ext cx="1669934" cy="16699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u="sng"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Find diverse vejledninger for virksomheder</a:t>
            </a:r>
            <a:r>
              <a:rPr lang="da-DK" sz="1100" b="1" u="sng" dirty="0">
                <a:solidFill>
                  <a:schemeClr val="bg1"/>
                </a:solidFill>
                <a:latin typeface="Bahnschrift" panose="020B0502040204020203" pitchFamily="34" charset="0"/>
              </a:rPr>
              <a:t> her</a:t>
            </a:r>
          </a:p>
        </p:txBody>
      </p:sp>
      <p:pic>
        <p:nvPicPr>
          <p:cNvPr id="10" name="Grafik 9" descr="Send">
            <a:extLst>
              <a:ext uri="{FF2B5EF4-FFF2-40B4-BE49-F238E27FC236}">
                <a16:creationId xmlns:a16="http://schemas.microsoft.com/office/drawing/2014/main" id="{C5E17058-1A96-4B59-89D5-1DCDF11B1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7994856" y="4649657"/>
            <a:ext cx="712683" cy="712683"/>
          </a:xfrm>
          <a:prstGeom prst="rect">
            <a:avLst/>
          </a:prstGeom>
        </p:spPr>
      </p:pic>
    </p:spTree>
    <p:extLst>
      <p:ext uri="{BB962C8B-B14F-4D97-AF65-F5344CB8AC3E}">
        <p14:creationId xmlns:p14="http://schemas.microsoft.com/office/powerpoint/2010/main" val="297588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E2D621B-1CF4-4A67-9F32-F9A596502189}"/>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descr="Strategiplan">
            <a:extLst>
              <a:ext uri="{FF2B5EF4-FFF2-40B4-BE49-F238E27FC236}">
                <a16:creationId xmlns:a16="http://schemas.microsoft.com/office/drawing/2014/main" id="{823C837C-4DE4-40BF-AB8D-C4BCDB08DA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2" name="Titel 1">
            <a:extLst>
              <a:ext uri="{FF2B5EF4-FFF2-40B4-BE49-F238E27FC236}">
                <a16:creationId xmlns:a16="http://schemas.microsoft.com/office/drawing/2014/main" id="{81CF324B-7EA6-4F03-9788-D40B6985F413}"/>
              </a:ext>
            </a:extLst>
          </p:cNvPr>
          <p:cNvSpPr>
            <a:spLocks noGrp="1"/>
          </p:cNvSpPr>
          <p:nvPr>
            <p:ph type="title"/>
          </p:nvPr>
        </p:nvSpPr>
        <p:spPr>
          <a:xfrm>
            <a:off x="1388084" y="641870"/>
            <a:ext cx="7886700" cy="1023644"/>
          </a:xfrm>
        </p:spPr>
        <p:txBody>
          <a:bodyPr>
            <a:normAutofit/>
          </a:body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generelt for alle specialer </a:t>
            </a:r>
          </a:p>
        </p:txBody>
      </p:sp>
      <p:sp>
        <p:nvSpPr>
          <p:cNvPr id="3" name="Pladsholder til indhold 2">
            <a:extLst>
              <a:ext uri="{FF2B5EF4-FFF2-40B4-BE49-F238E27FC236}">
                <a16:creationId xmlns:a16="http://schemas.microsoft.com/office/drawing/2014/main" id="{9D6B909C-39D1-4A64-83E6-06934D0078AB}"/>
              </a:ext>
            </a:extLst>
          </p:cNvPr>
          <p:cNvSpPr>
            <a:spLocks noGrp="1"/>
          </p:cNvSpPr>
          <p:nvPr>
            <p:ph idx="1"/>
          </p:nvPr>
        </p:nvSpPr>
        <p:spPr>
          <a:xfrm>
            <a:off x="1052556" y="2115338"/>
            <a:ext cx="7038888" cy="3480120"/>
          </a:xfrm>
        </p:spPr>
        <p:txBody>
          <a:bodyPr>
            <a:normAutofit/>
          </a:bodyPr>
          <a:lstStyle/>
          <a:p>
            <a:pPr>
              <a:buFont typeface="Arial" panose="020B0604020202020204" pitchFamily="34" charset="0"/>
              <a:buChar char="•"/>
            </a:pPr>
            <a:r>
              <a:rPr lang="da-DK" sz="1600" dirty="0">
                <a:solidFill>
                  <a:srgbClr val="4B355D"/>
                </a:solidFill>
                <a:latin typeface="Bahnschrift" panose="020B0502040204020203" pitchFamily="34" charset="0"/>
              </a:rPr>
              <a:t>Oplæringsplanen er et værktøj for arbejdsgiver og elev</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foreligge inden prøvetidens udløb (de første 3 mdr.) og eleven skal være bekendt med planens indhold</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indeholde en oversigt på oplæringsområder, oplæringsansvarlige, specialefag samt opfølgningssamtaler</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Vejledende oplæringsplaner fra Uddannelsesnævnet</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Word, Excel eller lign. må også bruges</a:t>
            </a:r>
          </a:p>
        </p:txBody>
      </p:sp>
      <p:sp>
        <p:nvSpPr>
          <p:cNvPr id="6" name="Rektangel 5">
            <a:extLst>
              <a:ext uri="{FF2B5EF4-FFF2-40B4-BE49-F238E27FC236}">
                <a16:creationId xmlns:a16="http://schemas.microsoft.com/office/drawing/2014/main" id="{492A1362-9EF3-4604-981E-11F138E6CF21}"/>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CF21E9A2-8ED1-4974-8EEA-5BAF42F94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36429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97A7D1-DF8C-4B8A-A6D8-F7C4BAAC4708}"/>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046BB9A-3CEB-4CD8-9650-40EACFF79A54}"/>
              </a:ext>
            </a:extLst>
          </p:cNvPr>
          <p:cNvSpPr>
            <a:spLocks noGrp="1"/>
          </p:cNvSpPr>
          <p:nvPr>
            <p:ph type="title"/>
          </p:nvPr>
        </p:nvSpPr>
        <p:spPr>
          <a:xfrm>
            <a:off x="1283184" y="902326"/>
            <a:ext cx="4932060" cy="521131"/>
          </a:xfrm>
        </p:spPr>
        <p:txBody>
          <a:bodyPr>
            <a:normAutofit/>
          </a:bodyPr>
          <a:lstStyle/>
          <a:p>
            <a:r>
              <a:rPr lang="da-DK" sz="2800" dirty="0">
                <a:solidFill>
                  <a:schemeClr val="bg1"/>
                </a:solidFill>
                <a:latin typeface="Bahnschrift" panose="020B0502040204020203" pitchFamily="34" charset="0"/>
              </a:rPr>
              <a:t>Planlæg de 2 års elevforløb </a:t>
            </a:r>
          </a:p>
        </p:txBody>
      </p:sp>
      <p:sp>
        <p:nvSpPr>
          <p:cNvPr id="4" name="Pladsholder til tekst 3">
            <a:extLst>
              <a:ext uri="{FF2B5EF4-FFF2-40B4-BE49-F238E27FC236}">
                <a16:creationId xmlns:a16="http://schemas.microsoft.com/office/drawing/2014/main" id="{877BF6A3-C10A-4182-9EA5-975E6EBF37F1}"/>
              </a:ext>
            </a:extLst>
          </p:cNvPr>
          <p:cNvSpPr>
            <a:spLocks noGrp="1"/>
          </p:cNvSpPr>
          <p:nvPr>
            <p:ph type="body" sz="half" idx="2"/>
          </p:nvPr>
        </p:nvSpPr>
        <p:spPr>
          <a:xfrm>
            <a:off x="462726" y="2170606"/>
            <a:ext cx="3027760" cy="3011788"/>
          </a:xfrm>
        </p:spPr>
        <p:txBody>
          <a:bodyPr/>
          <a:lstStyle/>
          <a:p>
            <a:endParaRPr lang="da-DK" dirty="0"/>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jer sammen med eleven og planlæg elevens forløb. </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Se på skoleopholdenes indhold – og få det med i planlægningen</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datoer for evalueringssamtaler – eleven har brug for at vide, at de er på rette vej. </a:t>
            </a:r>
          </a:p>
          <a:p>
            <a:endParaRPr lang="da-DK" dirty="0"/>
          </a:p>
        </p:txBody>
      </p:sp>
      <p:pic>
        <p:nvPicPr>
          <p:cNvPr id="9" name="Pladsholder til billede 8">
            <a:extLst>
              <a:ext uri="{FF2B5EF4-FFF2-40B4-BE49-F238E27FC236}">
                <a16:creationId xmlns:a16="http://schemas.microsoft.com/office/drawing/2014/main" id="{5BAF0FB6-93A7-47CC-ADE3-5EAC23A8F514}"/>
              </a:ext>
            </a:extLst>
          </p:cNvPr>
          <p:cNvPicPr>
            <a:picLocks noGrp="1" noChangeAspect="1"/>
          </p:cNvPicPr>
          <p:nvPr>
            <p:ph type="pic" idx="1"/>
          </p:nvPr>
        </p:nvPicPr>
        <p:blipFill rotWithShape="1">
          <a:blip r:embed="rId2"/>
          <a:srcRect l="28022" t="22421" r="28864" b="18520"/>
          <a:stretch/>
        </p:blipFill>
        <p:spPr>
          <a:xfrm>
            <a:off x="3749214" y="1894895"/>
            <a:ext cx="4932060" cy="3800213"/>
          </a:xfrm>
          <a:prstGeom prst="rect">
            <a:avLst/>
          </a:prstGeom>
        </p:spPr>
      </p:pic>
      <p:pic>
        <p:nvPicPr>
          <p:cNvPr id="6" name="Grafik 5" descr="Dagsplan">
            <a:extLst>
              <a:ext uri="{FF2B5EF4-FFF2-40B4-BE49-F238E27FC236}">
                <a16:creationId xmlns:a16="http://schemas.microsoft.com/office/drawing/2014/main" id="{1F4D0C38-7CEA-4C86-86F1-1A90691EB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137" y="835745"/>
            <a:ext cx="638047" cy="638047"/>
          </a:xfrm>
          <a:prstGeom prst="rect">
            <a:avLst/>
          </a:prstGeom>
        </p:spPr>
      </p:pic>
      <p:pic>
        <p:nvPicPr>
          <p:cNvPr id="10" name="Billede 9">
            <a:extLst>
              <a:ext uri="{FF2B5EF4-FFF2-40B4-BE49-F238E27FC236}">
                <a16:creationId xmlns:a16="http://schemas.microsoft.com/office/drawing/2014/main" id="{25721843-B170-493C-B0AD-136D2E997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C754513-5460-434C-8DE3-8A2443512B49}"/>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D5B37628-AA8F-49BC-9710-D34EA11398E5}"/>
              </a:ext>
            </a:extLst>
          </p:cNvPr>
          <p:cNvSpPr>
            <a:spLocks noGrp="1"/>
          </p:cNvSpPr>
          <p:nvPr>
            <p:ph idx="1"/>
          </p:nvPr>
        </p:nvSpPr>
        <p:spPr>
          <a:xfrm>
            <a:off x="1302259" y="2083706"/>
            <a:ext cx="6539481" cy="427316"/>
          </a:xfrm>
        </p:spPr>
        <p:txBody>
          <a:bodyPr>
            <a:normAutofit/>
          </a:bodyPr>
          <a:lstStyle/>
          <a:p>
            <a:pPr algn="ctr">
              <a:buFont typeface="Arial" panose="020B0604020202020204" pitchFamily="34" charset="0"/>
              <a:buChar char="•"/>
            </a:pPr>
            <a:r>
              <a:rPr lang="da-DK" sz="1600" dirty="0">
                <a:solidFill>
                  <a:srgbClr val="4B355D"/>
                </a:solidFill>
                <a:latin typeface="Bahnschrift" panose="020B0502040204020203" pitchFamily="34" charset="0"/>
              </a:rPr>
              <a:t>Bundne og valgfrie oplæringsområder for offentlig administration</a:t>
            </a:r>
          </a:p>
        </p:txBody>
      </p:sp>
      <p:pic>
        <p:nvPicPr>
          <p:cNvPr id="10" name="Billede 9">
            <a:extLst>
              <a:ext uri="{FF2B5EF4-FFF2-40B4-BE49-F238E27FC236}">
                <a16:creationId xmlns:a16="http://schemas.microsoft.com/office/drawing/2014/main" id="{27A5610A-7E72-4FA7-ACD3-1BA478693364}"/>
              </a:ext>
            </a:extLst>
          </p:cNvPr>
          <p:cNvPicPr>
            <a:picLocks noChangeAspect="1"/>
          </p:cNvPicPr>
          <p:nvPr/>
        </p:nvPicPr>
        <p:blipFill>
          <a:blip r:embed="rId2"/>
          <a:stretch>
            <a:fillRect/>
          </a:stretch>
        </p:blipFill>
        <p:spPr>
          <a:xfrm>
            <a:off x="2239565" y="2751173"/>
            <a:ext cx="4664870" cy="1206535"/>
          </a:xfrm>
          <a:prstGeom prst="rect">
            <a:avLst/>
          </a:prstGeom>
        </p:spPr>
      </p:pic>
      <p:pic>
        <p:nvPicPr>
          <p:cNvPr id="11" name="Billede 10">
            <a:extLst>
              <a:ext uri="{FF2B5EF4-FFF2-40B4-BE49-F238E27FC236}">
                <a16:creationId xmlns:a16="http://schemas.microsoft.com/office/drawing/2014/main" id="{9CC6F829-4D5A-4EF1-9643-9F56FF094324}"/>
              </a:ext>
            </a:extLst>
          </p:cNvPr>
          <p:cNvPicPr>
            <a:picLocks noChangeAspect="1"/>
          </p:cNvPicPr>
          <p:nvPr/>
        </p:nvPicPr>
        <p:blipFill rotWithShape="1">
          <a:blip r:embed="rId3"/>
          <a:srcRect t="4016"/>
          <a:stretch/>
        </p:blipFill>
        <p:spPr>
          <a:xfrm>
            <a:off x="2239565" y="3940949"/>
            <a:ext cx="4664870" cy="410155"/>
          </a:xfrm>
          <a:prstGeom prst="rect">
            <a:avLst/>
          </a:prstGeom>
        </p:spPr>
      </p:pic>
      <p:pic>
        <p:nvPicPr>
          <p:cNvPr id="12" name="Billede 11">
            <a:extLst>
              <a:ext uri="{FF2B5EF4-FFF2-40B4-BE49-F238E27FC236}">
                <a16:creationId xmlns:a16="http://schemas.microsoft.com/office/drawing/2014/main" id="{F91C30C4-3191-46E8-98AC-C5EEDED632D2}"/>
              </a:ext>
            </a:extLst>
          </p:cNvPr>
          <p:cNvPicPr>
            <a:picLocks noChangeAspect="1"/>
          </p:cNvPicPr>
          <p:nvPr/>
        </p:nvPicPr>
        <p:blipFill rotWithShape="1">
          <a:blip r:embed="rId4"/>
          <a:srcRect t="4331" b="3032"/>
          <a:stretch/>
        </p:blipFill>
        <p:spPr>
          <a:xfrm>
            <a:off x="2239565" y="4339652"/>
            <a:ext cx="4664870" cy="395852"/>
          </a:xfrm>
          <a:prstGeom prst="rect">
            <a:avLst/>
          </a:prstGeom>
        </p:spPr>
      </p:pic>
      <p:pic>
        <p:nvPicPr>
          <p:cNvPr id="13" name="Billede 12">
            <a:extLst>
              <a:ext uri="{FF2B5EF4-FFF2-40B4-BE49-F238E27FC236}">
                <a16:creationId xmlns:a16="http://schemas.microsoft.com/office/drawing/2014/main" id="{B2EDA385-34C6-438A-B792-F62FBDB6F920}"/>
              </a:ext>
            </a:extLst>
          </p:cNvPr>
          <p:cNvPicPr>
            <a:picLocks noChangeAspect="1"/>
          </p:cNvPicPr>
          <p:nvPr/>
        </p:nvPicPr>
        <p:blipFill rotWithShape="1">
          <a:blip r:embed="rId5"/>
          <a:srcRect t="4682" b="1"/>
          <a:stretch/>
        </p:blipFill>
        <p:spPr>
          <a:xfrm>
            <a:off x="2239565" y="4735496"/>
            <a:ext cx="4670806" cy="407305"/>
          </a:xfrm>
          <a:prstGeom prst="rect">
            <a:avLst/>
          </a:prstGeom>
        </p:spPr>
      </p:pic>
      <p:pic>
        <p:nvPicPr>
          <p:cNvPr id="14" name="Billede 13">
            <a:extLst>
              <a:ext uri="{FF2B5EF4-FFF2-40B4-BE49-F238E27FC236}">
                <a16:creationId xmlns:a16="http://schemas.microsoft.com/office/drawing/2014/main" id="{5ED63B91-F5C2-4DB9-847B-5F58D39591FE}"/>
              </a:ext>
            </a:extLst>
          </p:cNvPr>
          <p:cNvPicPr>
            <a:picLocks noChangeAspect="1"/>
          </p:cNvPicPr>
          <p:nvPr/>
        </p:nvPicPr>
        <p:blipFill rotWithShape="1">
          <a:blip r:embed="rId6"/>
          <a:srcRect t="5259" b="1"/>
          <a:stretch/>
        </p:blipFill>
        <p:spPr>
          <a:xfrm>
            <a:off x="2239565" y="5131341"/>
            <a:ext cx="4664870" cy="398712"/>
          </a:xfrm>
          <a:prstGeom prst="rect">
            <a:avLst/>
          </a:prstGeom>
        </p:spPr>
      </p:pic>
      <p:pic>
        <p:nvPicPr>
          <p:cNvPr id="15" name="Billede 14">
            <a:extLst>
              <a:ext uri="{FF2B5EF4-FFF2-40B4-BE49-F238E27FC236}">
                <a16:creationId xmlns:a16="http://schemas.microsoft.com/office/drawing/2014/main" id="{7036FF96-4101-4891-8D2E-2E2AB4780C41}"/>
              </a:ext>
            </a:extLst>
          </p:cNvPr>
          <p:cNvPicPr>
            <a:picLocks noChangeAspect="1"/>
          </p:cNvPicPr>
          <p:nvPr/>
        </p:nvPicPr>
        <p:blipFill rotWithShape="1">
          <a:blip r:embed="rId7"/>
          <a:srcRect t="3511"/>
          <a:stretch/>
        </p:blipFill>
        <p:spPr>
          <a:xfrm>
            <a:off x="2239565" y="5521457"/>
            <a:ext cx="4664870" cy="412837"/>
          </a:xfrm>
          <a:prstGeom prst="rect">
            <a:avLst/>
          </a:prstGeom>
        </p:spPr>
      </p:pic>
      <p:pic>
        <p:nvPicPr>
          <p:cNvPr id="16" name="Billede 15">
            <a:extLst>
              <a:ext uri="{FF2B5EF4-FFF2-40B4-BE49-F238E27FC236}">
                <a16:creationId xmlns:a16="http://schemas.microsoft.com/office/drawing/2014/main" id="{9DF24730-9654-4BB9-B5A1-8F57FC1A9952}"/>
              </a:ext>
            </a:extLst>
          </p:cNvPr>
          <p:cNvPicPr>
            <a:picLocks noChangeAspect="1"/>
          </p:cNvPicPr>
          <p:nvPr/>
        </p:nvPicPr>
        <p:blipFill rotWithShape="1">
          <a:blip r:embed="rId8"/>
          <a:srcRect t="3385" b="1420"/>
          <a:stretch/>
        </p:blipFill>
        <p:spPr>
          <a:xfrm>
            <a:off x="2239565" y="5920369"/>
            <a:ext cx="4670815" cy="407305"/>
          </a:xfrm>
          <a:prstGeom prst="rect">
            <a:avLst/>
          </a:prstGeom>
        </p:spPr>
      </p:pic>
      <p:sp>
        <p:nvSpPr>
          <p:cNvPr id="17" name="Titel 1">
            <a:extLst>
              <a:ext uri="{FF2B5EF4-FFF2-40B4-BE49-F238E27FC236}">
                <a16:creationId xmlns:a16="http://schemas.microsoft.com/office/drawing/2014/main" id="{4BEB5B27-5D0B-4660-9E51-DE393576FB2F}"/>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Offentlig administration</a:t>
            </a:r>
          </a:p>
        </p:txBody>
      </p:sp>
      <p:pic>
        <p:nvPicPr>
          <p:cNvPr id="18" name="Grafik 17" descr="Strategiplan">
            <a:extLst>
              <a:ext uri="{FF2B5EF4-FFF2-40B4-BE49-F238E27FC236}">
                <a16:creationId xmlns:a16="http://schemas.microsoft.com/office/drawing/2014/main" id="{17EC9270-DE0B-49E8-BC40-F536801317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504" y="809902"/>
            <a:ext cx="687580" cy="687580"/>
          </a:xfrm>
          <a:prstGeom prst="rect">
            <a:avLst/>
          </a:prstGeom>
        </p:spPr>
      </p:pic>
      <p:sp>
        <p:nvSpPr>
          <p:cNvPr id="19" name="Rektangel 18">
            <a:extLst>
              <a:ext uri="{FF2B5EF4-FFF2-40B4-BE49-F238E27FC236}">
                <a16:creationId xmlns:a16="http://schemas.microsoft.com/office/drawing/2014/main" id="{0EDE234E-B876-4FA3-85EE-0A5B5EB9DF9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Billede 19">
            <a:extLst>
              <a:ext uri="{FF2B5EF4-FFF2-40B4-BE49-F238E27FC236}">
                <a16:creationId xmlns:a16="http://schemas.microsoft.com/office/drawing/2014/main" id="{1C1C216F-CA5F-4019-902B-EB57963B67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35000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DA7FEC4-7025-4CBD-9493-DFD1F43B4D3E}"/>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1BCBAFD-C842-41D9-AD52-B84246704828}"/>
              </a:ext>
            </a:extLst>
          </p:cNvPr>
          <p:cNvSpPr>
            <a:spLocks noGrp="1"/>
          </p:cNvSpPr>
          <p:nvPr>
            <p:ph type="title"/>
          </p:nvPr>
        </p:nvSpPr>
        <p:spPr>
          <a:xfrm>
            <a:off x="1484327" y="731328"/>
            <a:ext cx="6829163" cy="1023644"/>
          </a:xfrm>
        </p:spPr>
        <p:txBody>
          <a:bodyPr>
            <a:normAutofit/>
          </a:body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AC07FB5C-BC34-43CA-B128-5C1356D65425}"/>
              </a:ext>
            </a:extLst>
          </p:cNvPr>
          <p:cNvSpPr>
            <a:spLocks noGrp="1"/>
          </p:cNvSpPr>
          <p:nvPr>
            <p:ph idx="1"/>
          </p:nvPr>
        </p:nvSpPr>
        <p:spPr>
          <a:xfrm>
            <a:off x="543056" y="1754972"/>
            <a:ext cx="8057888" cy="4371700"/>
          </a:xfrm>
        </p:spPr>
        <p:txBody>
          <a:bodyPr>
            <a:normAutofit lnSpcReduction="10000"/>
          </a:bodyPr>
          <a:lstStyle/>
          <a:p>
            <a:pPr>
              <a:buClr>
                <a:schemeClr val="bg1"/>
              </a:buClr>
              <a:buFont typeface="Arial" panose="020B0604020202020204" pitchFamily="34" charset="0"/>
              <a:buChar char="•"/>
            </a:pPr>
            <a:endParaRPr lang="da-DK" sz="19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9 ugers bundne og 5 ugers valgfrie specialefag, som modsvarer oplæringsområderne</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”Politisk styring og økonomi”, ”Lovgivning og myndighedsudøvelse” samt ”Borgeren i centrum” (</a:t>
            </a:r>
            <a:r>
              <a:rPr lang="da-DK" sz="1400" u="sng" dirty="0">
                <a:solidFill>
                  <a:schemeClr val="bg1"/>
                </a:solidFill>
                <a:latin typeface="Bahnschrift" panose="020B0502040204020203" pitchFamily="34" charset="0"/>
              </a:rPr>
              <a:t>5 ugers varighed</a:t>
            </a:r>
            <a:r>
              <a:rPr lang="da-DK" sz="1400" dirty="0">
                <a:solidFill>
                  <a:schemeClr val="bg1"/>
                </a:solidFill>
                <a:latin typeface="Bahnschrift" panose="020B0502040204020203" pitchFamily="34" charset="0"/>
              </a:rPr>
              <a:t>)</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”Kommunikation og formidling” samt ”Kommunikation i praksis” (</a:t>
            </a:r>
            <a:r>
              <a:rPr lang="da-DK" sz="1400" u="sng" dirty="0">
                <a:solidFill>
                  <a:schemeClr val="bg1"/>
                </a:solidFill>
                <a:latin typeface="Bahnschrift" panose="020B0502040204020203" pitchFamily="34" charset="0"/>
              </a:rPr>
              <a:t>4 ugers varighed</a:t>
            </a:r>
            <a:r>
              <a:rPr lang="da-DK" sz="1400" dirty="0">
                <a:solidFill>
                  <a:schemeClr val="bg1"/>
                </a:solidFill>
                <a:latin typeface="Bahnschrift" panose="020B0502040204020203" pitchFamily="34" charset="0"/>
              </a:rPr>
              <a:t>)</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”Projektstyring i praksis” samt ”Innovation, kvalitet og samarbejde” (</a:t>
            </a:r>
            <a:r>
              <a:rPr lang="da-DK" sz="1400" u="sng" dirty="0">
                <a:solidFill>
                  <a:schemeClr val="bg1"/>
                </a:solidFill>
                <a:latin typeface="Bahnschrift" panose="020B0502040204020203" pitchFamily="34" charset="0"/>
              </a:rPr>
              <a:t>5 ugers varighed</a:t>
            </a:r>
            <a:r>
              <a:rPr lang="da-DK" sz="14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1 uge til fagprøven</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Fagprøvekontrakt mellem elev, virksomhed og Rybners </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Herefter bunden problemstilling</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Eleven arbejder med problemstillingen i virksomheden; eks. indhente data, foretage interview m.v.</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4 skrivedage til den afsluttende opgave samt 1 dag til selve eksamen</a:t>
            </a:r>
          </a:p>
        </p:txBody>
      </p:sp>
      <p:pic>
        <p:nvPicPr>
          <p:cNvPr id="5" name="Grafik 4" descr="Strategiplan">
            <a:extLst>
              <a:ext uri="{FF2B5EF4-FFF2-40B4-BE49-F238E27FC236}">
                <a16:creationId xmlns:a16="http://schemas.microsoft.com/office/drawing/2014/main" id="{C0800031-E818-4563-A67E-35DD5BF202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00" y="731328"/>
            <a:ext cx="687580" cy="687580"/>
          </a:xfrm>
          <a:prstGeom prst="rect">
            <a:avLst/>
          </a:prstGeom>
        </p:spPr>
      </p:pic>
      <p:pic>
        <p:nvPicPr>
          <p:cNvPr id="6" name="Billede 5">
            <a:extLst>
              <a:ext uri="{FF2B5EF4-FFF2-40B4-BE49-F238E27FC236}">
                <a16:creationId xmlns:a16="http://schemas.microsoft.com/office/drawing/2014/main" id="{9E23370C-B804-4FB6-A296-2A5F52D54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4000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31544DC-107E-4EF9-B563-B7F72A37F070}"/>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6AB2E9D2-295B-4216-AE1B-38F6AB25248B}"/>
              </a:ext>
            </a:extLst>
          </p:cNvPr>
          <p:cNvSpPr>
            <a:spLocks noGrp="1"/>
          </p:cNvSpPr>
          <p:nvPr>
            <p:ph type="title"/>
          </p:nvPr>
        </p:nvSpPr>
        <p:spPr>
          <a:xfrm>
            <a:off x="1388084" y="812926"/>
            <a:ext cx="6845941" cy="1023644"/>
          </a:xfrm>
        </p:spPr>
        <p:txBody>
          <a:bodyPr>
            <a:normAutofit/>
          </a:body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53E12D06-5CA4-42EE-8C9F-DC887F3CF8CA}"/>
              </a:ext>
            </a:extLst>
          </p:cNvPr>
          <p:cNvSpPr>
            <a:spLocks noGrp="1"/>
          </p:cNvSpPr>
          <p:nvPr>
            <p:ph idx="1"/>
          </p:nvPr>
        </p:nvSpPr>
        <p:spPr>
          <a:xfrm>
            <a:off x="951879" y="2485177"/>
            <a:ext cx="7240223" cy="334249"/>
          </a:xfrm>
        </p:spPr>
        <p:txBody>
          <a:bodyPr>
            <a:normAutofit/>
          </a:bodyPr>
          <a:lstStyle/>
          <a:p>
            <a:pPr algn="ctr">
              <a:buFont typeface="Arial" panose="020B0604020202020204" pitchFamily="34" charset="0"/>
              <a:buChar char="•"/>
            </a:pPr>
            <a:r>
              <a:rPr lang="da-DK" sz="1600" dirty="0">
                <a:solidFill>
                  <a:srgbClr val="614776"/>
                </a:solidFill>
                <a:latin typeface="Bahnschrift" panose="020B0502040204020203" pitchFamily="34" charset="0"/>
              </a:rPr>
              <a:t>Bundne mål inden for Politik, strategi, handlingsplaner og indsats</a:t>
            </a:r>
          </a:p>
        </p:txBody>
      </p:sp>
      <p:pic>
        <p:nvPicPr>
          <p:cNvPr id="4" name="Billede 3">
            <a:extLst>
              <a:ext uri="{FF2B5EF4-FFF2-40B4-BE49-F238E27FC236}">
                <a16:creationId xmlns:a16="http://schemas.microsoft.com/office/drawing/2014/main" id="{55907C03-E306-4D88-98DC-31D995FD014B}"/>
              </a:ext>
            </a:extLst>
          </p:cNvPr>
          <p:cNvPicPr>
            <a:picLocks noChangeAspect="1"/>
          </p:cNvPicPr>
          <p:nvPr/>
        </p:nvPicPr>
        <p:blipFill>
          <a:blip r:embed="rId2"/>
          <a:stretch>
            <a:fillRect/>
          </a:stretch>
        </p:blipFill>
        <p:spPr>
          <a:xfrm>
            <a:off x="1782357" y="3468033"/>
            <a:ext cx="5579269" cy="942975"/>
          </a:xfrm>
          <a:prstGeom prst="rect">
            <a:avLst/>
          </a:prstGeom>
        </p:spPr>
      </p:pic>
      <p:pic>
        <p:nvPicPr>
          <p:cNvPr id="6" name="Grafik 5" descr="Strategiplan">
            <a:extLst>
              <a:ext uri="{FF2B5EF4-FFF2-40B4-BE49-F238E27FC236}">
                <a16:creationId xmlns:a16="http://schemas.microsoft.com/office/drawing/2014/main" id="{76B26FC4-598D-463F-B9E8-8177CF797D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04" y="809902"/>
            <a:ext cx="687580" cy="687580"/>
          </a:xfrm>
          <a:prstGeom prst="rect">
            <a:avLst/>
          </a:prstGeom>
        </p:spPr>
      </p:pic>
      <p:sp>
        <p:nvSpPr>
          <p:cNvPr id="7" name="Rektangel 6">
            <a:extLst>
              <a:ext uri="{FF2B5EF4-FFF2-40B4-BE49-F238E27FC236}">
                <a16:creationId xmlns:a16="http://schemas.microsoft.com/office/drawing/2014/main" id="{46E10B6F-7B63-4139-A6EF-7D028B68B7F8}"/>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D6EF6D0D-9A65-4EE9-8F8A-229456F88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61993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E5DAF39-D9E5-4272-B77D-A0001D720A3A}"/>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4D73327-45E6-4B19-AB6D-C3402CECFF9F}"/>
              </a:ext>
            </a:extLst>
          </p:cNvPr>
          <p:cNvSpPr>
            <a:spLocks noGrp="1"/>
          </p:cNvSpPr>
          <p:nvPr>
            <p:ph type="title"/>
          </p:nvPr>
        </p:nvSpPr>
        <p:spPr>
          <a:xfrm>
            <a:off x="1337780" y="706825"/>
            <a:ext cx="6468437" cy="1023644"/>
          </a:xfrm>
        </p:spPr>
        <p:txBody>
          <a:bodyPr>
            <a:normAutofit fontScale="90000"/>
          </a:body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C5694E0B-5F52-493D-9AAD-028EED1B217D}"/>
              </a:ext>
            </a:extLst>
          </p:cNvPr>
          <p:cNvSpPr>
            <a:spLocks noGrp="1"/>
          </p:cNvSpPr>
          <p:nvPr>
            <p:ph idx="1"/>
          </p:nvPr>
        </p:nvSpPr>
        <p:spPr>
          <a:xfrm>
            <a:off x="1136332" y="2016204"/>
            <a:ext cx="7886700" cy="326460"/>
          </a:xfrm>
        </p:spPr>
        <p:txBody>
          <a:bodyPr>
            <a:normAutofit/>
          </a:bodyPr>
          <a:lstStyle/>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Bundent fag Politisk styring og økonomi</a:t>
            </a:r>
          </a:p>
        </p:txBody>
      </p:sp>
      <p:pic>
        <p:nvPicPr>
          <p:cNvPr id="4" name="Billede 3">
            <a:extLst>
              <a:ext uri="{FF2B5EF4-FFF2-40B4-BE49-F238E27FC236}">
                <a16:creationId xmlns:a16="http://schemas.microsoft.com/office/drawing/2014/main" id="{35ACC8B4-FF33-4CF4-8F55-239BB3B5338B}"/>
              </a:ext>
            </a:extLst>
          </p:cNvPr>
          <p:cNvPicPr/>
          <p:nvPr/>
        </p:nvPicPr>
        <p:blipFill>
          <a:blip r:embed="rId2"/>
          <a:stretch>
            <a:fillRect/>
          </a:stretch>
        </p:blipFill>
        <p:spPr>
          <a:xfrm>
            <a:off x="1136332" y="2812418"/>
            <a:ext cx="6871335" cy="3248025"/>
          </a:xfrm>
          <a:prstGeom prst="rect">
            <a:avLst/>
          </a:prstGeom>
        </p:spPr>
      </p:pic>
      <p:pic>
        <p:nvPicPr>
          <p:cNvPr id="6" name="Grafik 5" descr="Strategiplan">
            <a:extLst>
              <a:ext uri="{FF2B5EF4-FFF2-40B4-BE49-F238E27FC236}">
                <a16:creationId xmlns:a16="http://schemas.microsoft.com/office/drawing/2014/main" id="{CB891DA9-9A0D-45FF-858E-D1CC535CEC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200" y="823607"/>
            <a:ext cx="687580" cy="687580"/>
          </a:xfrm>
          <a:prstGeom prst="rect">
            <a:avLst/>
          </a:prstGeom>
        </p:spPr>
      </p:pic>
    </p:spTree>
    <p:extLst>
      <p:ext uri="{BB962C8B-B14F-4D97-AF65-F5344CB8AC3E}">
        <p14:creationId xmlns:p14="http://schemas.microsoft.com/office/powerpoint/2010/main" val="74182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256F912-77AC-4AB1-BDAF-1B395A852EA8}"/>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6D57C30-3925-46A6-B311-56EFB90D2341}"/>
              </a:ext>
            </a:extLst>
          </p:cNvPr>
          <p:cNvSpPr>
            <a:spLocks noGrp="1"/>
          </p:cNvSpPr>
          <p:nvPr>
            <p:ph type="title"/>
          </p:nvPr>
        </p:nvSpPr>
        <p:spPr>
          <a:xfrm>
            <a:off x="1463583" y="713928"/>
            <a:ext cx="6607149" cy="1023644"/>
          </a:xfrm>
        </p:spPr>
        <p:txBody>
          <a:bodyPr>
            <a:normAutofit/>
          </a:body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DD7939AF-2DA3-4562-B173-9B5269A32CAA}"/>
              </a:ext>
            </a:extLst>
          </p:cNvPr>
          <p:cNvSpPr>
            <a:spLocks noGrp="1"/>
          </p:cNvSpPr>
          <p:nvPr>
            <p:ph idx="1"/>
          </p:nvPr>
        </p:nvSpPr>
        <p:spPr>
          <a:xfrm>
            <a:off x="1204251" y="5234049"/>
            <a:ext cx="6362620" cy="641488"/>
          </a:xfrm>
        </p:spPr>
        <p:txBody>
          <a:bodyPr>
            <a:normAutofit/>
          </a:bodyPr>
          <a:lstStyle/>
          <a:p>
            <a:pPr>
              <a:buFont typeface="Arial" panose="020B0604020202020204" pitchFamily="34" charset="0"/>
              <a:buChar char="•"/>
            </a:pPr>
            <a:r>
              <a:rPr lang="da-DK" sz="1400" dirty="0">
                <a:solidFill>
                  <a:srgbClr val="4B355D"/>
                </a:solidFill>
                <a:latin typeface="Bahnschrift" panose="020B0502040204020203" pitchFamily="34" charset="0"/>
              </a:rPr>
              <a:t>Se vedhæftede beskrivelse af flere eksempler, som er tilknyttet de bundne oplæringsområder og bundne specialefag</a:t>
            </a:r>
          </a:p>
        </p:txBody>
      </p:sp>
      <p:pic>
        <p:nvPicPr>
          <p:cNvPr id="4" name="Billede 3">
            <a:extLst>
              <a:ext uri="{FF2B5EF4-FFF2-40B4-BE49-F238E27FC236}">
                <a16:creationId xmlns:a16="http://schemas.microsoft.com/office/drawing/2014/main" id="{ED06FC14-5ABA-4A99-96C9-70A9669BDC37}"/>
              </a:ext>
            </a:extLst>
          </p:cNvPr>
          <p:cNvPicPr/>
          <p:nvPr/>
        </p:nvPicPr>
        <p:blipFill>
          <a:blip r:embed="rId2"/>
          <a:stretch>
            <a:fillRect/>
          </a:stretch>
        </p:blipFill>
        <p:spPr>
          <a:xfrm>
            <a:off x="1233435" y="2208835"/>
            <a:ext cx="5443812" cy="1304267"/>
          </a:xfrm>
          <a:prstGeom prst="rect">
            <a:avLst/>
          </a:prstGeom>
        </p:spPr>
      </p:pic>
      <p:pic>
        <p:nvPicPr>
          <p:cNvPr id="5" name="Billede 4">
            <a:extLst>
              <a:ext uri="{FF2B5EF4-FFF2-40B4-BE49-F238E27FC236}">
                <a16:creationId xmlns:a16="http://schemas.microsoft.com/office/drawing/2014/main" id="{5E009F4A-A349-4721-84A3-F5FE176A1B10}"/>
              </a:ext>
            </a:extLst>
          </p:cNvPr>
          <p:cNvPicPr/>
          <p:nvPr/>
        </p:nvPicPr>
        <p:blipFill>
          <a:blip r:embed="rId3"/>
          <a:stretch>
            <a:fillRect/>
          </a:stretch>
        </p:blipFill>
        <p:spPr>
          <a:xfrm>
            <a:off x="1233435" y="3753193"/>
            <a:ext cx="6761798" cy="1135856"/>
          </a:xfrm>
          <a:prstGeom prst="rect">
            <a:avLst/>
          </a:prstGeom>
        </p:spPr>
      </p:pic>
      <p:pic>
        <p:nvPicPr>
          <p:cNvPr id="8" name="Grafik 7" descr="Strategiplan">
            <a:extLst>
              <a:ext uri="{FF2B5EF4-FFF2-40B4-BE49-F238E27FC236}">
                <a16:creationId xmlns:a16="http://schemas.microsoft.com/office/drawing/2014/main" id="{23ABA5DB-CAE9-4DE0-A1D2-4CAA5D353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504" y="809902"/>
            <a:ext cx="687580" cy="687580"/>
          </a:xfrm>
          <a:prstGeom prst="rect">
            <a:avLst/>
          </a:prstGeom>
        </p:spPr>
      </p:pic>
      <p:sp>
        <p:nvSpPr>
          <p:cNvPr id="9" name="Rektangel 8">
            <a:extLst>
              <a:ext uri="{FF2B5EF4-FFF2-40B4-BE49-F238E27FC236}">
                <a16:creationId xmlns:a16="http://schemas.microsoft.com/office/drawing/2014/main" id="{268F83AA-194D-4EB8-8DAE-C1B04D4E3A31}"/>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F550C29-784A-469F-BAA8-8335BA587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29489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AD1740A-4F02-4165-B555-F40C28FB390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711F07E7-2058-44B9-880F-9ABB143024BE}"/>
              </a:ext>
            </a:extLst>
          </p:cNvPr>
          <p:cNvSpPr>
            <a:spLocks noGrp="1"/>
          </p:cNvSpPr>
          <p:nvPr>
            <p:ph type="title"/>
          </p:nvPr>
        </p:nvSpPr>
        <p:spPr>
          <a:xfrm>
            <a:off x="1538589" y="638223"/>
            <a:ext cx="5796792" cy="1023644"/>
          </a:xfrm>
        </p:spPr>
        <p:txBody>
          <a:bodyPr>
            <a:normAutofit/>
          </a:bodyPr>
          <a:lstStyle/>
          <a:p>
            <a:r>
              <a:rPr lang="da-DK" sz="2900" dirty="0">
                <a:effectLst/>
                <a:latin typeface="Bahnschrift" panose="020B0502040204020203" pitchFamily="34" charset="0"/>
              </a:rPr>
              <a:t>Eksempler til samtaleskemaer til opfølgning på specialefag</a:t>
            </a:r>
          </a:p>
        </p:txBody>
      </p:sp>
      <p:sp>
        <p:nvSpPr>
          <p:cNvPr id="3" name="Pladsholder til indhold 2">
            <a:extLst>
              <a:ext uri="{FF2B5EF4-FFF2-40B4-BE49-F238E27FC236}">
                <a16:creationId xmlns:a16="http://schemas.microsoft.com/office/drawing/2014/main" id="{1A52A2C2-DB36-4749-AE4A-FDAFB1D321E7}"/>
              </a:ext>
            </a:extLst>
          </p:cNvPr>
          <p:cNvSpPr>
            <a:spLocks noGrp="1"/>
          </p:cNvSpPr>
          <p:nvPr>
            <p:ph idx="1"/>
          </p:nvPr>
        </p:nvSpPr>
        <p:spPr>
          <a:xfrm>
            <a:off x="800886" y="2185890"/>
            <a:ext cx="7542227" cy="3522065"/>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Der er krav om min. 3 opfølgningssamtaler i løbet af uddannelsestiden</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1. opfølgningssamtale afholdes inden prøvetidens udløb</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2. opfølgningssamtale i løbet af uddannelsestiden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3. opfølgningssamtale i forbindelse med fagprøven</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Vi anbefaler opfølgningssamtaler i forbindelse med hvert skoleophold</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eleven bedre forståelse af vekselvirkning mellem teori og praksis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Opfølgning på oplæringsplanen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afklaring i forhold til forskelle på elevers oplæring og forskelle i virksomheder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Vedhæftede forslag til samtaleskemaer kan bruges</a:t>
            </a:r>
          </a:p>
        </p:txBody>
      </p:sp>
      <p:pic>
        <p:nvPicPr>
          <p:cNvPr id="7" name="Grafik 6" descr="Chat boble">
            <a:extLst>
              <a:ext uri="{FF2B5EF4-FFF2-40B4-BE49-F238E27FC236}">
                <a16:creationId xmlns:a16="http://schemas.microsoft.com/office/drawing/2014/main" id="{A5FD9EB1-96F6-4C5D-B903-91B4827C3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886" y="708675"/>
            <a:ext cx="654340" cy="654340"/>
          </a:xfrm>
          <a:prstGeom prst="rect">
            <a:avLst/>
          </a:prstGeom>
        </p:spPr>
      </p:pic>
      <p:pic>
        <p:nvPicPr>
          <p:cNvPr id="8" name="Billede 7">
            <a:extLst>
              <a:ext uri="{FF2B5EF4-FFF2-40B4-BE49-F238E27FC236}">
                <a16:creationId xmlns:a16="http://schemas.microsoft.com/office/drawing/2014/main" id="{AACE89F9-07CE-4C5D-BE04-6E5AAB200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34667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9287FD9-C130-4018-BEFD-FEFB2E19D61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DCC0FA7-9F21-4934-8D5E-D16DEDC39C91}"/>
              </a:ext>
            </a:extLst>
          </p:cNvPr>
          <p:cNvSpPr/>
          <p:nvPr/>
        </p:nvSpPr>
        <p:spPr>
          <a:xfrm>
            <a:off x="0" y="-28221"/>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46545" y="857975"/>
            <a:ext cx="4299358" cy="568179"/>
          </a:xfrm>
        </p:spPr>
        <p:txBody>
          <a:bodyPr>
            <a:normAutofit fontScale="90000"/>
          </a:bodyPr>
          <a:lstStyle/>
          <a:p>
            <a:pPr algn="l"/>
            <a:r>
              <a:rPr lang="da-DK" sz="3600" dirty="0">
                <a:solidFill>
                  <a:srgbClr val="4B355D"/>
                </a:solidFill>
                <a:latin typeface="Bahnschrift" panose="020B0502040204020203" pitchFamily="34" charset="0"/>
              </a:rPr>
              <a:t>Kontaktinformationer</a:t>
            </a:r>
          </a:p>
        </p:txBody>
      </p:sp>
      <p:sp>
        <p:nvSpPr>
          <p:cNvPr id="3" name="Pladsholder til indhold 2"/>
          <p:cNvSpPr>
            <a:spLocks noGrp="1"/>
          </p:cNvSpPr>
          <p:nvPr>
            <p:ph idx="1"/>
          </p:nvPr>
        </p:nvSpPr>
        <p:spPr>
          <a:xfrm>
            <a:off x="1258348" y="2093199"/>
            <a:ext cx="6639887" cy="3378928"/>
          </a:xfrm>
        </p:spPr>
        <p:txBody>
          <a:bodyPr>
            <a:normAutofit/>
          </a:bodyPr>
          <a:lstStyle/>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Øvrige undervisere I kan møde: </a:t>
            </a:r>
            <a:br>
              <a:rPr lang="da-DK" sz="1800" dirty="0">
                <a:solidFill>
                  <a:srgbClr val="4B355D"/>
                </a:solidFill>
                <a:latin typeface="Bahnschrift" panose="020B0502040204020203" pitchFamily="34" charset="0"/>
              </a:rPr>
            </a:b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Charlotte Bjerre, Henrik Zidoree, Morten Laursen, Helle Bork, Mette Husted, Lea Jacobi samt øvrige gæsteundervisere.</a:t>
            </a:r>
          </a:p>
          <a:p>
            <a:endParaRPr lang="da-DK" dirty="0"/>
          </a:p>
        </p:txBody>
      </p:sp>
      <p:pic>
        <p:nvPicPr>
          <p:cNvPr id="13" name="Grafik 12" descr="Medarbejderskilt">
            <a:extLst>
              <a:ext uri="{FF2B5EF4-FFF2-40B4-BE49-F238E27FC236}">
                <a16:creationId xmlns:a16="http://schemas.microsoft.com/office/drawing/2014/main" id="{3856CB37-B35D-42CB-80F8-1896A58A8B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9" name="Billede 8">
            <a:extLst>
              <a:ext uri="{FF2B5EF4-FFF2-40B4-BE49-F238E27FC236}">
                <a16:creationId xmlns:a16="http://schemas.microsoft.com/office/drawing/2014/main" id="{A220A1C4-A09F-4B9A-90DB-105FC3EBEF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715171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340257" y="1946728"/>
            <a:ext cx="6463486" cy="3295038"/>
          </a:xfrm>
        </p:spPr>
        <p:txBody>
          <a:bodyPr>
            <a:normAutofit lnSpcReduction="10000"/>
          </a:bodyPr>
          <a:lstStyle/>
          <a:p>
            <a:pPr>
              <a:buFont typeface="Arial" panose="020B0604020202020204" pitchFamily="34" charset="0"/>
              <a:buChar char="•"/>
            </a:pPr>
            <a:r>
              <a:rPr lang="da-DK" sz="1800" dirty="0">
                <a:solidFill>
                  <a:srgbClr val="4B355D"/>
                </a:solidFill>
                <a:latin typeface="Bahnschrift" panose="020B0502040204020203" pitchFamily="34" charset="0"/>
              </a:rPr>
              <a:t>I forbindelse med elevernes fagprøve, indkalder vi oplæringsansvarlige til infomøde omkring dette.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Dette betyder, at I fremadrettet indkaldes til to møder i forbindelse med jeres elevers forløb.</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 kan altid kontakte os undervejs, hvis I har spørgsmål</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b="1" dirty="0">
                <a:solidFill>
                  <a:srgbClr val="92D050"/>
                </a:solidFill>
                <a:latin typeface="Bahnschrift" panose="020B0502040204020203" pitchFamily="34" charset="0"/>
              </a:rPr>
              <a:t>NB.</a:t>
            </a:r>
            <a:r>
              <a:rPr lang="da-DK" sz="1800" dirty="0">
                <a:solidFill>
                  <a:srgbClr val="4B355D"/>
                </a:solidFill>
                <a:latin typeface="Bahnschrift" panose="020B0502040204020203" pitchFamily="34" charset="0"/>
              </a:rPr>
              <a:t> Vi afholder netværksmøde for oplæringsansvarlige </a:t>
            </a: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og 2. års elever d. 23 sept. vedr. fagprøve – </a:t>
            </a:r>
            <a:r>
              <a:rPr lang="da-DK" sz="1800" i="1" dirty="0">
                <a:solidFill>
                  <a:srgbClr val="A187B7"/>
                </a:solidFill>
                <a:latin typeface="Bahnschrift" panose="020B0502040204020203" pitchFamily="34" charset="0"/>
              </a:rPr>
              <a:t>tjek digital post </a:t>
            </a:r>
            <a:r>
              <a:rPr lang="da-DK" sz="1800" b="1" dirty="0">
                <a:solidFill>
                  <a:srgbClr val="A187B7"/>
                </a:solidFill>
                <a:latin typeface="Bahnschrift" panose="020B0502040204020203" pitchFamily="34" charset="0"/>
                <a:sym typeface="Wingdings" panose="05000000000000000000" pitchFamily="2" charset="2"/>
              </a:rPr>
              <a:t></a:t>
            </a:r>
            <a:r>
              <a:rPr lang="da-DK" sz="1800" dirty="0">
                <a:solidFill>
                  <a:srgbClr val="A187B7"/>
                </a:solidFill>
                <a:latin typeface="Bahnschrift" panose="020B0502040204020203" pitchFamily="34" charset="0"/>
                <a:sym typeface="Wingdings" panose="05000000000000000000" pitchFamily="2" charset="2"/>
              </a:rPr>
              <a:t> </a:t>
            </a:r>
            <a:endParaRPr lang="da-DK" sz="1800" dirty="0">
              <a:solidFill>
                <a:srgbClr val="A187B7"/>
              </a:solidFill>
              <a:latin typeface="Bahnschrift" panose="020B0502040204020203" pitchFamily="34" charset="0"/>
            </a:endParaRPr>
          </a:p>
          <a:p>
            <a:pPr marL="342900" lvl="1" indent="0">
              <a:buNone/>
            </a:pPr>
            <a:endParaRPr lang="da-DK" dirty="0"/>
          </a:p>
          <a:p>
            <a:pPr marL="0" indent="0">
              <a:buNone/>
            </a:pPr>
            <a:endParaRPr lang="da-DK" dirty="0"/>
          </a:p>
        </p:txBody>
      </p:sp>
      <p:sp>
        <p:nvSpPr>
          <p:cNvPr id="6" name="Rektangel 5">
            <a:extLst>
              <a:ext uri="{FF2B5EF4-FFF2-40B4-BE49-F238E27FC236}">
                <a16:creationId xmlns:a16="http://schemas.microsoft.com/office/drawing/2014/main" id="{6E8C9EF5-BBE7-4A48-8F66-A746C6872A12}"/>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p:cNvSpPr>
            <a:spLocks noGrp="1"/>
          </p:cNvSpPr>
          <p:nvPr>
            <p:ph type="ctrTitle"/>
          </p:nvPr>
        </p:nvSpPr>
        <p:spPr>
          <a:xfrm>
            <a:off x="1610162" y="1096598"/>
            <a:ext cx="7886700" cy="519636"/>
          </a:xfrm>
        </p:spPr>
        <p:txBody>
          <a:bodyPr>
            <a:normAutofit fontScale="90000"/>
          </a:bodyPr>
          <a:lstStyle/>
          <a:p>
            <a:pPr algn="l"/>
            <a:r>
              <a:rPr lang="da-DK" sz="3200" dirty="0">
                <a:solidFill>
                  <a:srgbClr val="4B355D"/>
                </a:solidFill>
                <a:latin typeface="Bahnschrift" panose="020B0502040204020203" pitchFamily="34" charset="0"/>
              </a:rPr>
              <a:t>Mødestruktur</a:t>
            </a:r>
            <a:endParaRPr lang="da-DK" dirty="0">
              <a:solidFill>
                <a:srgbClr val="4B355D"/>
              </a:solidFill>
              <a:latin typeface="Bahnschrift" panose="020B0502040204020203" pitchFamily="34" charset="0"/>
            </a:endParaRPr>
          </a:p>
        </p:txBody>
      </p:sp>
      <p:pic>
        <p:nvPicPr>
          <p:cNvPr id="8" name="Grafik 7" descr="Møde">
            <a:extLst>
              <a:ext uri="{FF2B5EF4-FFF2-40B4-BE49-F238E27FC236}">
                <a16:creationId xmlns:a16="http://schemas.microsoft.com/office/drawing/2014/main" id="{428AC007-85BC-4FD8-A8BB-E61BF7E0C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325" y="977999"/>
            <a:ext cx="700249" cy="700249"/>
          </a:xfrm>
          <a:prstGeom prst="rect">
            <a:avLst/>
          </a:prstGeom>
        </p:spPr>
      </p:pic>
      <p:sp>
        <p:nvSpPr>
          <p:cNvPr id="7" name="Rektangel 6">
            <a:extLst>
              <a:ext uri="{FF2B5EF4-FFF2-40B4-BE49-F238E27FC236}">
                <a16:creationId xmlns:a16="http://schemas.microsoft.com/office/drawing/2014/main" id="{1FCB3231-1FD9-4F12-BEB1-23F337C1214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ECE5AEC5-A366-4755-942F-BE19D949D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83430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01875B3-6CF9-4243-A8AC-F4BEECB016D7}"/>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898877" y="1006691"/>
            <a:ext cx="6290488" cy="519957"/>
          </a:xfrm>
        </p:spPr>
        <p:txBody>
          <a:bodyPr>
            <a:normAutofit fontScale="90000"/>
          </a:bodyPr>
          <a:lstStyle/>
          <a:p>
            <a:pPr algn="l"/>
            <a:r>
              <a:rPr lang="da-DK" sz="3200" dirty="0">
                <a:solidFill>
                  <a:schemeClr val="bg1"/>
                </a:solidFill>
                <a:latin typeface="Bahnschrift" panose="020B0502040204020203" pitchFamily="34" charset="0"/>
              </a:rPr>
              <a:t>Afslutning</a:t>
            </a:r>
            <a:endParaRPr lang="da-DK" dirty="0">
              <a:solidFill>
                <a:schemeClr val="bg1"/>
              </a:solidFill>
              <a:latin typeface="Bahnschrift" panose="020B0502040204020203" pitchFamily="34" charset="0"/>
            </a:endParaRPr>
          </a:p>
        </p:txBody>
      </p:sp>
      <p:sp>
        <p:nvSpPr>
          <p:cNvPr id="4" name="Pladsholder til indhold 3"/>
          <p:cNvSpPr>
            <a:spLocks noGrp="1"/>
          </p:cNvSpPr>
          <p:nvPr>
            <p:ph idx="1"/>
          </p:nvPr>
        </p:nvSpPr>
        <p:spPr>
          <a:xfrm>
            <a:off x="1863610" y="2334059"/>
            <a:ext cx="6802218" cy="2791613"/>
          </a:xfrm>
        </p:spPr>
        <p:txBody>
          <a:bodyPr>
            <a:normAutofit fontScale="92500"/>
          </a:bodyPr>
          <a:lstStyle/>
          <a:p>
            <a:pPr marL="0" indent="0">
              <a:buNone/>
            </a:pPr>
            <a:r>
              <a:rPr lang="da-DK" dirty="0">
                <a:solidFill>
                  <a:schemeClr val="bg1"/>
                </a:solidFill>
                <a:latin typeface="Bahnschrift" panose="020B0502040204020203" pitchFamily="34" charset="0"/>
              </a:rPr>
              <a:t>Der fremsendes en regning på 900 kr. som går til kaffe og the på alle 14 ugers skoleophold + 230 kr. til DISC-profil.</a:t>
            </a:r>
          </a:p>
          <a:p>
            <a:pPr marL="0" indent="0">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None/>
            </a:pPr>
            <a:r>
              <a:rPr lang="da-DK" dirty="0">
                <a:solidFill>
                  <a:schemeClr val="bg1"/>
                </a:solidFill>
                <a:latin typeface="Bahnschrift" panose="020B0502040204020203" pitchFamily="34" charset="0"/>
              </a:rPr>
              <a:t>Kunne du tænke dig at være censor? Skriv til tsj@rybners.dk</a:t>
            </a:r>
          </a:p>
          <a:p>
            <a:pPr marL="0" indent="0">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None/>
            </a:pPr>
            <a:r>
              <a:rPr lang="da-DK" dirty="0">
                <a:solidFill>
                  <a:schemeClr val="bg1"/>
                </a:solidFill>
                <a:latin typeface="Bahnschrift" panose="020B0502040204020203" pitchFamily="34" charset="0"/>
              </a:rPr>
              <a:t>Vi står klar til besvarelse af spørgsmål</a:t>
            </a:r>
          </a:p>
          <a:p>
            <a:endParaRPr lang="da-DK" dirty="0"/>
          </a:p>
        </p:txBody>
      </p:sp>
      <p:pic>
        <p:nvPicPr>
          <p:cNvPr id="9" name="Grafik 8" descr="Kaffe">
            <a:extLst>
              <a:ext uri="{FF2B5EF4-FFF2-40B4-BE49-F238E27FC236}">
                <a16:creationId xmlns:a16="http://schemas.microsoft.com/office/drawing/2014/main" id="{64879E9E-CD1B-47DB-AD69-CC9E50688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33" y="2141988"/>
            <a:ext cx="775643" cy="775643"/>
          </a:xfrm>
          <a:prstGeom prst="rect">
            <a:avLst/>
          </a:prstGeom>
        </p:spPr>
      </p:pic>
      <p:pic>
        <p:nvPicPr>
          <p:cNvPr id="11" name="Grafik 10" descr="Hjælp">
            <a:extLst>
              <a:ext uri="{FF2B5EF4-FFF2-40B4-BE49-F238E27FC236}">
                <a16:creationId xmlns:a16="http://schemas.microsoft.com/office/drawing/2014/main" id="{FEF06045-41A3-4365-8FCD-4057E6948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556" y="4298404"/>
            <a:ext cx="763397" cy="763397"/>
          </a:xfrm>
          <a:prstGeom prst="rect">
            <a:avLst/>
          </a:prstGeom>
        </p:spPr>
      </p:pic>
      <p:pic>
        <p:nvPicPr>
          <p:cNvPr id="15" name="Grafik 14" descr="Bestyrelseslokale">
            <a:extLst>
              <a:ext uri="{FF2B5EF4-FFF2-40B4-BE49-F238E27FC236}">
                <a16:creationId xmlns:a16="http://schemas.microsoft.com/office/drawing/2014/main" id="{F5B850EB-C787-432C-93FF-84ECBE3789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054" y="3191933"/>
            <a:ext cx="914400" cy="914400"/>
          </a:xfrm>
          <a:prstGeom prst="rect">
            <a:avLst/>
          </a:prstGeom>
        </p:spPr>
      </p:pic>
      <p:pic>
        <p:nvPicPr>
          <p:cNvPr id="12" name="Billede 11">
            <a:extLst>
              <a:ext uri="{FF2B5EF4-FFF2-40B4-BE49-F238E27FC236}">
                <a16:creationId xmlns:a16="http://schemas.microsoft.com/office/drawing/2014/main" id="{1AD327A7-099B-4991-972A-B75E952858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79336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F78C225B-0464-4BBB-AE94-92AC50C0B9F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sp>
        <p:nvSpPr>
          <p:cNvPr id="10" name="Tekstfelt 9">
            <a:extLst>
              <a:ext uri="{FF2B5EF4-FFF2-40B4-BE49-F238E27FC236}">
                <a16:creationId xmlns:a16="http://schemas.microsoft.com/office/drawing/2014/main" id="{D769D47F-C273-41AF-AE1E-FAB0D31DFF3F}"/>
              </a:ext>
            </a:extLst>
          </p:cNvPr>
          <p:cNvSpPr txBox="1"/>
          <p:nvPr/>
        </p:nvSpPr>
        <p:spPr>
          <a:xfrm>
            <a:off x="1245501" y="2204802"/>
            <a:ext cx="6652994" cy="1631216"/>
          </a:xfrm>
          <a:prstGeom prst="rect">
            <a:avLst/>
          </a:prstGeom>
          <a:noFill/>
        </p:spPr>
        <p:txBody>
          <a:bodyPr wrap="square" rtlCol="0">
            <a:spAutoFit/>
          </a:bodyPr>
          <a:lstStyle/>
          <a:p>
            <a:pPr algn="ctr"/>
            <a:r>
              <a:rPr lang="da-DK" sz="3600" dirty="0">
                <a:solidFill>
                  <a:schemeClr val="bg1"/>
                </a:solidFill>
                <a:latin typeface="Bahnschrift" panose="020B0502040204020203" pitchFamily="34" charset="0"/>
              </a:rPr>
              <a:t>Tak for jeres tid</a:t>
            </a:r>
          </a:p>
          <a:p>
            <a:pPr algn="ctr"/>
            <a:endParaRPr lang="da-DK" sz="3600" dirty="0">
              <a:solidFill>
                <a:schemeClr val="bg1"/>
              </a:solidFill>
              <a:latin typeface="Bahnschrift" panose="020B0502040204020203" pitchFamily="34" charset="0"/>
            </a:endParaRPr>
          </a:p>
          <a:p>
            <a:pPr algn="ctr"/>
            <a:r>
              <a:rPr lang="da-DK" sz="2800" dirty="0">
                <a:solidFill>
                  <a:schemeClr val="bg1"/>
                </a:solidFill>
                <a:latin typeface="Bahnschrift" panose="020B0502040204020203" pitchFamily="34" charset="0"/>
              </a:rPr>
              <a:t>Vi er klar til at besvare spørgsmål…</a:t>
            </a:r>
          </a:p>
        </p:txBody>
      </p:sp>
      <p:pic>
        <p:nvPicPr>
          <p:cNvPr id="12" name="Billede 11">
            <a:extLst>
              <a:ext uri="{FF2B5EF4-FFF2-40B4-BE49-F238E27FC236}">
                <a16:creationId xmlns:a16="http://schemas.microsoft.com/office/drawing/2014/main" id="{E18BE6DB-2EB6-4D2B-AD1F-EF45593D4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754" y="5377343"/>
            <a:ext cx="2018491" cy="655688"/>
          </a:xfrm>
          <a:prstGeom prst="rect">
            <a:avLst/>
          </a:prstGeom>
        </p:spPr>
      </p:pic>
      <p:pic>
        <p:nvPicPr>
          <p:cNvPr id="5" name="Grafik 4" descr="Tommelfingeren opad">
            <a:extLst>
              <a:ext uri="{FF2B5EF4-FFF2-40B4-BE49-F238E27FC236}">
                <a16:creationId xmlns:a16="http://schemas.microsoft.com/office/drawing/2014/main" id="{116EDBD4-E7B3-4262-BD60-8AF6EC38B9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953" y="1161844"/>
            <a:ext cx="692094" cy="692094"/>
          </a:xfrm>
          <a:prstGeom prst="rect">
            <a:avLst/>
          </a:prstGeom>
        </p:spPr>
      </p:pic>
    </p:spTree>
    <p:extLst>
      <p:ext uri="{BB962C8B-B14F-4D97-AF65-F5344CB8AC3E}">
        <p14:creationId xmlns:p14="http://schemas.microsoft.com/office/powerpoint/2010/main" val="102269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2F1D191-7CDF-4112-B2F3-E6CC56298047}"/>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050912" y="760086"/>
            <a:ext cx="7886700" cy="516305"/>
          </a:xfrm>
        </p:spPr>
        <p:txBody>
          <a:bodyPr>
            <a:noAutofit/>
          </a:bodyPr>
          <a:lstStyle/>
          <a:p>
            <a:r>
              <a:rPr lang="da-DK" sz="3200" dirty="0">
                <a:effectLst/>
                <a:latin typeface="Bahnschrift" panose="020B0502040204020203" pitchFamily="34" charset="0"/>
              </a:rPr>
              <a:t>Elevforløb</a:t>
            </a:r>
          </a:p>
        </p:txBody>
      </p:sp>
      <p:sp>
        <p:nvSpPr>
          <p:cNvPr id="3" name="Pladsholder til indhold 2"/>
          <p:cNvSpPr>
            <a:spLocks noGrp="1"/>
          </p:cNvSpPr>
          <p:nvPr>
            <p:ph idx="1"/>
          </p:nvPr>
        </p:nvSpPr>
        <p:spPr>
          <a:xfrm>
            <a:off x="436228" y="1922256"/>
            <a:ext cx="3865358" cy="2067080"/>
          </a:xfrm>
        </p:spPr>
        <p:txBody>
          <a:bodyPr>
            <a:normAutofit lnSpcReduction="10000"/>
          </a:bodyPr>
          <a:lstStyle/>
          <a:p>
            <a:pPr marL="0" indent="0">
              <a:buClr>
                <a:schemeClr val="bg1"/>
              </a:buClr>
              <a:buNone/>
            </a:pPr>
            <a:r>
              <a:rPr lang="da-DK" sz="1800" dirty="0">
                <a:solidFill>
                  <a:schemeClr val="bg1"/>
                </a:solidFill>
                <a:latin typeface="Bahnschrift" panose="020B0502040204020203" pitchFamily="34" charset="0"/>
              </a:rPr>
              <a:t>Tidligere ordning = HG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2-årigt elevforløb uanset alder</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pPr lvl="1">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Specialefag Offentlig administration</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13 ugers bundne	</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 uger til fagprøven (den ene bruges på skole)</a:t>
            </a:r>
          </a:p>
        </p:txBody>
      </p:sp>
      <p:sp>
        <p:nvSpPr>
          <p:cNvPr id="4" name="Pladsholder til slidenummer 3"/>
          <p:cNvSpPr>
            <a:spLocks noGrp="1"/>
          </p:cNvSpPr>
          <p:nvPr>
            <p:ph type="sldNum" sz="quarter" idx="12"/>
          </p:nvPr>
        </p:nvSpPr>
        <p:spPr/>
        <p:txBody>
          <a:bodyPr/>
          <a:lstStyle/>
          <a:p>
            <a:fld id="{E94956E9-C9BB-4A42-8F5B-E48AA9AA1C17}" type="slidenum">
              <a:rPr lang="da-DK" smtClean="0"/>
              <a:t>5</a:t>
            </a:fld>
            <a:endParaRPr lang="da-DK"/>
          </a:p>
        </p:txBody>
      </p:sp>
      <p:pic>
        <p:nvPicPr>
          <p:cNvPr id="7" name="Grafik 6" descr="Skilte">
            <a:extLst>
              <a:ext uri="{FF2B5EF4-FFF2-40B4-BE49-F238E27FC236}">
                <a16:creationId xmlns:a16="http://schemas.microsoft.com/office/drawing/2014/main" id="{392CB013-C737-49EA-B2FF-C6F325E12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228" y="719865"/>
            <a:ext cx="614684" cy="614684"/>
          </a:xfrm>
          <a:prstGeom prst="rect">
            <a:avLst/>
          </a:prstGeom>
        </p:spPr>
      </p:pic>
      <p:sp>
        <p:nvSpPr>
          <p:cNvPr id="8" name="Rektangel 7">
            <a:extLst>
              <a:ext uri="{FF2B5EF4-FFF2-40B4-BE49-F238E27FC236}">
                <a16:creationId xmlns:a16="http://schemas.microsoft.com/office/drawing/2014/main" id="{98C65CBB-85F5-48FC-B037-5AD80A3309B2}"/>
              </a:ext>
            </a:extLst>
          </p:cNvPr>
          <p:cNvSpPr/>
          <p:nvPr/>
        </p:nvSpPr>
        <p:spPr>
          <a:xfrm>
            <a:off x="4572000" y="-1"/>
            <a:ext cx="4572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48E9B8A-FEDE-4D50-B863-2F61C8E846E6}"/>
              </a:ext>
            </a:extLst>
          </p:cNvPr>
          <p:cNvSpPr txBox="1"/>
          <p:nvPr/>
        </p:nvSpPr>
        <p:spPr>
          <a:xfrm>
            <a:off x="4909394" y="1922256"/>
            <a:ext cx="3897211" cy="2719912"/>
          </a:xfrm>
          <a:prstGeom prst="rect">
            <a:avLst/>
          </a:prstGeom>
          <a:noFill/>
        </p:spPr>
        <p:txBody>
          <a:bodyPr wrap="square" rtlCol="0">
            <a:spAutoFit/>
          </a:bodyPr>
          <a:lstStyle/>
          <a:p>
            <a:pPr>
              <a:buClr>
                <a:schemeClr val="bg1"/>
              </a:buClr>
            </a:pPr>
            <a:r>
              <a:rPr lang="da-DK" dirty="0">
                <a:solidFill>
                  <a:schemeClr val="bg1"/>
                </a:solidFill>
                <a:latin typeface="Bahnschrift" panose="020B0502040204020203" pitchFamily="34" charset="0"/>
              </a:rPr>
              <a:t>Ny ordning = EUS eller EUX</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 til 2-årigt elevforløb for elever over 25 år</a:t>
            </a:r>
          </a:p>
          <a:p>
            <a:pPr>
              <a:buClr>
                <a:schemeClr val="bg1"/>
              </a:buClr>
            </a:pPr>
            <a:endParaRPr lang="da-DK" dirty="0">
              <a:solidFill>
                <a:schemeClr val="bg1"/>
              </a:solidFill>
              <a:latin typeface="Bahnschrift" panose="020B0502040204020203" pitchFamily="34" charset="0"/>
            </a:endParaRPr>
          </a:p>
          <a:p>
            <a:pPr>
              <a:buClr>
                <a:schemeClr val="bg1"/>
              </a:buClr>
            </a:pPr>
            <a:r>
              <a:rPr lang="da-DK" dirty="0">
                <a:solidFill>
                  <a:schemeClr val="bg1"/>
                </a:solidFill>
                <a:latin typeface="Bahnschrift" panose="020B0502040204020203" pitchFamily="34" charset="0"/>
              </a:rPr>
              <a:t>Specialefag Offentlig administration</a:t>
            </a:r>
            <a:endParaRPr lang="da-DK" sz="2000" dirty="0">
              <a:solidFill>
                <a:schemeClr val="bg1"/>
              </a:solidFill>
              <a:latin typeface="Bahnschrift" panose="020B0502040204020203" pitchFamily="34" charset="0"/>
            </a:endParaRPr>
          </a:p>
          <a:p>
            <a:pPr marL="742950" lvl="1" indent="-285750">
              <a:lnSpc>
                <a:spcPct val="15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9 ugers bundne</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5 ugers valgfrie </a:t>
            </a:r>
            <a:br>
              <a:rPr lang="da-DK" sz="16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(Forud valgt af Rybners, i samarbejde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med de uddannelsesansvarlige)</a:t>
            </a:r>
          </a:p>
          <a:p>
            <a:pPr marL="742950" lvl="1" indent="-285750">
              <a:lnSpc>
                <a:spcPct val="15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1 uge til fagprøven</a:t>
            </a:r>
          </a:p>
        </p:txBody>
      </p:sp>
      <p:sp>
        <p:nvSpPr>
          <p:cNvPr id="6" name="Rektangel 5">
            <a:extLst>
              <a:ext uri="{FF2B5EF4-FFF2-40B4-BE49-F238E27FC236}">
                <a16:creationId xmlns:a16="http://schemas.microsoft.com/office/drawing/2014/main" id="{4586CC18-5CB1-4653-9204-BBBB12CEFEE6}"/>
              </a:ext>
            </a:extLst>
          </p:cNvPr>
          <p:cNvSpPr/>
          <p:nvPr/>
        </p:nvSpPr>
        <p:spPr>
          <a:xfrm>
            <a:off x="823825" y="5289542"/>
            <a:ext cx="7496350" cy="369332"/>
          </a:xfrm>
          <a:prstGeom prst="rect">
            <a:avLst/>
          </a:prstGeom>
        </p:spPr>
        <p:txBody>
          <a:bodyPr wrap="square">
            <a:spAutoFit/>
          </a:bodyPr>
          <a:lstStyle/>
          <a:p>
            <a:pPr>
              <a:buClr>
                <a:schemeClr val="bg1"/>
              </a:buClr>
            </a:pPr>
            <a:r>
              <a:rPr lang="da-DK" dirty="0">
                <a:solidFill>
                  <a:schemeClr val="bg1"/>
                </a:solidFill>
                <a:latin typeface="Bahnschrift" panose="020B0502040204020203" pitchFamily="34" charset="0"/>
              </a:rPr>
              <a:t>Eleverne følges ad, men der er forskel i benævnelse og valgmuligheder</a:t>
            </a:r>
            <a:endParaRPr lang="da-DK" dirty="0"/>
          </a:p>
        </p:txBody>
      </p:sp>
      <p:pic>
        <p:nvPicPr>
          <p:cNvPr id="11" name="Billede 10">
            <a:extLst>
              <a:ext uri="{FF2B5EF4-FFF2-40B4-BE49-F238E27FC236}">
                <a16:creationId xmlns:a16="http://schemas.microsoft.com/office/drawing/2014/main" id="{A9C3DB1D-BBA9-49FC-976B-DC52D90AE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40600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1F7FEFA-52CF-4C63-AE7D-BA62C6A4299C}"/>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60EE851-FDAA-4A21-9DDA-EC254ED38BE5}"/>
              </a:ext>
            </a:extLst>
          </p:cNvPr>
          <p:cNvSpPr>
            <a:spLocks noGrp="1"/>
          </p:cNvSpPr>
          <p:nvPr>
            <p:ph type="title"/>
          </p:nvPr>
        </p:nvSpPr>
        <p:spPr>
          <a:xfrm>
            <a:off x="1391130" y="1257870"/>
            <a:ext cx="7886700" cy="511822"/>
          </a:xfrm>
        </p:spPr>
        <p:txBody>
          <a:bodyPr>
            <a:normAutofit fontScale="90000"/>
          </a:bodyPr>
          <a:lstStyle/>
          <a:p>
            <a:r>
              <a:rPr lang="da-DK" sz="3200" dirty="0">
                <a:solidFill>
                  <a:srgbClr val="4B355D"/>
                </a:solidFill>
                <a:effectLst/>
                <a:latin typeface="Bahnschrift" panose="020B0502040204020203" pitchFamily="34" charset="0"/>
              </a:rPr>
              <a:t>Uddannelsesnævnet / oplæringsplan</a:t>
            </a:r>
          </a:p>
        </p:txBody>
      </p:sp>
      <p:sp>
        <p:nvSpPr>
          <p:cNvPr id="3" name="Pladsholder til indhold 2">
            <a:extLst>
              <a:ext uri="{FF2B5EF4-FFF2-40B4-BE49-F238E27FC236}">
                <a16:creationId xmlns:a16="http://schemas.microsoft.com/office/drawing/2014/main" id="{82FD94DE-FF19-43CD-8517-18257ACC2A36}"/>
              </a:ext>
            </a:extLst>
          </p:cNvPr>
          <p:cNvSpPr>
            <a:spLocks noGrp="1"/>
          </p:cNvSpPr>
          <p:nvPr>
            <p:ph idx="1"/>
          </p:nvPr>
        </p:nvSpPr>
        <p:spPr>
          <a:xfrm>
            <a:off x="687766" y="2572089"/>
            <a:ext cx="7768468" cy="2470043"/>
          </a:xfrm>
        </p:spPr>
        <p:txBody>
          <a:bodyPr/>
          <a:lstStyle/>
          <a:p>
            <a:pPr>
              <a:buFont typeface="Arial" panose="020B0604020202020204" pitchFamily="34" charset="0"/>
              <a:buChar char="•"/>
            </a:pPr>
            <a:r>
              <a:rPr lang="da-DK" b="1" dirty="0">
                <a:solidFill>
                  <a:srgbClr val="614776"/>
                </a:solidFill>
                <a:latin typeface="Bahnschrift" panose="020B0502040204020203" pitchFamily="34" charset="0"/>
              </a:rPr>
              <a:t>Uddannelsesnævnet:</a:t>
            </a:r>
            <a:br>
              <a:rPr lang="da-DK" b="1" dirty="0">
                <a:solidFill>
                  <a:srgbClr val="614776"/>
                </a:solidFill>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https://www.uddannelsesnaevnet.dk/erhvervsuddannelser/kontoruddannelsen</a:t>
            </a:r>
            <a:endParaRPr lang="da-DK" sz="1600" dirty="0">
              <a:solidFill>
                <a:schemeClr val="accent6"/>
              </a:solidFill>
              <a:latin typeface="Bahnschrift" panose="020B0502040204020203" pitchFamily="34" charset="0"/>
            </a:endParaRPr>
          </a:p>
          <a:p>
            <a:pPr>
              <a:buFont typeface="Arial" panose="020B0604020202020204" pitchFamily="34" charset="0"/>
              <a:buChar char="•"/>
            </a:pPr>
            <a:endParaRPr lang="da-DK" dirty="0">
              <a:latin typeface="Bahnschrift" panose="020B0502040204020203" pitchFamily="34" charset="0"/>
            </a:endParaRPr>
          </a:p>
          <a:p>
            <a:pPr>
              <a:buFont typeface="Arial" panose="020B0604020202020204" pitchFamily="34" charset="0"/>
              <a:buChar char="•"/>
            </a:pPr>
            <a:r>
              <a:rPr lang="da-DK" b="1" dirty="0">
                <a:solidFill>
                  <a:srgbClr val="614776"/>
                </a:solidFill>
                <a:latin typeface="Bahnschrift" panose="020B0502040204020203" pitchFamily="34" charset="0"/>
              </a:rPr>
              <a:t>Oplæringsplan:</a:t>
            </a:r>
            <a:br>
              <a:rPr lang="da-DK" b="1" dirty="0">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3">
                  <a:extLst>
                    <a:ext uri="{A12FA001-AC4F-418D-AE19-62706E023703}">
                      <ahyp:hlinkClr xmlns:ahyp="http://schemas.microsoft.com/office/drawing/2018/hyperlinkcolor" val="tx"/>
                    </a:ext>
                  </a:extLst>
                </a:hlinkClick>
              </a:rPr>
              <a:t>https://www.uddannelsesnaevnet.dk/virksomheder/planer-for-oplaering</a:t>
            </a:r>
            <a:endParaRPr lang="da-DK" dirty="0"/>
          </a:p>
          <a:p>
            <a:endParaRPr lang="da-DK" dirty="0"/>
          </a:p>
        </p:txBody>
      </p:sp>
      <p:pic>
        <p:nvPicPr>
          <p:cNvPr id="7" name="Grafik 6" descr="Møde">
            <a:extLst>
              <a:ext uri="{FF2B5EF4-FFF2-40B4-BE49-F238E27FC236}">
                <a16:creationId xmlns:a16="http://schemas.microsoft.com/office/drawing/2014/main" id="{E389CFC0-AAAE-43AF-9D27-3440AF419A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766" y="1107182"/>
            <a:ext cx="703364" cy="703364"/>
          </a:xfrm>
          <a:prstGeom prst="rect">
            <a:avLst/>
          </a:prstGeom>
        </p:spPr>
      </p:pic>
      <p:sp>
        <p:nvSpPr>
          <p:cNvPr id="8" name="Rektangel 7">
            <a:extLst>
              <a:ext uri="{FF2B5EF4-FFF2-40B4-BE49-F238E27FC236}">
                <a16:creationId xmlns:a16="http://schemas.microsoft.com/office/drawing/2014/main" id="{A027BC07-7AE7-4C30-B442-FA7CE74257DD}"/>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0E957581-5D8A-40C8-8F47-BD0698C65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2066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A7FAE58-5B5F-4758-80DB-AC248767E1FC}"/>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361350" y="752762"/>
            <a:ext cx="7064054" cy="1016500"/>
          </a:xfrm>
        </p:spPr>
        <p:txBody>
          <a:bodyPr>
            <a:normAutofit/>
          </a:bodyPr>
          <a:lstStyle/>
          <a:p>
            <a:r>
              <a:rPr lang="da-DK" sz="2800" dirty="0">
                <a:latin typeface="Bahnschrift" panose="020B0502040204020203" pitchFamily="34" charset="0"/>
              </a:rPr>
              <a:t>Specialefag offentlig administration</a:t>
            </a:r>
            <a:br>
              <a:rPr lang="da-DK" sz="2800" dirty="0">
                <a:latin typeface="Bahnschrift" panose="020B0502040204020203" pitchFamily="34" charset="0"/>
              </a:rPr>
            </a:br>
            <a:r>
              <a:rPr lang="da-DK" sz="2800" dirty="0">
                <a:latin typeface="Bahnschrift" panose="020B0502040204020203" pitchFamily="34" charset="0"/>
              </a:rPr>
              <a:t>- bundne fag</a:t>
            </a:r>
          </a:p>
        </p:txBody>
      </p:sp>
      <p:sp>
        <p:nvSpPr>
          <p:cNvPr id="3" name="Pladsholder til indhold 2"/>
          <p:cNvSpPr>
            <a:spLocks noGrp="1"/>
          </p:cNvSpPr>
          <p:nvPr>
            <p:ph sz="half" idx="1"/>
          </p:nvPr>
        </p:nvSpPr>
        <p:spPr>
          <a:xfrm>
            <a:off x="746096" y="2252379"/>
            <a:ext cx="3607790" cy="3486630"/>
          </a:xfrm>
          <a:solidFill>
            <a:srgbClr val="4B355D"/>
          </a:solidFill>
        </p:spPr>
        <p:txBody>
          <a:bodyPr>
            <a:normAutofit/>
          </a:bodyPr>
          <a:lstStyle/>
          <a:p>
            <a:pPr marL="0" lvl="0" indent="0">
              <a:buClr>
                <a:schemeClr val="bg1"/>
              </a:buClr>
              <a:buNone/>
            </a:pPr>
            <a:endParaRPr lang="da-DK" b="1" dirty="0">
              <a:solidFill>
                <a:schemeClr val="bg1"/>
              </a:solidFill>
              <a:latin typeface="Bahnschrift" panose="020B0502040204020203" pitchFamily="34" charset="0"/>
            </a:endParaRPr>
          </a:p>
          <a:p>
            <a:pPr marL="0" lvl="0" indent="0" algn="ctr">
              <a:buClr>
                <a:schemeClr val="bg1"/>
              </a:buClr>
              <a:buNone/>
            </a:pPr>
            <a:r>
              <a:rPr lang="da-DK" sz="2400" b="1" dirty="0">
                <a:solidFill>
                  <a:schemeClr val="bg1"/>
                </a:solidFill>
                <a:latin typeface="Bahnschrift" panose="020B0502040204020203" pitchFamily="34" charset="0"/>
              </a:rPr>
              <a:t>NY ORDNING</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Kommunikation og formidling</a:t>
            </a: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Lovgivning og myndighedsudøvelse</a:t>
            </a: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Politisk styring og økonomi</a:t>
            </a: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Innovation, kvalitet og samarbejde</a:t>
            </a:r>
          </a:p>
          <a:p>
            <a:endParaRPr lang="da-DK" dirty="0"/>
          </a:p>
        </p:txBody>
      </p:sp>
      <p:sp>
        <p:nvSpPr>
          <p:cNvPr id="4" name="Pladsholder til indhold 3"/>
          <p:cNvSpPr>
            <a:spLocks noGrp="1"/>
          </p:cNvSpPr>
          <p:nvPr>
            <p:ph sz="half" idx="2"/>
          </p:nvPr>
        </p:nvSpPr>
        <p:spPr>
          <a:xfrm>
            <a:off x="4572000" y="2252379"/>
            <a:ext cx="3607790" cy="3486630"/>
          </a:xfrm>
          <a:solidFill>
            <a:srgbClr val="4B355D"/>
          </a:solidFill>
        </p:spPr>
        <p:txBody>
          <a:bodyPr>
            <a:normAutofit/>
          </a:bodyPr>
          <a:lstStyle/>
          <a:p>
            <a:pPr marL="0" indent="0">
              <a:buClr>
                <a:schemeClr val="bg1"/>
              </a:buClr>
              <a:buNone/>
            </a:pPr>
            <a:endParaRPr lang="da-DK" b="1" dirty="0">
              <a:solidFill>
                <a:schemeClr val="bg1"/>
              </a:solidFill>
              <a:latin typeface="Bahnschrift" panose="020B0502040204020203" pitchFamily="34" charset="0"/>
            </a:endParaRPr>
          </a:p>
          <a:p>
            <a:pPr marL="0" indent="0" algn="ctr">
              <a:buClr>
                <a:schemeClr val="bg1"/>
              </a:buClr>
              <a:buNone/>
            </a:pPr>
            <a:r>
              <a:rPr lang="da-DK" sz="2400" b="1" dirty="0">
                <a:solidFill>
                  <a:schemeClr val="bg1"/>
                </a:solidFill>
                <a:latin typeface="Bahnschrift" panose="020B0502040204020203" pitchFamily="34" charset="0"/>
              </a:rPr>
              <a:t>TIDLIGERE ORDNING</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Kommunikation</a:t>
            </a: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Lovgivning</a:t>
            </a: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Organisation og samarbejde</a:t>
            </a: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Politik og økonomi</a:t>
            </a:r>
          </a:p>
          <a:p>
            <a:endParaRPr lang="da-DK" dirty="0"/>
          </a:p>
          <a:p>
            <a:pPr lvl="1"/>
            <a:endParaRPr lang="da-DK" dirty="0"/>
          </a:p>
          <a:p>
            <a:endParaRPr lang="da-DK" dirty="0"/>
          </a:p>
        </p:txBody>
      </p:sp>
      <p:pic>
        <p:nvPicPr>
          <p:cNvPr id="8" name="Grafik 7" descr="Åben bog">
            <a:extLst>
              <a:ext uri="{FF2B5EF4-FFF2-40B4-BE49-F238E27FC236}">
                <a16:creationId xmlns:a16="http://schemas.microsoft.com/office/drawing/2014/main" id="{5A7F48AE-A689-4ED1-9F32-0EFE444BAC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22288"/>
            <a:ext cx="640421" cy="640421"/>
          </a:xfrm>
          <a:prstGeom prst="rect">
            <a:avLst/>
          </a:prstGeom>
        </p:spPr>
      </p:pic>
      <p:pic>
        <p:nvPicPr>
          <p:cNvPr id="10" name="Billede 9">
            <a:extLst>
              <a:ext uri="{FF2B5EF4-FFF2-40B4-BE49-F238E27FC236}">
                <a16:creationId xmlns:a16="http://schemas.microsoft.com/office/drawing/2014/main" id="{12F1CF3D-23A8-4762-8551-BD99CD23B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63748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B63107-93E3-4CA3-BD01-77B9BDDBD7B8}"/>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5741C4A2-B7CC-448D-ACB3-1488D457DB06}"/>
              </a:ext>
            </a:extLst>
          </p:cNvPr>
          <p:cNvSpPr/>
          <p:nvPr/>
        </p:nvSpPr>
        <p:spPr>
          <a:xfrm>
            <a:off x="570189" y="1504452"/>
            <a:ext cx="8003622" cy="1778466"/>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01550702-4B3F-4945-86FB-2FF62CBB6B7F}"/>
              </a:ext>
            </a:extLst>
          </p:cNvPr>
          <p:cNvSpPr/>
          <p:nvPr/>
        </p:nvSpPr>
        <p:spPr>
          <a:xfrm>
            <a:off x="570189" y="3483759"/>
            <a:ext cx="8003622" cy="1273714"/>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551701" y="427604"/>
            <a:ext cx="7022110" cy="823415"/>
          </a:xfrm>
        </p:spPr>
        <p:txBody>
          <a:bodyPr>
            <a:normAutofit fontScale="90000"/>
          </a:bodyPr>
          <a:lstStyle/>
          <a:p>
            <a:r>
              <a:rPr lang="da-DK" sz="2200" dirty="0">
                <a:effectLst/>
                <a:latin typeface="Bahnschrift" panose="020B0502040204020203" pitchFamily="34" charset="0"/>
              </a:rPr>
              <a:t>Elever der er påbegyndt EUS eller GF2-EUX inden og efter det fyldte 25. år - Specialefag Offentlig administration</a:t>
            </a:r>
            <a:endParaRPr lang="da-DK" dirty="0">
              <a:effectLst/>
            </a:endParaRPr>
          </a:p>
        </p:txBody>
      </p:sp>
      <p:sp>
        <p:nvSpPr>
          <p:cNvPr id="3" name="Pladsholder til indhold 2"/>
          <p:cNvSpPr>
            <a:spLocks noGrp="1"/>
          </p:cNvSpPr>
          <p:nvPr>
            <p:ph idx="1"/>
          </p:nvPr>
        </p:nvSpPr>
        <p:spPr>
          <a:xfrm>
            <a:off x="737969" y="1628775"/>
            <a:ext cx="7668062" cy="1567431"/>
          </a:xfrm>
        </p:spPr>
        <p:txBody>
          <a:bodyPr>
            <a:normAutofit/>
          </a:bodyPr>
          <a:lstStyle/>
          <a:p>
            <a:pPr marL="0" indent="0">
              <a:buClr>
                <a:schemeClr val="bg1"/>
              </a:buClr>
              <a:buNone/>
            </a:pPr>
            <a:r>
              <a:rPr lang="da-DK" sz="1800" b="1" dirty="0">
                <a:solidFill>
                  <a:schemeClr val="bg1"/>
                </a:solidFill>
                <a:latin typeface="Bahnschrift" panose="020B0502040204020203" pitchFamily="34" charset="0"/>
              </a:rPr>
              <a:t>Obligatoriske fag – 9 uger i alt</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Lovgivning og myndighedsudøvelse (8809)</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Politisk styring og økonomi (10858)</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Kommunikation og formidling (10860)</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Innovation, kvalitet og samarbejde (10859)</a:t>
            </a:r>
          </a:p>
        </p:txBody>
      </p:sp>
      <p:sp>
        <p:nvSpPr>
          <p:cNvPr id="7" name="Tekstfelt 6">
            <a:extLst>
              <a:ext uri="{FF2B5EF4-FFF2-40B4-BE49-F238E27FC236}">
                <a16:creationId xmlns:a16="http://schemas.microsoft.com/office/drawing/2014/main" id="{30FACD65-F592-4B33-8B06-59EB9506FCA1}"/>
              </a:ext>
            </a:extLst>
          </p:cNvPr>
          <p:cNvSpPr txBox="1"/>
          <p:nvPr/>
        </p:nvSpPr>
        <p:spPr>
          <a:xfrm>
            <a:off x="737969" y="3657654"/>
            <a:ext cx="7668062" cy="846386"/>
          </a:xfrm>
          <a:prstGeom prst="rect">
            <a:avLst/>
          </a:prstGeom>
          <a:noFill/>
        </p:spPr>
        <p:txBody>
          <a:bodyPr wrap="square" rtlCol="0">
            <a:spAutoFit/>
          </a:bodyPr>
          <a:lstStyle/>
          <a:p>
            <a:pPr>
              <a:buClr>
                <a:schemeClr val="bg1"/>
              </a:buClr>
            </a:pPr>
            <a:r>
              <a:rPr lang="da-DK" b="1" dirty="0">
                <a:solidFill>
                  <a:schemeClr val="bg1"/>
                </a:solidFill>
                <a:latin typeface="Bahnschrift" panose="020B0502040204020203" pitchFamily="34" charset="0"/>
              </a:rPr>
              <a:t>Bundne Valgfag: - 2 uger i alt</a:t>
            </a:r>
          </a:p>
          <a:p>
            <a:pPr marL="285750"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Kommunikation i Praksis (16145) - kan give </a:t>
            </a:r>
            <a:r>
              <a:rPr lang="da-DK" sz="1600" b="1" dirty="0">
                <a:solidFill>
                  <a:schemeClr val="bg1"/>
                </a:solidFill>
                <a:latin typeface="Bahnschrift" panose="020B0502040204020203" pitchFamily="34" charset="0"/>
              </a:rPr>
              <a:t>10 ECTS</a:t>
            </a:r>
          </a:p>
          <a:p>
            <a:pPr marL="742950" lvl="1"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Et valgfag fra Akademiuddannelsen i kommunikation i praksis</a:t>
            </a:r>
          </a:p>
        </p:txBody>
      </p:sp>
      <p:sp>
        <p:nvSpPr>
          <p:cNvPr id="10" name="Rektangel 9">
            <a:extLst>
              <a:ext uri="{FF2B5EF4-FFF2-40B4-BE49-F238E27FC236}">
                <a16:creationId xmlns:a16="http://schemas.microsoft.com/office/drawing/2014/main" id="{F316D40D-CB64-46D2-B80D-4D47FCD8C6A7}"/>
              </a:ext>
            </a:extLst>
          </p:cNvPr>
          <p:cNvSpPr/>
          <p:nvPr/>
        </p:nvSpPr>
        <p:spPr>
          <a:xfrm>
            <a:off x="570189" y="4958314"/>
            <a:ext cx="8003622" cy="1273714"/>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DC5B3F95-2F93-4711-A5D7-D7E836499476}"/>
              </a:ext>
            </a:extLst>
          </p:cNvPr>
          <p:cNvSpPr txBox="1"/>
          <p:nvPr/>
        </p:nvSpPr>
        <p:spPr>
          <a:xfrm>
            <a:off x="737969" y="5155416"/>
            <a:ext cx="7668062" cy="1138773"/>
          </a:xfrm>
          <a:prstGeom prst="rect">
            <a:avLst/>
          </a:prstGeom>
          <a:noFill/>
        </p:spPr>
        <p:txBody>
          <a:bodyPr wrap="square" rtlCol="0">
            <a:spAutoFit/>
          </a:bodyPr>
          <a:lstStyle/>
          <a:p>
            <a:pPr>
              <a:buClr>
                <a:schemeClr val="bg1"/>
              </a:buClr>
            </a:pPr>
            <a:r>
              <a:rPr lang="da-DK" b="1" dirty="0">
                <a:solidFill>
                  <a:schemeClr val="bg1"/>
                </a:solidFill>
                <a:latin typeface="Bahnschrift" panose="020B0502040204020203" pitchFamily="34" charset="0"/>
              </a:rPr>
              <a:t>Bundne Valgfrie specialefag – 3 uger i alt</a:t>
            </a:r>
          </a:p>
          <a:p>
            <a:pPr marL="285750"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Borgeren i centrum i det offentlige Danmark (17040) AU fag – kan give </a:t>
            </a:r>
            <a:r>
              <a:rPr lang="da-DK" sz="1600" b="1" dirty="0">
                <a:solidFill>
                  <a:schemeClr val="bg1"/>
                </a:solidFill>
                <a:latin typeface="Bahnschrift" panose="020B0502040204020203" pitchFamily="34" charset="0"/>
              </a:rPr>
              <a:t>10 ECTS</a:t>
            </a:r>
          </a:p>
          <a:p>
            <a:pPr marL="742950" lvl="1"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Et valgfag fra Kommunom uddannelsen</a:t>
            </a:r>
          </a:p>
          <a:p>
            <a:endParaRPr lang="da-DK" dirty="0"/>
          </a:p>
        </p:txBody>
      </p:sp>
      <p:pic>
        <p:nvPicPr>
          <p:cNvPr id="12" name="Grafik 11" descr="Gruppér">
            <a:extLst>
              <a:ext uri="{FF2B5EF4-FFF2-40B4-BE49-F238E27FC236}">
                <a16:creationId xmlns:a16="http://schemas.microsoft.com/office/drawing/2014/main" id="{5DC79B42-621F-4BF3-BAE5-020019F78F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705" y="372433"/>
            <a:ext cx="914400" cy="914400"/>
          </a:xfrm>
          <a:prstGeom prst="rect">
            <a:avLst/>
          </a:prstGeom>
        </p:spPr>
      </p:pic>
      <p:pic>
        <p:nvPicPr>
          <p:cNvPr id="14" name="Billede 13">
            <a:extLst>
              <a:ext uri="{FF2B5EF4-FFF2-40B4-BE49-F238E27FC236}">
                <a16:creationId xmlns:a16="http://schemas.microsoft.com/office/drawing/2014/main" id="{5CEA6ABA-891C-4D52-B9A1-A8D5A1B332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94375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524132E-6FDB-44B4-A0C6-D40059D9D4C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323CCB34-E259-41A7-A866-641917451768}"/>
              </a:ext>
            </a:extLst>
          </p:cNvPr>
          <p:cNvSpPr/>
          <p:nvPr/>
        </p:nvSpPr>
        <p:spPr>
          <a:xfrm>
            <a:off x="4615712" y="2341209"/>
            <a:ext cx="3899638" cy="2965686"/>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153026" y="790104"/>
            <a:ext cx="7384179" cy="1204203"/>
          </a:xfrm>
        </p:spPr>
        <p:txBody>
          <a:bodyPr>
            <a:normAutofit fontScale="90000"/>
          </a:bodyPr>
          <a:lstStyle/>
          <a:p>
            <a:br>
              <a:rPr lang="da-DK" sz="2200" dirty="0"/>
            </a:br>
            <a:r>
              <a:rPr lang="da-DK" sz="2200" dirty="0">
                <a:effectLst/>
                <a:latin typeface="Bahnschrift" panose="020B0502040204020203" pitchFamily="34" charset="0"/>
              </a:rPr>
              <a:t>Tidligere ordning for elever over og under 25 år med en HG eller HGS (før 2015) - Specialefag Offentlig administration</a:t>
            </a:r>
            <a:br>
              <a:rPr lang="da-DK" sz="2200" dirty="0"/>
            </a:br>
            <a:endParaRPr lang="da-DK" sz="2200" dirty="0"/>
          </a:p>
        </p:txBody>
      </p:sp>
      <p:sp>
        <p:nvSpPr>
          <p:cNvPr id="7" name="Rektangel 6">
            <a:extLst>
              <a:ext uri="{FF2B5EF4-FFF2-40B4-BE49-F238E27FC236}">
                <a16:creationId xmlns:a16="http://schemas.microsoft.com/office/drawing/2014/main" id="{0A9A14CF-A6AE-4193-B44D-C81AF5FE4EDA}"/>
              </a:ext>
            </a:extLst>
          </p:cNvPr>
          <p:cNvSpPr/>
          <p:nvPr/>
        </p:nvSpPr>
        <p:spPr>
          <a:xfrm>
            <a:off x="558127" y="2341209"/>
            <a:ext cx="3899638" cy="2965686"/>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671379" y="2697561"/>
            <a:ext cx="3673134" cy="2478469"/>
          </a:xfrm>
        </p:spPr>
        <p:txBody>
          <a:bodyPr>
            <a:normAutofit fontScale="55000" lnSpcReduction="20000"/>
          </a:bodyPr>
          <a:lstStyle/>
          <a:p>
            <a:pPr marL="0" indent="0">
              <a:buClr>
                <a:schemeClr val="bg1"/>
              </a:buClr>
              <a:buNone/>
            </a:pPr>
            <a:r>
              <a:rPr lang="da-DK" sz="3300" b="1" dirty="0">
                <a:solidFill>
                  <a:schemeClr val="bg1"/>
                </a:solidFill>
                <a:latin typeface="Bahnschrift" panose="020B0502040204020203" pitchFamily="34" charset="0"/>
              </a:rPr>
              <a:t>Obligatoriske fag – 9 uger i alt:</a:t>
            </a:r>
            <a:br>
              <a:rPr lang="da-DK" sz="2600" b="1" dirty="0">
                <a:solidFill>
                  <a:schemeClr val="bg1"/>
                </a:solidFill>
                <a:latin typeface="Bahnschrift" panose="020B0502040204020203" pitchFamily="34" charset="0"/>
              </a:rPr>
            </a:br>
            <a:r>
              <a:rPr lang="da-DK" sz="2600" b="1" dirty="0">
                <a:solidFill>
                  <a:schemeClr val="bg1"/>
                </a:solidFill>
                <a:latin typeface="Bahnschrift" panose="020B0502040204020203" pitchFamily="34" charset="0"/>
              </a:rPr>
              <a:t> </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Lovgivning og myndighedsudøvelse (8809)</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Politisk styring og økonomi (10858)</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Kommunikation og formidling (10860)</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Innovation, kvalitet og samarbejde (10859)</a:t>
            </a:r>
          </a:p>
        </p:txBody>
      </p:sp>
      <p:sp>
        <p:nvSpPr>
          <p:cNvPr id="6" name="Rektangel 5">
            <a:extLst>
              <a:ext uri="{FF2B5EF4-FFF2-40B4-BE49-F238E27FC236}">
                <a16:creationId xmlns:a16="http://schemas.microsoft.com/office/drawing/2014/main" id="{6E172528-C845-4593-A878-02570FC9057E}"/>
              </a:ext>
            </a:extLst>
          </p:cNvPr>
          <p:cNvSpPr/>
          <p:nvPr/>
        </p:nvSpPr>
        <p:spPr>
          <a:xfrm>
            <a:off x="4845116" y="2697561"/>
            <a:ext cx="3440829" cy="2106089"/>
          </a:xfrm>
          <a:prstGeom prst="rect">
            <a:avLst/>
          </a:prstGeom>
        </p:spPr>
        <p:txBody>
          <a:bodyPr wrap="square">
            <a:spAutoFit/>
          </a:bodyPr>
          <a:lstStyle/>
          <a:p>
            <a:pPr>
              <a:buClr>
                <a:schemeClr val="bg1"/>
              </a:buClr>
            </a:pPr>
            <a:r>
              <a:rPr lang="da-DK" b="1" dirty="0">
                <a:solidFill>
                  <a:schemeClr val="bg1"/>
                </a:solidFill>
                <a:latin typeface="Bahnschrift" panose="020B0502040204020203" pitchFamily="34" charset="0"/>
              </a:rPr>
              <a:t>Valgfrie specialefag – 4 uger:</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marL="285750" indent="-285750">
              <a:lnSpc>
                <a:spcPct val="150000"/>
              </a:lnSpc>
              <a:buClr>
                <a:schemeClr val="bg1"/>
              </a:buClr>
              <a:buFont typeface="Arial" panose="020B0604020202020204" pitchFamily="34" charset="0"/>
              <a:buChar char="•"/>
            </a:pPr>
            <a:r>
              <a:rPr lang="da-DK" sz="1300" dirty="0">
                <a:solidFill>
                  <a:schemeClr val="bg1"/>
                </a:solidFill>
                <a:latin typeface="Bahnschrift" panose="020B0502040204020203" pitchFamily="34" charset="0"/>
              </a:rPr>
              <a:t>AU Kommunikation i praksis – 2 uge</a:t>
            </a:r>
          </a:p>
          <a:p>
            <a:pPr marL="285750" indent="-285750">
              <a:lnSpc>
                <a:spcPct val="150000"/>
              </a:lnSpc>
              <a:buClr>
                <a:schemeClr val="bg1"/>
              </a:buClr>
              <a:buFont typeface="Arial" panose="020B0604020202020204" pitchFamily="34" charset="0"/>
              <a:buChar char="•"/>
            </a:pPr>
            <a:r>
              <a:rPr lang="da-DK" sz="1300" dirty="0">
                <a:solidFill>
                  <a:schemeClr val="bg1"/>
                </a:solidFill>
                <a:latin typeface="Bahnschrift" panose="020B0502040204020203" pitchFamily="34" charset="0"/>
              </a:rPr>
              <a:t>AU ”Borgeren i centrum” – 3 uger</a:t>
            </a:r>
          </a:p>
          <a:p>
            <a:pPr marL="285750" indent="-285750">
              <a:lnSpc>
                <a:spcPct val="150000"/>
              </a:lnSpc>
              <a:buClr>
                <a:schemeClr val="bg1"/>
              </a:buClr>
              <a:buFont typeface="Arial" panose="020B0604020202020204" pitchFamily="34" charset="0"/>
              <a:buChar char="•"/>
            </a:pPr>
            <a:r>
              <a:rPr lang="da-DK" sz="1300" dirty="0">
                <a:solidFill>
                  <a:schemeClr val="bg1"/>
                </a:solidFill>
                <a:latin typeface="Bahnschrift" panose="020B0502040204020203" pitchFamily="34" charset="0"/>
              </a:rPr>
              <a:t>Alle følger undervisningen også selvom du ikke går op til privatist eksamen i ”Borgeren i centrum”</a:t>
            </a:r>
            <a:endParaRPr lang="da-DK" sz="1300" dirty="0">
              <a:solidFill>
                <a:srgbClr val="FF0000"/>
              </a:solidFill>
              <a:latin typeface="Bahnschrift" panose="020B0502040204020203" pitchFamily="34" charset="0"/>
            </a:endParaRPr>
          </a:p>
        </p:txBody>
      </p:sp>
      <p:pic>
        <p:nvPicPr>
          <p:cNvPr id="10" name="Grafik 9" descr="Fastgør">
            <a:extLst>
              <a:ext uri="{FF2B5EF4-FFF2-40B4-BE49-F238E27FC236}">
                <a16:creationId xmlns:a16="http://schemas.microsoft.com/office/drawing/2014/main" id="{FC8DB93B-0605-48C7-B6A5-CCD6E4F50C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403" y="1088115"/>
            <a:ext cx="574623" cy="574623"/>
          </a:xfrm>
          <a:prstGeom prst="rect">
            <a:avLst/>
          </a:prstGeom>
        </p:spPr>
      </p:pic>
      <p:pic>
        <p:nvPicPr>
          <p:cNvPr id="12" name="Billede 11">
            <a:extLst>
              <a:ext uri="{FF2B5EF4-FFF2-40B4-BE49-F238E27FC236}">
                <a16:creationId xmlns:a16="http://schemas.microsoft.com/office/drawing/2014/main" id="{7498D5A0-2BD5-4B48-BFD1-2843530C8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72149154"/>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4064</TotalTime>
  <Words>2632</Words>
  <Application>Microsoft Office PowerPoint</Application>
  <PresentationFormat>Skærmshow (4:3)</PresentationFormat>
  <Paragraphs>334</Paragraphs>
  <Slides>42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42</vt:i4>
      </vt:variant>
    </vt:vector>
  </HeadingPairs>
  <TitlesOfParts>
    <vt:vector size="49" baseType="lpstr">
      <vt:lpstr>Arial</vt:lpstr>
      <vt:lpstr>Bahnschrift</vt:lpstr>
      <vt:lpstr>Calibri</vt:lpstr>
      <vt:lpstr>Soho Gothic Std</vt:lpstr>
      <vt:lpstr>Verdana</vt:lpstr>
      <vt:lpstr>Wingdings</vt:lpstr>
      <vt:lpstr>Rybners Tekniske Skole</vt:lpstr>
      <vt:lpstr>  Velkommen til informationsmøde   Kontoruddannelse  med speciale i Offentlig administration </vt:lpstr>
      <vt:lpstr>Agenda </vt:lpstr>
      <vt:lpstr>Kontaktinformationer</vt:lpstr>
      <vt:lpstr>Kontaktinformationer</vt:lpstr>
      <vt:lpstr>Elevforløb</vt:lpstr>
      <vt:lpstr>Uddannelsesnævnet / oplæringsplan</vt:lpstr>
      <vt:lpstr>Specialefag offentlig administration - bundne fag</vt:lpstr>
      <vt:lpstr>Elever der er påbegyndt EUS eller GF2-EUX inden og efter det fyldte 25. år - Specialefag Offentlig administration</vt:lpstr>
      <vt:lpstr> Tidligere ordning for elever over og under 25 år med en HG eller HGS (før 2015) - Specialefag Offentlig administration </vt:lpstr>
      <vt:lpstr>Undervisningen</vt:lpstr>
      <vt:lpstr>De 6 skoleophold</vt:lpstr>
      <vt:lpstr>DISC-profiler</vt:lpstr>
      <vt:lpstr>Fagprøve</vt:lpstr>
      <vt:lpstr>Uddannelsesbevis </vt:lpstr>
      <vt:lpstr>Grundbøger til bundne fag</vt:lpstr>
      <vt:lpstr> Undervisningsmaterialer</vt:lpstr>
      <vt:lpstr>AU ”Borgeren i centrum”</vt:lpstr>
      <vt:lpstr>”Borgeren i centrum”</vt:lpstr>
      <vt:lpstr>AU – ”Kommunikation i praksis”</vt:lpstr>
      <vt:lpstr>”Kommunikation i praksis”</vt:lpstr>
      <vt:lpstr>AU - ”Projektarbejde”</vt:lpstr>
      <vt:lpstr>”Projektarbejde”</vt:lpstr>
      <vt:lpstr>PowerPoint-præsentation</vt:lpstr>
      <vt:lpstr>Indkaldelse og pensumliste</vt:lpstr>
      <vt:lpstr>  Undervisning</vt:lpstr>
      <vt:lpstr>Det danske  uddannelsessystem </vt:lpstr>
      <vt:lpstr>Skriv fra UCSYD, studievejleder </vt:lpstr>
      <vt:lpstr>Skriv fra Erhvervsakademiet Sydvest - Esbjerg, Kim Skøtt</vt:lpstr>
      <vt:lpstr>HD</vt:lpstr>
      <vt:lpstr>PowerPoint-præsentation</vt:lpstr>
      <vt:lpstr>www.lærepladsen.dk</vt:lpstr>
      <vt:lpstr>Oplæringsplanen  – generelt for alle specialer </vt:lpstr>
      <vt:lpstr>Planlæg de 2 års elevforløb </vt:lpstr>
      <vt:lpstr>PowerPoint-præsentation</vt:lpstr>
      <vt:lpstr>Oplæringsplanen  – eksempler fra Offentlig administration</vt:lpstr>
      <vt:lpstr>Oplæringsplanen  – eksempler fra Offentlig administration</vt:lpstr>
      <vt:lpstr>Oplæringsplanen  – eksempler fra Offentlig administration</vt:lpstr>
      <vt:lpstr>Oplæringsplanen  – eksempler fra Offentlig administration</vt:lpstr>
      <vt:lpstr>Eksempler til samtaleskemaer til opfølgning på specialefag</vt:lpstr>
      <vt:lpstr>Mødestruktur</vt:lpstr>
      <vt:lpstr>Afslutning</vt:lpstr>
      <vt:lpstr>PowerPoint-præsentation</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Tenna Smedegaard Jørgensen</cp:lastModifiedBy>
  <cp:revision>270</cp:revision>
  <cp:lastPrinted>2024-09-17T05:53:42Z</cp:lastPrinted>
  <dcterms:created xsi:type="dcterms:W3CDTF">2015-08-18T07:04:01Z</dcterms:created>
  <dcterms:modified xsi:type="dcterms:W3CDTF">2024-09-17T13:00:42Z</dcterms:modified>
</cp:coreProperties>
</file>